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3" r:id="rId5"/>
    <p:sldMasterId id="2147483711" r:id="rId6"/>
  </p:sldMasterIdLst>
  <p:notesMasterIdLst>
    <p:notesMasterId r:id="rId78"/>
  </p:notesMasterIdLst>
  <p:sldIdLst>
    <p:sldId id="282" r:id="rId7"/>
    <p:sldId id="3040" r:id="rId8"/>
    <p:sldId id="298" r:id="rId9"/>
    <p:sldId id="3071" r:id="rId10"/>
    <p:sldId id="313" r:id="rId11"/>
    <p:sldId id="314" r:id="rId12"/>
    <p:sldId id="317" r:id="rId13"/>
    <p:sldId id="318" r:id="rId14"/>
    <p:sldId id="319" r:id="rId15"/>
    <p:sldId id="320" r:id="rId16"/>
    <p:sldId id="321" r:id="rId17"/>
    <p:sldId id="302" r:id="rId18"/>
    <p:sldId id="3038" r:id="rId19"/>
    <p:sldId id="3072" r:id="rId20"/>
    <p:sldId id="3074" r:id="rId21"/>
    <p:sldId id="3080" r:id="rId22"/>
    <p:sldId id="3077" r:id="rId23"/>
    <p:sldId id="3078" r:id="rId24"/>
    <p:sldId id="2963" r:id="rId25"/>
    <p:sldId id="2964" r:id="rId26"/>
    <p:sldId id="3019" r:id="rId27"/>
    <p:sldId id="2965" r:id="rId28"/>
    <p:sldId id="305" r:id="rId29"/>
    <p:sldId id="3057" r:id="rId30"/>
    <p:sldId id="3056" r:id="rId31"/>
    <p:sldId id="308" r:id="rId32"/>
    <p:sldId id="3081" r:id="rId33"/>
    <p:sldId id="3082" r:id="rId34"/>
    <p:sldId id="2971" r:id="rId35"/>
    <p:sldId id="2928" r:id="rId36"/>
    <p:sldId id="3083" r:id="rId37"/>
    <p:sldId id="3035" r:id="rId38"/>
    <p:sldId id="3039" r:id="rId39"/>
    <p:sldId id="3084" r:id="rId40"/>
    <p:sldId id="3041" r:id="rId41"/>
    <p:sldId id="3042" r:id="rId42"/>
    <p:sldId id="3043" r:id="rId43"/>
    <p:sldId id="3044" r:id="rId44"/>
    <p:sldId id="3045" r:id="rId45"/>
    <p:sldId id="3046" r:id="rId46"/>
    <p:sldId id="3047" r:id="rId47"/>
    <p:sldId id="3027" r:id="rId48"/>
    <p:sldId id="3048" r:id="rId49"/>
    <p:sldId id="3049" r:id="rId50"/>
    <p:sldId id="3026" r:id="rId51"/>
    <p:sldId id="3050" r:id="rId52"/>
    <p:sldId id="312" r:id="rId53"/>
    <p:sldId id="3002" r:id="rId54"/>
    <p:sldId id="2975" r:id="rId55"/>
    <p:sldId id="3052" r:id="rId56"/>
    <p:sldId id="2977" r:id="rId57"/>
    <p:sldId id="2983" r:id="rId58"/>
    <p:sldId id="2986" r:id="rId59"/>
    <p:sldId id="2985" r:id="rId60"/>
    <p:sldId id="3008" r:id="rId61"/>
    <p:sldId id="3009" r:id="rId62"/>
    <p:sldId id="3010" r:id="rId63"/>
    <p:sldId id="3011" r:id="rId64"/>
    <p:sldId id="3013" r:id="rId65"/>
    <p:sldId id="3012" r:id="rId66"/>
    <p:sldId id="2968" r:id="rId67"/>
    <p:sldId id="3085" r:id="rId68"/>
    <p:sldId id="3086" r:id="rId69"/>
    <p:sldId id="2969" r:id="rId70"/>
    <p:sldId id="3087" r:id="rId71"/>
    <p:sldId id="3067" r:id="rId72"/>
    <p:sldId id="3068" r:id="rId73"/>
    <p:sldId id="3069" r:id="rId74"/>
    <p:sldId id="2989" r:id="rId75"/>
    <p:sldId id="3070" r:id="rId76"/>
    <p:sldId id="2949" r:id="rId7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EAE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D5EB39-5A43-4FD7-967A-3E51F5E07E35}" v="115" dt="2021-11-25T14:14:28.4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MasterView">
  <p:normalViewPr>
    <p:restoredLeft sz="14995" autoAdjust="0"/>
    <p:restoredTop sz="94320" autoAdjust="0"/>
  </p:normalViewPr>
  <p:slideViewPr>
    <p:cSldViewPr snapToGrid="0" snapToObjects="1">
      <p:cViewPr>
        <p:scale>
          <a:sx n="100" d="100"/>
          <a:sy n="100" d="100"/>
        </p:scale>
        <p:origin x="10" y="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microsoft.com/office/2015/10/relationships/revisionInfo" Target="revisionInfo.xml"/><Relationship Id="rId16" Type="http://schemas.openxmlformats.org/officeDocument/2006/relationships/slide" Target="slides/slide10.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slide" Target="slides/slide55.xml"/><Relationship Id="rId82"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7" Type="http://schemas.openxmlformats.org/officeDocument/2006/relationships/slide" Target="slides/slide1.xml"/><Relationship Id="rId71" Type="http://schemas.openxmlformats.org/officeDocument/2006/relationships/slide" Target="slides/slide65.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13D5EB39-5A43-4FD7-967A-3E51F5E07E35}"/>
    <pc:docChg chg="undo custSel addSld modSld sldOrd modMainMaster">
      <pc:chgData name="Lucas Jellema" userId="7e183fbb-84e0-44b3-9b03-0792bc8d162b" providerId="ADAL" clId="{13D5EB39-5A43-4FD7-967A-3E51F5E07E35}" dt="2021-11-25T16:15:11.915" v="281" actId="6549"/>
      <pc:docMkLst>
        <pc:docMk/>
      </pc:docMkLst>
      <pc:sldChg chg="modNotesTx">
        <pc:chgData name="Lucas Jellema" userId="7e183fbb-84e0-44b3-9b03-0792bc8d162b" providerId="ADAL" clId="{13D5EB39-5A43-4FD7-967A-3E51F5E07E35}" dt="2021-11-25T16:12:32.568" v="278" actId="20577"/>
        <pc:sldMkLst>
          <pc:docMk/>
          <pc:sldMk cId="213951777" sldId="282"/>
        </pc:sldMkLst>
      </pc:sldChg>
      <pc:sldChg chg="addSp delSp modSp mod modAnim">
        <pc:chgData name="Lucas Jellema" userId="7e183fbb-84e0-44b3-9b03-0792bc8d162b" providerId="ADAL" clId="{13D5EB39-5A43-4FD7-967A-3E51F5E07E35}" dt="2021-11-25T14:14:28.470" v="271"/>
        <pc:sldMkLst>
          <pc:docMk/>
          <pc:sldMk cId="300489245" sldId="308"/>
        </pc:sldMkLst>
        <pc:spChg chg="mod">
          <ac:chgData name="Lucas Jellema" userId="7e183fbb-84e0-44b3-9b03-0792bc8d162b" providerId="ADAL" clId="{13D5EB39-5A43-4FD7-967A-3E51F5E07E35}" dt="2021-11-25T14:12:32.349" v="252" actId="20577"/>
          <ac:spMkLst>
            <pc:docMk/>
            <pc:sldMk cId="300489245" sldId="308"/>
            <ac:spMk id="3" creationId="{BCFCC01D-26B7-45F9-9598-D28B06F2D6F3}"/>
          </ac:spMkLst>
        </pc:spChg>
        <pc:spChg chg="add del mod">
          <ac:chgData name="Lucas Jellema" userId="7e183fbb-84e0-44b3-9b03-0792bc8d162b" providerId="ADAL" clId="{13D5EB39-5A43-4FD7-967A-3E51F5E07E35}" dt="2021-11-25T14:13:06.609" v="256" actId="478"/>
          <ac:spMkLst>
            <pc:docMk/>
            <pc:sldMk cId="300489245" sldId="308"/>
            <ac:spMk id="47" creationId="{20807C57-2DA8-425A-BAD2-69F59634FF56}"/>
          </ac:spMkLst>
        </pc:spChg>
        <pc:spChg chg="add mod">
          <ac:chgData name="Lucas Jellema" userId="7e183fbb-84e0-44b3-9b03-0792bc8d162b" providerId="ADAL" clId="{13D5EB39-5A43-4FD7-967A-3E51F5E07E35}" dt="2021-11-25T14:13:48.164" v="267" actId="1076"/>
          <ac:spMkLst>
            <pc:docMk/>
            <pc:sldMk cId="300489245" sldId="308"/>
            <ac:spMk id="57" creationId="{8D7DFF44-C832-4C27-B0DC-B7B8367B3C1F}"/>
          </ac:spMkLst>
        </pc:spChg>
        <pc:spChg chg="add mod">
          <ac:chgData name="Lucas Jellema" userId="7e183fbb-84e0-44b3-9b03-0792bc8d162b" providerId="ADAL" clId="{13D5EB39-5A43-4FD7-967A-3E51F5E07E35}" dt="2021-11-25T14:13:30.658" v="261" actId="1076"/>
          <ac:spMkLst>
            <pc:docMk/>
            <pc:sldMk cId="300489245" sldId="308"/>
            <ac:spMk id="62" creationId="{5A39105A-1FCF-4BF7-A5D2-BE379A505543}"/>
          </ac:spMkLst>
        </pc:spChg>
        <pc:picChg chg="add del mod">
          <ac:chgData name="Lucas Jellema" userId="7e183fbb-84e0-44b3-9b03-0792bc8d162b" providerId="ADAL" clId="{13D5EB39-5A43-4FD7-967A-3E51F5E07E35}" dt="2021-11-25T14:13:02.941" v="255" actId="478"/>
          <ac:picMkLst>
            <pc:docMk/>
            <pc:sldMk cId="300489245" sldId="308"/>
            <ac:picMk id="52" creationId="{154E132B-5BCD-4BCE-BF9D-8A363FD594F6}"/>
          </ac:picMkLst>
        </pc:picChg>
        <pc:picChg chg="add del mod">
          <ac:chgData name="Lucas Jellema" userId="7e183fbb-84e0-44b3-9b03-0792bc8d162b" providerId="ADAL" clId="{13D5EB39-5A43-4FD7-967A-3E51F5E07E35}" dt="2021-11-25T14:13:02.941" v="255" actId="478"/>
          <ac:picMkLst>
            <pc:docMk/>
            <pc:sldMk cId="300489245" sldId="308"/>
            <ac:picMk id="56" creationId="{0B805437-6448-4B68-B484-C5DFE2753198}"/>
          </ac:picMkLst>
        </pc:picChg>
        <pc:picChg chg="add mod">
          <ac:chgData name="Lucas Jellema" userId="7e183fbb-84e0-44b3-9b03-0792bc8d162b" providerId="ADAL" clId="{13D5EB39-5A43-4FD7-967A-3E51F5E07E35}" dt="2021-11-25T14:13:43.509" v="266" actId="1076"/>
          <ac:picMkLst>
            <pc:docMk/>
            <pc:sldMk cId="300489245" sldId="308"/>
            <ac:picMk id="58" creationId="{BF6B8C78-A0FC-40EC-83EB-C64A336755A1}"/>
          </ac:picMkLst>
        </pc:picChg>
        <pc:picChg chg="add mod">
          <ac:chgData name="Lucas Jellema" userId="7e183fbb-84e0-44b3-9b03-0792bc8d162b" providerId="ADAL" clId="{13D5EB39-5A43-4FD7-967A-3E51F5E07E35}" dt="2021-11-25T14:13:33.676" v="262" actId="1076"/>
          <ac:picMkLst>
            <pc:docMk/>
            <pc:sldMk cId="300489245" sldId="308"/>
            <ac:picMk id="59" creationId="{0B03222D-16CC-46CC-BA91-B3206FD8452D}"/>
          </ac:picMkLst>
        </pc:picChg>
        <pc:picChg chg="add mod">
          <ac:chgData name="Lucas Jellema" userId="7e183fbb-84e0-44b3-9b03-0792bc8d162b" providerId="ADAL" clId="{13D5EB39-5A43-4FD7-967A-3E51F5E07E35}" dt="2021-11-25T14:13:37.622" v="264" actId="1076"/>
          <ac:picMkLst>
            <pc:docMk/>
            <pc:sldMk cId="300489245" sldId="308"/>
            <ac:picMk id="60" creationId="{CFADA375-68D0-4E11-A852-2260F8C2551D}"/>
          </ac:picMkLst>
        </pc:picChg>
        <pc:picChg chg="add mod">
          <ac:chgData name="Lucas Jellema" userId="7e183fbb-84e0-44b3-9b03-0792bc8d162b" providerId="ADAL" clId="{13D5EB39-5A43-4FD7-967A-3E51F5E07E35}" dt="2021-11-25T14:13:36.119" v="263" actId="1076"/>
          <ac:picMkLst>
            <pc:docMk/>
            <pc:sldMk cId="300489245" sldId="308"/>
            <ac:picMk id="61" creationId="{FB9703C7-859F-4B9A-BD8E-491F10BB5AF3}"/>
          </ac:picMkLst>
        </pc:picChg>
      </pc:sldChg>
      <pc:sldChg chg="delSp modSp mod">
        <pc:chgData name="Lucas Jellema" userId="7e183fbb-84e0-44b3-9b03-0792bc8d162b" providerId="ADAL" clId="{13D5EB39-5A43-4FD7-967A-3E51F5E07E35}" dt="2021-11-25T16:12:17.961" v="273" actId="20577"/>
        <pc:sldMkLst>
          <pc:docMk/>
          <pc:sldMk cId="3778081767" sldId="2949"/>
        </pc:sldMkLst>
        <pc:spChg chg="mod">
          <ac:chgData name="Lucas Jellema" userId="7e183fbb-84e0-44b3-9b03-0792bc8d162b" providerId="ADAL" clId="{13D5EB39-5A43-4FD7-967A-3E51F5E07E35}" dt="2021-11-25T16:12:17.961" v="273" actId="20577"/>
          <ac:spMkLst>
            <pc:docMk/>
            <pc:sldMk cId="3778081767" sldId="2949"/>
            <ac:spMk id="4" creationId="{534FEBC8-2465-4979-9E7B-81CACE1A4565}"/>
          </ac:spMkLst>
        </pc:spChg>
        <pc:picChg chg="del">
          <ac:chgData name="Lucas Jellema" userId="7e183fbb-84e0-44b3-9b03-0792bc8d162b" providerId="ADAL" clId="{13D5EB39-5A43-4FD7-967A-3E51F5E07E35}" dt="2021-11-25T14:08:45.324" v="161" actId="478"/>
          <ac:picMkLst>
            <pc:docMk/>
            <pc:sldMk cId="3778081767" sldId="2949"/>
            <ac:picMk id="1026" creationId="{8646E6F1-E91E-40BD-8B47-CF4CD7F07D7B}"/>
          </ac:picMkLst>
        </pc:picChg>
      </pc:sldChg>
      <pc:sldChg chg="addSp delSp modSp mod">
        <pc:chgData name="Lucas Jellema" userId="7e183fbb-84e0-44b3-9b03-0792bc8d162b" providerId="ADAL" clId="{13D5EB39-5A43-4FD7-967A-3E51F5E07E35}" dt="2021-11-25T14:11:00.445" v="177" actId="478"/>
        <pc:sldMkLst>
          <pc:docMk/>
          <pc:sldMk cId="1540706920" sldId="2965"/>
        </pc:sldMkLst>
        <pc:spChg chg="mod">
          <ac:chgData name="Lucas Jellema" userId="7e183fbb-84e0-44b3-9b03-0792bc8d162b" providerId="ADAL" clId="{13D5EB39-5A43-4FD7-967A-3E51F5E07E35}" dt="2021-11-25T14:10:51.245" v="176" actId="14100"/>
          <ac:spMkLst>
            <pc:docMk/>
            <pc:sldMk cId="1540706920" sldId="2965"/>
            <ac:spMk id="83" creationId="{F013826A-E643-458C-9744-E08F5C963550}"/>
          </ac:spMkLst>
        </pc:spChg>
        <pc:spChg chg="mod">
          <ac:chgData name="Lucas Jellema" userId="7e183fbb-84e0-44b3-9b03-0792bc8d162b" providerId="ADAL" clId="{13D5EB39-5A43-4FD7-967A-3E51F5E07E35}" dt="2021-11-25T14:10:17.395" v="168" actId="1076"/>
          <ac:spMkLst>
            <pc:docMk/>
            <pc:sldMk cId="1540706920" sldId="2965"/>
            <ac:spMk id="117" creationId="{98E48E1D-1A9D-491D-ACCF-8F3AE84FE183}"/>
          </ac:spMkLst>
        </pc:spChg>
        <pc:spChg chg="del">
          <ac:chgData name="Lucas Jellema" userId="7e183fbb-84e0-44b3-9b03-0792bc8d162b" providerId="ADAL" clId="{13D5EB39-5A43-4FD7-967A-3E51F5E07E35}" dt="2021-11-25T14:09:51.052" v="162" actId="478"/>
          <ac:spMkLst>
            <pc:docMk/>
            <pc:sldMk cId="1540706920" sldId="2965"/>
            <ac:spMk id="119" creationId="{12ADDE8E-4159-4122-9F16-DEDC9C63AD4C}"/>
          </ac:spMkLst>
        </pc:spChg>
        <pc:spChg chg="mod">
          <ac:chgData name="Lucas Jellema" userId="7e183fbb-84e0-44b3-9b03-0792bc8d162b" providerId="ADAL" clId="{13D5EB39-5A43-4FD7-967A-3E51F5E07E35}" dt="2021-11-25T14:10:15.129" v="166" actId="1076"/>
          <ac:spMkLst>
            <pc:docMk/>
            <pc:sldMk cId="1540706920" sldId="2965"/>
            <ac:spMk id="146" creationId="{6FF19929-9095-4C97-825B-3AF3A4D7DE03}"/>
          </ac:spMkLst>
        </pc:spChg>
        <pc:spChg chg="del">
          <ac:chgData name="Lucas Jellema" userId="7e183fbb-84e0-44b3-9b03-0792bc8d162b" providerId="ADAL" clId="{13D5EB39-5A43-4FD7-967A-3E51F5E07E35}" dt="2021-11-25T14:09:51.052" v="162" actId="478"/>
          <ac:spMkLst>
            <pc:docMk/>
            <pc:sldMk cId="1540706920" sldId="2965"/>
            <ac:spMk id="173" creationId="{A5B1B547-E75B-4C14-8C65-D487FF121219}"/>
          </ac:spMkLst>
        </pc:spChg>
        <pc:spChg chg="add mod">
          <ac:chgData name="Lucas Jellema" userId="7e183fbb-84e0-44b3-9b03-0792bc8d162b" providerId="ADAL" clId="{13D5EB39-5A43-4FD7-967A-3E51F5E07E35}" dt="2021-11-25T14:09:52.050" v="163"/>
          <ac:spMkLst>
            <pc:docMk/>
            <pc:sldMk cId="1540706920" sldId="2965"/>
            <ac:spMk id="180" creationId="{81D93992-E808-48B5-A6C6-06F7FB60D8A1}"/>
          </ac:spMkLst>
        </pc:spChg>
        <pc:spChg chg="add mod">
          <ac:chgData name="Lucas Jellema" userId="7e183fbb-84e0-44b3-9b03-0792bc8d162b" providerId="ADAL" clId="{13D5EB39-5A43-4FD7-967A-3E51F5E07E35}" dt="2021-11-25T14:09:52.050" v="163"/>
          <ac:spMkLst>
            <pc:docMk/>
            <pc:sldMk cId="1540706920" sldId="2965"/>
            <ac:spMk id="183" creationId="{935F5997-F96A-4033-BAD1-40C70F6A793D}"/>
          </ac:spMkLst>
        </pc:spChg>
        <pc:spChg chg="add mod">
          <ac:chgData name="Lucas Jellema" userId="7e183fbb-84e0-44b3-9b03-0792bc8d162b" providerId="ADAL" clId="{13D5EB39-5A43-4FD7-967A-3E51F5E07E35}" dt="2021-11-25T14:09:52.050" v="163"/>
          <ac:spMkLst>
            <pc:docMk/>
            <pc:sldMk cId="1540706920" sldId="2965"/>
            <ac:spMk id="188" creationId="{D565BC6E-10DC-4EB1-985D-F7BBB80811CC}"/>
          </ac:spMkLst>
        </pc:spChg>
        <pc:grpChg chg="mod">
          <ac:chgData name="Lucas Jellema" userId="7e183fbb-84e0-44b3-9b03-0792bc8d162b" providerId="ADAL" clId="{13D5EB39-5A43-4FD7-967A-3E51F5E07E35}" dt="2021-11-25T14:10:13.533" v="165" actId="1076"/>
          <ac:grpSpMkLst>
            <pc:docMk/>
            <pc:sldMk cId="1540706920" sldId="2965"/>
            <ac:grpSpMk id="65" creationId="{989B71CC-92F0-4E99-9D3E-0D93E4FBF400}"/>
          </ac:grpSpMkLst>
        </pc:grpChg>
        <pc:grpChg chg="mod">
          <ac:chgData name="Lucas Jellema" userId="7e183fbb-84e0-44b3-9b03-0792bc8d162b" providerId="ADAL" clId="{13D5EB39-5A43-4FD7-967A-3E51F5E07E35}" dt="2021-11-25T14:10:38.106" v="172" actId="1076"/>
          <ac:grpSpMkLst>
            <pc:docMk/>
            <pc:sldMk cId="1540706920" sldId="2965"/>
            <ac:grpSpMk id="114" creationId="{BF926473-591B-489F-BD63-A67AA15D7467}"/>
          </ac:grpSpMkLst>
        </pc:grpChg>
        <pc:grpChg chg="mod">
          <ac:chgData name="Lucas Jellema" userId="7e183fbb-84e0-44b3-9b03-0792bc8d162b" providerId="ADAL" clId="{13D5EB39-5A43-4FD7-967A-3E51F5E07E35}" dt="2021-11-25T14:10:22.124" v="169" actId="1076"/>
          <ac:grpSpMkLst>
            <pc:docMk/>
            <pc:sldMk cId="1540706920" sldId="2965"/>
            <ac:grpSpMk id="120" creationId="{EAE2D2C4-A77D-4A97-BC97-0FDAC0F04E09}"/>
          </ac:grpSpMkLst>
        </pc:grpChg>
        <pc:picChg chg="del">
          <ac:chgData name="Lucas Jellema" userId="7e183fbb-84e0-44b3-9b03-0792bc8d162b" providerId="ADAL" clId="{13D5EB39-5A43-4FD7-967A-3E51F5E07E35}" dt="2021-11-25T14:09:51.052" v="162" actId="478"/>
          <ac:picMkLst>
            <pc:docMk/>
            <pc:sldMk cId="1540706920" sldId="2965"/>
            <ac:picMk id="171" creationId="{33690DDB-24DE-4B3A-B43B-0B3F36A6A235}"/>
          </ac:picMkLst>
        </pc:picChg>
        <pc:picChg chg="del">
          <ac:chgData name="Lucas Jellema" userId="7e183fbb-84e0-44b3-9b03-0792bc8d162b" providerId="ADAL" clId="{13D5EB39-5A43-4FD7-967A-3E51F5E07E35}" dt="2021-11-25T14:09:51.052" v="162" actId="478"/>
          <ac:picMkLst>
            <pc:docMk/>
            <pc:sldMk cId="1540706920" sldId="2965"/>
            <ac:picMk id="174" creationId="{E6849520-1A26-47B4-9F77-CD88A78277E1}"/>
          </ac:picMkLst>
        </pc:picChg>
        <pc:picChg chg="add mod">
          <ac:chgData name="Lucas Jellema" userId="7e183fbb-84e0-44b3-9b03-0792bc8d162b" providerId="ADAL" clId="{13D5EB39-5A43-4FD7-967A-3E51F5E07E35}" dt="2021-11-25T14:09:52.050" v="163"/>
          <ac:picMkLst>
            <pc:docMk/>
            <pc:sldMk cId="1540706920" sldId="2965"/>
            <ac:picMk id="181" creationId="{FC5C8581-21FB-4F05-9FD1-49FC220CB403}"/>
          </ac:picMkLst>
        </pc:picChg>
        <pc:picChg chg="add del mod">
          <ac:chgData name="Lucas Jellema" userId="7e183fbb-84e0-44b3-9b03-0792bc8d162b" providerId="ADAL" clId="{13D5EB39-5A43-4FD7-967A-3E51F5E07E35}" dt="2021-11-25T14:11:00.445" v="177" actId="478"/>
          <ac:picMkLst>
            <pc:docMk/>
            <pc:sldMk cId="1540706920" sldId="2965"/>
            <ac:picMk id="182" creationId="{FC3833BB-35BA-4E47-8128-D478193BD1E5}"/>
          </ac:picMkLst>
        </pc:picChg>
        <pc:picChg chg="add mod">
          <ac:chgData name="Lucas Jellema" userId="7e183fbb-84e0-44b3-9b03-0792bc8d162b" providerId="ADAL" clId="{13D5EB39-5A43-4FD7-967A-3E51F5E07E35}" dt="2021-11-25T14:09:52.050" v="163"/>
          <ac:picMkLst>
            <pc:docMk/>
            <pc:sldMk cId="1540706920" sldId="2965"/>
            <ac:picMk id="184" creationId="{F776099E-1E47-4ABF-92D3-AB6A84326658}"/>
          </ac:picMkLst>
        </pc:picChg>
        <pc:picChg chg="add mod">
          <ac:chgData name="Lucas Jellema" userId="7e183fbb-84e0-44b3-9b03-0792bc8d162b" providerId="ADAL" clId="{13D5EB39-5A43-4FD7-967A-3E51F5E07E35}" dt="2021-11-25T14:09:52.050" v="163"/>
          <ac:picMkLst>
            <pc:docMk/>
            <pc:sldMk cId="1540706920" sldId="2965"/>
            <ac:picMk id="185" creationId="{744CAAE1-610F-4FF5-9412-5C7D1A9C96BF}"/>
          </ac:picMkLst>
        </pc:picChg>
        <pc:picChg chg="add mod">
          <ac:chgData name="Lucas Jellema" userId="7e183fbb-84e0-44b3-9b03-0792bc8d162b" providerId="ADAL" clId="{13D5EB39-5A43-4FD7-967A-3E51F5E07E35}" dt="2021-11-25T14:09:52.050" v="163"/>
          <ac:picMkLst>
            <pc:docMk/>
            <pc:sldMk cId="1540706920" sldId="2965"/>
            <ac:picMk id="186" creationId="{8C40FE36-465A-4130-82B5-4F788778B8C6}"/>
          </ac:picMkLst>
        </pc:picChg>
        <pc:picChg chg="add mod">
          <ac:chgData name="Lucas Jellema" userId="7e183fbb-84e0-44b3-9b03-0792bc8d162b" providerId="ADAL" clId="{13D5EB39-5A43-4FD7-967A-3E51F5E07E35}" dt="2021-11-25T14:09:52.050" v="163"/>
          <ac:picMkLst>
            <pc:docMk/>
            <pc:sldMk cId="1540706920" sldId="2965"/>
            <ac:picMk id="187" creationId="{4DE5B514-4F78-49CD-A87E-726175DB38A7}"/>
          </ac:picMkLst>
        </pc:picChg>
      </pc:sldChg>
      <pc:sldChg chg="modSp mod ord modAnim">
        <pc:chgData name="Lucas Jellema" userId="7e183fbb-84e0-44b3-9b03-0792bc8d162b" providerId="ADAL" clId="{13D5EB39-5A43-4FD7-967A-3E51F5E07E35}" dt="2021-11-25T14:05:12.841" v="122"/>
        <pc:sldMkLst>
          <pc:docMk/>
          <pc:sldMk cId="2356902943" sldId="2969"/>
        </pc:sldMkLst>
        <pc:spChg chg="mod">
          <ac:chgData name="Lucas Jellema" userId="7e183fbb-84e0-44b3-9b03-0792bc8d162b" providerId="ADAL" clId="{13D5EB39-5A43-4FD7-967A-3E51F5E07E35}" dt="2021-11-25T14:03:09.449" v="112" actId="20577"/>
          <ac:spMkLst>
            <pc:docMk/>
            <pc:sldMk cId="2356902943" sldId="2969"/>
            <ac:spMk id="3" creationId="{98FA29B7-C475-4C5E-881D-F54C7002C3B8}"/>
          </ac:spMkLst>
        </pc:spChg>
      </pc:sldChg>
      <pc:sldChg chg="addSp delSp modSp mod">
        <pc:chgData name="Lucas Jellema" userId="7e183fbb-84e0-44b3-9b03-0792bc8d162b" providerId="ADAL" clId="{13D5EB39-5A43-4FD7-967A-3E51F5E07E35}" dt="2021-11-25T14:08:34.572" v="158"/>
        <pc:sldMkLst>
          <pc:docMk/>
          <pc:sldMk cId="3317600346" sldId="2989"/>
        </pc:sldMkLst>
        <pc:spChg chg="del">
          <ac:chgData name="Lucas Jellema" userId="7e183fbb-84e0-44b3-9b03-0792bc8d162b" providerId="ADAL" clId="{13D5EB39-5A43-4FD7-967A-3E51F5E07E35}" dt="2021-11-25T14:08:33.810" v="157" actId="478"/>
          <ac:spMkLst>
            <pc:docMk/>
            <pc:sldMk cId="3317600346" sldId="2989"/>
            <ac:spMk id="96" creationId="{6F9BF132-BCCD-41BC-AF7D-9538C0AFA68C}"/>
          </ac:spMkLst>
        </pc:spChg>
        <pc:spChg chg="del">
          <ac:chgData name="Lucas Jellema" userId="7e183fbb-84e0-44b3-9b03-0792bc8d162b" providerId="ADAL" clId="{13D5EB39-5A43-4FD7-967A-3E51F5E07E35}" dt="2021-11-25T14:08:33.810" v="157" actId="478"/>
          <ac:spMkLst>
            <pc:docMk/>
            <pc:sldMk cId="3317600346" sldId="2989"/>
            <ac:spMk id="99" creationId="{6A14EF67-4166-4F63-A68D-8880B4618EBB}"/>
          </ac:spMkLst>
        </pc:spChg>
        <pc:spChg chg="del">
          <ac:chgData name="Lucas Jellema" userId="7e183fbb-84e0-44b3-9b03-0792bc8d162b" providerId="ADAL" clId="{13D5EB39-5A43-4FD7-967A-3E51F5E07E35}" dt="2021-11-25T14:08:33.810" v="157" actId="478"/>
          <ac:spMkLst>
            <pc:docMk/>
            <pc:sldMk cId="3317600346" sldId="2989"/>
            <ac:spMk id="104" creationId="{A780C53E-4662-4D70-9D38-43ED4714C86F}"/>
          </ac:spMkLst>
        </pc:spChg>
        <pc:spChg chg="add mod">
          <ac:chgData name="Lucas Jellema" userId="7e183fbb-84e0-44b3-9b03-0792bc8d162b" providerId="ADAL" clId="{13D5EB39-5A43-4FD7-967A-3E51F5E07E35}" dt="2021-11-25T14:08:34.572" v="158"/>
          <ac:spMkLst>
            <pc:docMk/>
            <pc:sldMk cId="3317600346" sldId="2989"/>
            <ac:spMk id="113" creationId="{68F90711-965D-406F-A2CA-ADA30A7F49D2}"/>
          </ac:spMkLst>
        </pc:spChg>
        <pc:spChg chg="add mod">
          <ac:chgData name="Lucas Jellema" userId="7e183fbb-84e0-44b3-9b03-0792bc8d162b" providerId="ADAL" clId="{13D5EB39-5A43-4FD7-967A-3E51F5E07E35}" dt="2021-11-25T14:08:34.572" v="158"/>
          <ac:spMkLst>
            <pc:docMk/>
            <pc:sldMk cId="3317600346" sldId="2989"/>
            <ac:spMk id="116" creationId="{ADD183AD-D547-4ECB-99B8-5BCD7FF225F5}"/>
          </ac:spMkLst>
        </pc:spChg>
        <pc:spChg chg="add mod">
          <ac:chgData name="Lucas Jellema" userId="7e183fbb-84e0-44b3-9b03-0792bc8d162b" providerId="ADAL" clId="{13D5EB39-5A43-4FD7-967A-3E51F5E07E35}" dt="2021-11-25T14:08:34.572" v="158"/>
          <ac:spMkLst>
            <pc:docMk/>
            <pc:sldMk cId="3317600346" sldId="2989"/>
            <ac:spMk id="122" creationId="{8E1B7475-FFBD-4008-B78C-3ECAB1C81195}"/>
          </ac:spMkLst>
        </pc:spChg>
        <pc:picChg chg="del">
          <ac:chgData name="Lucas Jellema" userId="7e183fbb-84e0-44b3-9b03-0792bc8d162b" providerId="ADAL" clId="{13D5EB39-5A43-4FD7-967A-3E51F5E07E35}" dt="2021-11-25T14:08:33.810" v="157" actId="478"/>
          <ac:picMkLst>
            <pc:docMk/>
            <pc:sldMk cId="3317600346" sldId="2989"/>
            <ac:picMk id="101" creationId="{887E8ED0-53AE-4598-A54F-7D89F39DBA5B}"/>
          </ac:picMkLst>
        </pc:picChg>
        <pc:picChg chg="del">
          <ac:chgData name="Lucas Jellema" userId="7e183fbb-84e0-44b3-9b03-0792bc8d162b" providerId="ADAL" clId="{13D5EB39-5A43-4FD7-967A-3E51F5E07E35}" dt="2021-11-25T14:08:33.810" v="157" actId="478"/>
          <ac:picMkLst>
            <pc:docMk/>
            <pc:sldMk cId="3317600346" sldId="2989"/>
            <ac:picMk id="102" creationId="{11BADB9A-D9BB-455B-9A6B-53F723DA8B24}"/>
          </ac:picMkLst>
        </pc:picChg>
        <pc:picChg chg="del">
          <ac:chgData name="Lucas Jellema" userId="7e183fbb-84e0-44b3-9b03-0792bc8d162b" providerId="ADAL" clId="{13D5EB39-5A43-4FD7-967A-3E51F5E07E35}" dt="2021-11-25T14:08:33.810" v="157" actId="478"/>
          <ac:picMkLst>
            <pc:docMk/>
            <pc:sldMk cId="3317600346" sldId="2989"/>
            <ac:picMk id="105" creationId="{E5FBE10F-E203-4D10-9BDE-E2387BBE0798}"/>
          </ac:picMkLst>
        </pc:picChg>
        <pc:picChg chg="add mod">
          <ac:chgData name="Lucas Jellema" userId="7e183fbb-84e0-44b3-9b03-0792bc8d162b" providerId="ADAL" clId="{13D5EB39-5A43-4FD7-967A-3E51F5E07E35}" dt="2021-11-25T14:08:34.572" v="158"/>
          <ac:picMkLst>
            <pc:docMk/>
            <pc:sldMk cId="3317600346" sldId="2989"/>
            <ac:picMk id="114" creationId="{F90D5784-88C4-4211-925D-06D46BDD961F}"/>
          </ac:picMkLst>
        </pc:picChg>
        <pc:picChg chg="add mod">
          <ac:chgData name="Lucas Jellema" userId="7e183fbb-84e0-44b3-9b03-0792bc8d162b" providerId="ADAL" clId="{13D5EB39-5A43-4FD7-967A-3E51F5E07E35}" dt="2021-11-25T14:08:34.572" v="158"/>
          <ac:picMkLst>
            <pc:docMk/>
            <pc:sldMk cId="3317600346" sldId="2989"/>
            <ac:picMk id="115" creationId="{940C64E2-25DF-42FD-A20F-B8E18D35813F}"/>
          </ac:picMkLst>
        </pc:picChg>
        <pc:picChg chg="add mod">
          <ac:chgData name="Lucas Jellema" userId="7e183fbb-84e0-44b3-9b03-0792bc8d162b" providerId="ADAL" clId="{13D5EB39-5A43-4FD7-967A-3E51F5E07E35}" dt="2021-11-25T14:08:34.572" v="158"/>
          <ac:picMkLst>
            <pc:docMk/>
            <pc:sldMk cId="3317600346" sldId="2989"/>
            <ac:picMk id="118" creationId="{C0D0D0D0-A3A7-4EBD-8874-0E99E9123D90}"/>
          </ac:picMkLst>
        </pc:picChg>
        <pc:picChg chg="add mod">
          <ac:chgData name="Lucas Jellema" userId="7e183fbb-84e0-44b3-9b03-0792bc8d162b" providerId="ADAL" clId="{13D5EB39-5A43-4FD7-967A-3E51F5E07E35}" dt="2021-11-25T14:08:34.572" v="158"/>
          <ac:picMkLst>
            <pc:docMk/>
            <pc:sldMk cId="3317600346" sldId="2989"/>
            <ac:picMk id="119" creationId="{73BD950C-28DE-4C55-B883-52E70818F233}"/>
          </ac:picMkLst>
        </pc:picChg>
        <pc:picChg chg="add mod">
          <ac:chgData name="Lucas Jellema" userId="7e183fbb-84e0-44b3-9b03-0792bc8d162b" providerId="ADAL" clId="{13D5EB39-5A43-4FD7-967A-3E51F5E07E35}" dt="2021-11-25T14:08:34.572" v="158"/>
          <ac:picMkLst>
            <pc:docMk/>
            <pc:sldMk cId="3317600346" sldId="2989"/>
            <ac:picMk id="120" creationId="{2FA7E73E-21AB-45B2-9544-C7A3D6F15B83}"/>
          </ac:picMkLst>
        </pc:picChg>
        <pc:picChg chg="add mod">
          <ac:chgData name="Lucas Jellema" userId="7e183fbb-84e0-44b3-9b03-0792bc8d162b" providerId="ADAL" clId="{13D5EB39-5A43-4FD7-967A-3E51F5E07E35}" dt="2021-11-25T14:08:34.572" v="158"/>
          <ac:picMkLst>
            <pc:docMk/>
            <pc:sldMk cId="3317600346" sldId="2989"/>
            <ac:picMk id="121" creationId="{A69F3B85-B91A-4DA5-9EAA-956F95629DF6}"/>
          </ac:picMkLst>
        </pc:picChg>
      </pc:sldChg>
      <pc:sldChg chg="addSp delSp modSp mod delAnim modAnim">
        <pc:chgData name="Lucas Jellema" userId="7e183fbb-84e0-44b3-9b03-0792bc8d162b" providerId="ADAL" clId="{13D5EB39-5A43-4FD7-967A-3E51F5E07E35}" dt="2021-11-25T13:47:42.755" v="12"/>
        <pc:sldMkLst>
          <pc:docMk/>
          <pc:sldMk cId="2674379240" sldId="3010"/>
        </pc:sldMkLst>
        <pc:spChg chg="add del mod">
          <ac:chgData name="Lucas Jellema" userId="7e183fbb-84e0-44b3-9b03-0792bc8d162b" providerId="ADAL" clId="{13D5EB39-5A43-4FD7-967A-3E51F5E07E35}" dt="2021-11-25T13:46:56.652" v="3" actId="478"/>
          <ac:spMkLst>
            <pc:docMk/>
            <pc:sldMk cId="2674379240" sldId="3010"/>
            <ac:spMk id="5" creationId="{F2F8C51A-6445-4D9A-8FA8-818D77E613E3}"/>
          </ac:spMkLst>
        </pc:spChg>
        <pc:picChg chg="del">
          <ac:chgData name="Lucas Jellema" userId="7e183fbb-84e0-44b3-9b03-0792bc8d162b" providerId="ADAL" clId="{13D5EB39-5A43-4FD7-967A-3E51F5E07E35}" dt="2021-11-25T13:46:50.137" v="0" actId="478"/>
          <ac:picMkLst>
            <pc:docMk/>
            <pc:sldMk cId="2674379240" sldId="3010"/>
            <ac:picMk id="6" creationId="{5F7DF81E-85D8-45EB-AA20-EC4A267732A7}"/>
          </ac:picMkLst>
        </pc:picChg>
        <pc:picChg chg="del mod">
          <ac:chgData name="Lucas Jellema" userId="7e183fbb-84e0-44b3-9b03-0792bc8d162b" providerId="ADAL" clId="{13D5EB39-5A43-4FD7-967A-3E51F5E07E35}" dt="2021-11-25T13:47:33.016" v="7" actId="478"/>
          <ac:picMkLst>
            <pc:docMk/>
            <pc:sldMk cId="2674379240" sldId="3010"/>
            <ac:picMk id="8" creationId="{660197BD-64E4-44AE-A616-867E1484BF33}"/>
          </ac:picMkLst>
        </pc:picChg>
        <pc:picChg chg="add mod ord">
          <ac:chgData name="Lucas Jellema" userId="7e183fbb-84e0-44b3-9b03-0792bc8d162b" providerId="ADAL" clId="{13D5EB39-5A43-4FD7-967A-3E51F5E07E35}" dt="2021-11-25T13:47:00.910" v="5" actId="1076"/>
          <ac:picMkLst>
            <pc:docMk/>
            <pc:sldMk cId="2674379240" sldId="3010"/>
            <ac:picMk id="9" creationId="{6E0BD7DC-DA56-4641-A74D-8D3B685F8C6C}"/>
          </ac:picMkLst>
        </pc:picChg>
        <pc:picChg chg="add mod">
          <ac:chgData name="Lucas Jellema" userId="7e183fbb-84e0-44b3-9b03-0792bc8d162b" providerId="ADAL" clId="{13D5EB39-5A43-4FD7-967A-3E51F5E07E35}" dt="2021-11-25T13:47:39.771" v="11" actId="1440"/>
          <ac:picMkLst>
            <pc:docMk/>
            <pc:sldMk cId="2674379240" sldId="3010"/>
            <ac:picMk id="11" creationId="{FF22B89B-7C0B-4315-9A1F-4BC3B62D0131}"/>
          </ac:picMkLst>
        </pc:picChg>
      </pc:sldChg>
      <pc:sldChg chg="addSp delSp modSp mod modAnim">
        <pc:chgData name="Lucas Jellema" userId="7e183fbb-84e0-44b3-9b03-0792bc8d162b" providerId="ADAL" clId="{13D5EB39-5A43-4FD7-967A-3E51F5E07E35}" dt="2021-11-25T13:48:42.242" v="22"/>
        <pc:sldMkLst>
          <pc:docMk/>
          <pc:sldMk cId="3957371295" sldId="3011"/>
        </pc:sldMkLst>
        <pc:spChg chg="del">
          <ac:chgData name="Lucas Jellema" userId="7e183fbb-84e0-44b3-9b03-0792bc8d162b" providerId="ADAL" clId="{13D5EB39-5A43-4FD7-967A-3E51F5E07E35}" dt="2021-11-25T13:48:33.438" v="19"/>
          <ac:spMkLst>
            <pc:docMk/>
            <pc:sldMk cId="3957371295" sldId="3011"/>
            <ac:spMk id="3" creationId="{E1B06B0A-52FB-438F-BC09-04EEB01F51ED}"/>
          </ac:spMkLst>
        </pc:spChg>
        <pc:picChg chg="del">
          <ac:chgData name="Lucas Jellema" userId="7e183fbb-84e0-44b3-9b03-0792bc8d162b" providerId="ADAL" clId="{13D5EB39-5A43-4FD7-967A-3E51F5E07E35}" dt="2021-11-25T13:48:04.926" v="13" actId="478"/>
          <ac:picMkLst>
            <pc:docMk/>
            <pc:sldMk cId="3957371295" sldId="3011"/>
            <ac:picMk id="5" creationId="{E151DFE0-E1D7-44A0-8120-B37D83E50436}"/>
          </ac:picMkLst>
        </pc:picChg>
        <pc:picChg chg="mod ord">
          <ac:chgData name="Lucas Jellema" userId="7e183fbb-84e0-44b3-9b03-0792bc8d162b" providerId="ADAL" clId="{13D5EB39-5A43-4FD7-967A-3E51F5E07E35}" dt="2021-11-25T13:48:37.724" v="21" actId="1076"/>
          <ac:picMkLst>
            <pc:docMk/>
            <pc:sldMk cId="3957371295" sldId="3011"/>
            <ac:picMk id="6" creationId="{2B4614BB-1EF6-48D0-A6F5-3F7D62366A52}"/>
          </ac:picMkLst>
        </pc:picChg>
        <pc:picChg chg="add mod">
          <ac:chgData name="Lucas Jellema" userId="7e183fbb-84e0-44b3-9b03-0792bc8d162b" providerId="ADAL" clId="{13D5EB39-5A43-4FD7-967A-3E51F5E07E35}" dt="2021-11-25T13:48:13.115" v="17" actId="1440"/>
          <ac:picMkLst>
            <pc:docMk/>
            <pc:sldMk cId="3957371295" sldId="3011"/>
            <ac:picMk id="8" creationId="{43E92A30-045B-469A-A508-A68C878EE1AF}"/>
          </ac:picMkLst>
        </pc:picChg>
        <pc:picChg chg="add mod">
          <ac:chgData name="Lucas Jellema" userId="7e183fbb-84e0-44b3-9b03-0792bc8d162b" providerId="ADAL" clId="{13D5EB39-5A43-4FD7-967A-3E51F5E07E35}" dt="2021-11-25T13:48:33.463" v="20"/>
          <ac:picMkLst>
            <pc:docMk/>
            <pc:sldMk cId="3957371295" sldId="3011"/>
            <ac:picMk id="10" creationId="{5D77C8C7-71ED-49F6-86AF-2B5741355BAE}"/>
          </ac:picMkLst>
        </pc:picChg>
      </pc:sldChg>
      <pc:sldChg chg="addSp delSp modSp mod delAnim modAnim">
        <pc:chgData name="Lucas Jellema" userId="7e183fbb-84e0-44b3-9b03-0792bc8d162b" providerId="ADAL" clId="{13D5EB39-5A43-4FD7-967A-3E51F5E07E35}" dt="2021-11-25T13:59:05.061" v="75"/>
        <pc:sldMkLst>
          <pc:docMk/>
          <pc:sldMk cId="3029645315" sldId="3012"/>
        </pc:sldMkLst>
        <pc:spChg chg="del mod">
          <ac:chgData name="Lucas Jellema" userId="7e183fbb-84e0-44b3-9b03-0792bc8d162b" providerId="ADAL" clId="{13D5EB39-5A43-4FD7-967A-3E51F5E07E35}" dt="2021-11-25T13:55:16.095" v="64" actId="478"/>
          <ac:spMkLst>
            <pc:docMk/>
            <pc:sldMk cId="3029645315" sldId="3012"/>
            <ac:spMk id="34" creationId="{DFF59C15-3D64-40EB-A45E-192601B9DB7F}"/>
          </ac:spMkLst>
        </pc:spChg>
        <pc:spChg chg="del">
          <ac:chgData name="Lucas Jellema" userId="7e183fbb-84e0-44b3-9b03-0792bc8d162b" providerId="ADAL" clId="{13D5EB39-5A43-4FD7-967A-3E51F5E07E35}" dt="2021-11-25T13:49:57.421" v="30" actId="478"/>
          <ac:spMkLst>
            <pc:docMk/>
            <pc:sldMk cId="3029645315" sldId="3012"/>
            <ac:spMk id="41" creationId="{00CAC65B-2C45-4C09-A2C4-A1FE9EF12CC8}"/>
          </ac:spMkLst>
        </pc:spChg>
        <pc:spChg chg="add mod">
          <ac:chgData name="Lucas Jellema" userId="7e183fbb-84e0-44b3-9b03-0792bc8d162b" providerId="ADAL" clId="{13D5EB39-5A43-4FD7-967A-3E51F5E07E35}" dt="2021-11-25T13:49:58.326" v="31"/>
          <ac:spMkLst>
            <pc:docMk/>
            <pc:sldMk cId="3029645315" sldId="3012"/>
            <ac:spMk id="44" creationId="{7596535F-4A96-4BD3-94C6-DFA7CDDC7E6A}"/>
          </ac:spMkLst>
        </pc:spChg>
        <pc:picChg chg="del">
          <ac:chgData name="Lucas Jellema" userId="7e183fbb-84e0-44b3-9b03-0792bc8d162b" providerId="ADAL" clId="{13D5EB39-5A43-4FD7-967A-3E51F5E07E35}" dt="2021-11-25T13:49:57.421" v="30" actId="478"/>
          <ac:picMkLst>
            <pc:docMk/>
            <pc:sldMk cId="3029645315" sldId="3012"/>
            <ac:picMk id="5" creationId="{4BE986F7-3133-4FC8-AFB2-F30901AD908E}"/>
          </ac:picMkLst>
        </pc:picChg>
        <pc:picChg chg="add mod">
          <ac:chgData name="Lucas Jellema" userId="7e183fbb-84e0-44b3-9b03-0792bc8d162b" providerId="ADAL" clId="{13D5EB39-5A43-4FD7-967A-3E51F5E07E35}" dt="2021-11-25T13:52:52.988" v="37" actId="1076"/>
          <ac:picMkLst>
            <pc:docMk/>
            <pc:sldMk cId="3029645315" sldId="3012"/>
            <ac:picMk id="32" creationId="{057CB6B9-04B8-415C-92E9-0A84E44C3D30}"/>
          </ac:picMkLst>
        </pc:picChg>
        <pc:picChg chg="add mod">
          <ac:chgData name="Lucas Jellema" userId="7e183fbb-84e0-44b3-9b03-0792bc8d162b" providerId="ADAL" clId="{13D5EB39-5A43-4FD7-967A-3E51F5E07E35}" dt="2021-11-25T13:49:58.326" v="31"/>
          <ac:picMkLst>
            <pc:docMk/>
            <pc:sldMk cId="3029645315" sldId="3012"/>
            <ac:picMk id="40" creationId="{ECC4D629-04B1-46DC-AE3C-C13B55A01317}"/>
          </ac:picMkLst>
        </pc:picChg>
        <pc:picChg chg="del">
          <ac:chgData name="Lucas Jellema" userId="7e183fbb-84e0-44b3-9b03-0792bc8d162b" providerId="ADAL" clId="{13D5EB39-5A43-4FD7-967A-3E51F5E07E35}" dt="2021-11-25T13:52:42.948" v="33" actId="478"/>
          <ac:picMkLst>
            <pc:docMk/>
            <pc:sldMk cId="3029645315" sldId="3012"/>
            <ac:picMk id="42" creationId="{BF1DA41B-3528-448C-9F9B-5A34B7FFBD2D}"/>
          </ac:picMkLst>
        </pc:picChg>
        <pc:picChg chg="del">
          <ac:chgData name="Lucas Jellema" userId="7e183fbb-84e0-44b3-9b03-0792bc8d162b" providerId="ADAL" clId="{13D5EB39-5A43-4FD7-967A-3E51F5E07E35}" dt="2021-11-25T13:52:57.900" v="40" actId="478"/>
          <ac:picMkLst>
            <pc:docMk/>
            <pc:sldMk cId="3029645315" sldId="3012"/>
            <ac:picMk id="43" creationId="{00396B34-6F13-48C3-8D90-519FDCEC2F3B}"/>
          </ac:picMkLst>
        </pc:picChg>
        <pc:picChg chg="add mod modCrop">
          <ac:chgData name="Lucas Jellema" userId="7e183fbb-84e0-44b3-9b03-0792bc8d162b" providerId="ADAL" clId="{13D5EB39-5A43-4FD7-967A-3E51F5E07E35}" dt="2021-11-25T13:55:03.331" v="61" actId="1076"/>
          <ac:picMkLst>
            <pc:docMk/>
            <pc:sldMk cId="3029645315" sldId="3012"/>
            <ac:picMk id="46" creationId="{550270B0-D359-461B-8967-E2B2C4255DB6}"/>
          </ac:picMkLst>
        </pc:picChg>
        <pc:picChg chg="add mod">
          <ac:chgData name="Lucas Jellema" userId="7e183fbb-84e0-44b3-9b03-0792bc8d162b" providerId="ADAL" clId="{13D5EB39-5A43-4FD7-967A-3E51F5E07E35}" dt="2021-11-25T13:59:02.992" v="74"/>
          <ac:picMkLst>
            <pc:docMk/>
            <pc:sldMk cId="3029645315" sldId="3012"/>
            <ac:picMk id="47" creationId="{116B3762-A677-4DB1-8B3B-A093D6C0A5BC}"/>
          </ac:picMkLst>
        </pc:picChg>
        <pc:cxnChg chg="mod ord">
          <ac:chgData name="Lucas Jellema" userId="7e183fbb-84e0-44b3-9b03-0792bc8d162b" providerId="ADAL" clId="{13D5EB39-5A43-4FD7-967A-3E51F5E07E35}" dt="2021-11-25T13:55:07.646" v="62" actId="14100"/>
          <ac:cxnSpMkLst>
            <pc:docMk/>
            <pc:sldMk cId="3029645315" sldId="3012"/>
            <ac:cxnSpMk id="45" creationId="{76D00E37-6DDC-40DA-B40B-2CC64728D467}"/>
          </ac:cxnSpMkLst>
        </pc:cxnChg>
      </pc:sldChg>
      <pc:sldChg chg="addSp delSp modSp mod modAnim">
        <pc:chgData name="Lucas Jellema" userId="7e183fbb-84e0-44b3-9b03-0792bc8d162b" providerId="ADAL" clId="{13D5EB39-5A43-4FD7-967A-3E51F5E07E35}" dt="2021-11-25T13:58:41.282" v="73"/>
        <pc:sldMkLst>
          <pc:docMk/>
          <pc:sldMk cId="904299453" sldId="3013"/>
        </pc:sldMkLst>
        <pc:spChg chg="ord">
          <ac:chgData name="Lucas Jellema" userId="7e183fbb-84e0-44b3-9b03-0792bc8d162b" providerId="ADAL" clId="{13D5EB39-5A43-4FD7-967A-3E51F5E07E35}" dt="2021-11-25T13:49:39.148" v="28" actId="166"/>
          <ac:spMkLst>
            <pc:docMk/>
            <pc:sldMk cId="904299453" sldId="3013"/>
            <ac:spMk id="41" creationId="{00CAC65B-2C45-4C09-A2C4-A1FE9EF12CC8}"/>
          </ac:spMkLst>
        </pc:spChg>
        <pc:picChg chg="del">
          <ac:chgData name="Lucas Jellema" userId="7e183fbb-84e0-44b3-9b03-0792bc8d162b" providerId="ADAL" clId="{13D5EB39-5A43-4FD7-967A-3E51F5E07E35}" dt="2021-11-25T13:49:26.213" v="23" actId="478"/>
          <ac:picMkLst>
            <pc:docMk/>
            <pc:sldMk cId="904299453" sldId="3013"/>
            <ac:picMk id="5" creationId="{4BE986F7-3133-4FC8-AFB2-F30901AD908E}"/>
          </ac:picMkLst>
        </pc:picChg>
        <pc:picChg chg="add mod">
          <ac:chgData name="Lucas Jellema" userId="7e183fbb-84e0-44b3-9b03-0792bc8d162b" providerId="ADAL" clId="{13D5EB39-5A43-4FD7-967A-3E51F5E07E35}" dt="2021-11-25T13:49:45.142" v="29" actId="1076"/>
          <ac:picMkLst>
            <pc:docMk/>
            <pc:sldMk cId="904299453" sldId="3013"/>
            <ac:picMk id="32" creationId="{9A917367-A096-486C-A4F6-D9D10A11383B}"/>
          </ac:picMkLst>
        </pc:picChg>
        <pc:picChg chg="add mod modCrop">
          <ac:chgData name="Lucas Jellema" userId="7e183fbb-84e0-44b3-9b03-0792bc8d162b" providerId="ADAL" clId="{13D5EB39-5A43-4FD7-967A-3E51F5E07E35}" dt="2021-11-25T13:58:29.175" v="71" actId="1076"/>
          <ac:picMkLst>
            <pc:docMk/>
            <pc:sldMk cId="904299453" sldId="3013"/>
            <ac:picMk id="39" creationId="{42729CEC-B0C2-418C-9128-BD1BD1D38244}"/>
          </ac:picMkLst>
        </pc:picChg>
      </pc:sldChg>
      <pc:sldChg chg="mod modShow">
        <pc:chgData name="Lucas Jellema" userId="7e183fbb-84e0-44b3-9b03-0792bc8d162b" providerId="ADAL" clId="{13D5EB39-5A43-4FD7-967A-3E51F5E07E35}" dt="2021-11-25T14:05:33.032" v="123" actId="729"/>
        <pc:sldMkLst>
          <pc:docMk/>
          <pc:sldMk cId="2860985657" sldId="3067"/>
        </pc:sldMkLst>
      </pc:sldChg>
      <pc:sldChg chg="addSp modSp mod modAnim">
        <pc:chgData name="Lucas Jellema" userId="7e183fbb-84e0-44b3-9b03-0792bc8d162b" providerId="ADAL" clId="{13D5EB39-5A43-4FD7-967A-3E51F5E07E35}" dt="2021-11-25T14:08:14.033" v="156" actId="1076"/>
        <pc:sldMkLst>
          <pc:docMk/>
          <pc:sldMk cId="2495475125" sldId="3068"/>
        </pc:sldMkLst>
        <pc:spChg chg="mod">
          <ac:chgData name="Lucas Jellema" userId="7e183fbb-84e0-44b3-9b03-0792bc8d162b" providerId="ADAL" clId="{13D5EB39-5A43-4FD7-967A-3E51F5E07E35}" dt="2021-11-25T14:07:08.554" v="129" actId="1076"/>
          <ac:spMkLst>
            <pc:docMk/>
            <pc:sldMk cId="2495475125" sldId="3068"/>
            <ac:spMk id="96" creationId="{6F9BF132-BCCD-41BC-AF7D-9538C0AFA68C}"/>
          </ac:spMkLst>
        </pc:spChg>
        <pc:spChg chg="mod">
          <ac:chgData name="Lucas Jellema" userId="7e183fbb-84e0-44b3-9b03-0792bc8d162b" providerId="ADAL" clId="{13D5EB39-5A43-4FD7-967A-3E51F5E07E35}" dt="2021-11-25T14:07:01.472" v="128" actId="1076"/>
          <ac:spMkLst>
            <pc:docMk/>
            <pc:sldMk cId="2495475125" sldId="3068"/>
            <ac:spMk id="99" creationId="{6A14EF67-4166-4F63-A68D-8880B4618EBB}"/>
          </ac:spMkLst>
        </pc:spChg>
        <pc:spChg chg="mod">
          <ac:chgData name="Lucas Jellema" userId="7e183fbb-84e0-44b3-9b03-0792bc8d162b" providerId="ADAL" clId="{13D5EB39-5A43-4FD7-967A-3E51F5E07E35}" dt="2021-11-25T14:06:42.922" v="125" actId="1076"/>
          <ac:spMkLst>
            <pc:docMk/>
            <pc:sldMk cId="2495475125" sldId="3068"/>
            <ac:spMk id="104" creationId="{A780C53E-4662-4D70-9D38-43ED4714C86F}"/>
          </ac:spMkLst>
        </pc:spChg>
        <pc:spChg chg="add mod">
          <ac:chgData name="Lucas Jellema" userId="7e183fbb-84e0-44b3-9b03-0792bc8d162b" providerId="ADAL" clId="{13D5EB39-5A43-4FD7-967A-3E51F5E07E35}" dt="2021-11-25T14:07:59.322" v="150" actId="20577"/>
          <ac:spMkLst>
            <pc:docMk/>
            <pc:sldMk cId="2495475125" sldId="3068"/>
            <ac:spMk id="116" creationId="{1DBCF070-BB73-4470-AB71-C18652366405}"/>
          </ac:spMkLst>
        </pc:spChg>
        <pc:picChg chg="mod">
          <ac:chgData name="Lucas Jellema" userId="7e183fbb-84e0-44b3-9b03-0792bc8d162b" providerId="ADAL" clId="{13D5EB39-5A43-4FD7-967A-3E51F5E07E35}" dt="2021-11-25T14:06:53.824" v="126" actId="1076"/>
          <ac:picMkLst>
            <pc:docMk/>
            <pc:sldMk cId="2495475125" sldId="3068"/>
            <ac:picMk id="101" creationId="{887E8ED0-53AE-4598-A54F-7D89F39DBA5B}"/>
          </ac:picMkLst>
        </pc:picChg>
        <pc:picChg chg="mod">
          <ac:chgData name="Lucas Jellema" userId="7e183fbb-84e0-44b3-9b03-0792bc8d162b" providerId="ADAL" clId="{13D5EB39-5A43-4FD7-967A-3E51F5E07E35}" dt="2021-11-25T14:06:57.476" v="127" actId="1076"/>
          <ac:picMkLst>
            <pc:docMk/>
            <pc:sldMk cId="2495475125" sldId="3068"/>
            <ac:picMk id="102" creationId="{11BADB9A-D9BB-455B-9A6B-53F723DA8B24}"/>
          </ac:picMkLst>
        </pc:picChg>
        <pc:picChg chg="mod">
          <ac:chgData name="Lucas Jellema" userId="7e183fbb-84e0-44b3-9b03-0792bc8d162b" providerId="ADAL" clId="{13D5EB39-5A43-4FD7-967A-3E51F5E07E35}" dt="2021-11-25T14:06:39.508" v="124" actId="1076"/>
          <ac:picMkLst>
            <pc:docMk/>
            <pc:sldMk cId="2495475125" sldId="3068"/>
            <ac:picMk id="105" creationId="{E5FBE10F-E203-4D10-9BDE-E2387BBE0798}"/>
          </ac:picMkLst>
        </pc:picChg>
        <pc:picChg chg="add mod">
          <ac:chgData name="Lucas Jellema" userId="7e183fbb-84e0-44b3-9b03-0792bc8d162b" providerId="ADAL" clId="{13D5EB39-5A43-4FD7-967A-3E51F5E07E35}" dt="2021-11-25T14:08:09.330" v="154" actId="1076"/>
          <ac:picMkLst>
            <pc:docMk/>
            <pc:sldMk cId="2495475125" sldId="3068"/>
            <ac:picMk id="113" creationId="{4045AA68-A749-4D01-BC89-F9140D7D4CEC}"/>
          </ac:picMkLst>
        </pc:picChg>
        <pc:picChg chg="add mod">
          <ac:chgData name="Lucas Jellema" userId="7e183fbb-84e0-44b3-9b03-0792bc8d162b" providerId="ADAL" clId="{13D5EB39-5A43-4FD7-967A-3E51F5E07E35}" dt="2021-11-25T14:08:14.033" v="156" actId="1076"/>
          <ac:picMkLst>
            <pc:docMk/>
            <pc:sldMk cId="2495475125" sldId="3068"/>
            <ac:picMk id="114" creationId="{FBAD2217-E010-4DF1-86AD-4CE2ADEC7D47}"/>
          </ac:picMkLst>
        </pc:picChg>
        <pc:picChg chg="add mod">
          <ac:chgData name="Lucas Jellema" userId="7e183fbb-84e0-44b3-9b03-0792bc8d162b" providerId="ADAL" clId="{13D5EB39-5A43-4FD7-967A-3E51F5E07E35}" dt="2021-11-25T14:08:05.595" v="152" actId="1076"/>
          <ac:picMkLst>
            <pc:docMk/>
            <pc:sldMk cId="2495475125" sldId="3068"/>
            <ac:picMk id="115" creationId="{A40AA3DA-BE42-4288-87A5-B96B15FEB7EF}"/>
          </ac:picMkLst>
        </pc:picChg>
      </pc:sldChg>
      <pc:sldChg chg="addSp delSp modSp mod">
        <pc:chgData name="Lucas Jellema" userId="7e183fbb-84e0-44b3-9b03-0792bc8d162b" providerId="ADAL" clId="{13D5EB39-5A43-4FD7-967A-3E51F5E07E35}" dt="2021-11-25T14:08:40.578" v="160"/>
        <pc:sldMkLst>
          <pc:docMk/>
          <pc:sldMk cId="337819585" sldId="3070"/>
        </pc:sldMkLst>
        <pc:spChg chg="del">
          <ac:chgData name="Lucas Jellema" userId="7e183fbb-84e0-44b3-9b03-0792bc8d162b" providerId="ADAL" clId="{13D5EB39-5A43-4FD7-967A-3E51F5E07E35}" dt="2021-11-25T14:08:39.792" v="159" actId="478"/>
          <ac:spMkLst>
            <pc:docMk/>
            <pc:sldMk cId="337819585" sldId="3070"/>
            <ac:spMk id="96" creationId="{6F9BF132-BCCD-41BC-AF7D-9538C0AFA68C}"/>
          </ac:spMkLst>
        </pc:spChg>
        <pc:spChg chg="del">
          <ac:chgData name="Lucas Jellema" userId="7e183fbb-84e0-44b3-9b03-0792bc8d162b" providerId="ADAL" clId="{13D5EB39-5A43-4FD7-967A-3E51F5E07E35}" dt="2021-11-25T14:08:39.792" v="159" actId="478"/>
          <ac:spMkLst>
            <pc:docMk/>
            <pc:sldMk cId="337819585" sldId="3070"/>
            <ac:spMk id="99" creationId="{6A14EF67-4166-4F63-A68D-8880B4618EBB}"/>
          </ac:spMkLst>
        </pc:spChg>
        <pc:spChg chg="del">
          <ac:chgData name="Lucas Jellema" userId="7e183fbb-84e0-44b3-9b03-0792bc8d162b" providerId="ADAL" clId="{13D5EB39-5A43-4FD7-967A-3E51F5E07E35}" dt="2021-11-25T14:08:39.792" v="159" actId="478"/>
          <ac:spMkLst>
            <pc:docMk/>
            <pc:sldMk cId="337819585" sldId="3070"/>
            <ac:spMk id="104" creationId="{A780C53E-4662-4D70-9D38-43ED4714C86F}"/>
          </ac:spMkLst>
        </pc:spChg>
        <pc:spChg chg="add mod">
          <ac:chgData name="Lucas Jellema" userId="7e183fbb-84e0-44b3-9b03-0792bc8d162b" providerId="ADAL" clId="{13D5EB39-5A43-4FD7-967A-3E51F5E07E35}" dt="2021-11-25T14:08:40.578" v="160"/>
          <ac:spMkLst>
            <pc:docMk/>
            <pc:sldMk cId="337819585" sldId="3070"/>
            <ac:spMk id="108" creationId="{F8DE7F88-855F-4469-9F54-B2702A7D73A8}"/>
          </ac:spMkLst>
        </pc:spChg>
        <pc:spChg chg="add mod">
          <ac:chgData name="Lucas Jellema" userId="7e183fbb-84e0-44b3-9b03-0792bc8d162b" providerId="ADAL" clId="{13D5EB39-5A43-4FD7-967A-3E51F5E07E35}" dt="2021-11-25T14:08:40.578" v="160"/>
          <ac:spMkLst>
            <pc:docMk/>
            <pc:sldMk cId="337819585" sldId="3070"/>
            <ac:spMk id="111" creationId="{D75E50E6-8A53-4064-9C6A-960E7734DC74}"/>
          </ac:spMkLst>
        </pc:spChg>
        <pc:spChg chg="add mod">
          <ac:chgData name="Lucas Jellema" userId="7e183fbb-84e0-44b3-9b03-0792bc8d162b" providerId="ADAL" clId="{13D5EB39-5A43-4FD7-967A-3E51F5E07E35}" dt="2021-11-25T14:08:40.578" v="160"/>
          <ac:spMkLst>
            <pc:docMk/>
            <pc:sldMk cId="337819585" sldId="3070"/>
            <ac:spMk id="116" creationId="{5AA5E49A-9D5E-4394-9EE1-00E53FAED87B}"/>
          </ac:spMkLst>
        </pc:spChg>
        <pc:picChg chg="del">
          <ac:chgData name="Lucas Jellema" userId="7e183fbb-84e0-44b3-9b03-0792bc8d162b" providerId="ADAL" clId="{13D5EB39-5A43-4FD7-967A-3E51F5E07E35}" dt="2021-11-25T14:08:39.792" v="159" actId="478"/>
          <ac:picMkLst>
            <pc:docMk/>
            <pc:sldMk cId="337819585" sldId="3070"/>
            <ac:picMk id="101" creationId="{887E8ED0-53AE-4598-A54F-7D89F39DBA5B}"/>
          </ac:picMkLst>
        </pc:picChg>
        <pc:picChg chg="del">
          <ac:chgData name="Lucas Jellema" userId="7e183fbb-84e0-44b3-9b03-0792bc8d162b" providerId="ADAL" clId="{13D5EB39-5A43-4FD7-967A-3E51F5E07E35}" dt="2021-11-25T14:08:39.792" v="159" actId="478"/>
          <ac:picMkLst>
            <pc:docMk/>
            <pc:sldMk cId="337819585" sldId="3070"/>
            <ac:picMk id="102" creationId="{11BADB9A-D9BB-455B-9A6B-53F723DA8B24}"/>
          </ac:picMkLst>
        </pc:picChg>
        <pc:picChg chg="del">
          <ac:chgData name="Lucas Jellema" userId="7e183fbb-84e0-44b3-9b03-0792bc8d162b" providerId="ADAL" clId="{13D5EB39-5A43-4FD7-967A-3E51F5E07E35}" dt="2021-11-25T14:08:39.792" v="159" actId="478"/>
          <ac:picMkLst>
            <pc:docMk/>
            <pc:sldMk cId="337819585" sldId="3070"/>
            <ac:picMk id="105" creationId="{E5FBE10F-E203-4D10-9BDE-E2387BBE0798}"/>
          </ac:picMkLst>
        </pc:picChg>
        <pc:picChg chg="add mod">
          <ac:chgData name="Lucas Jellema" userId="7e183fbb-84e0-44b3-9b03-0792bc8d162b" providerId="ADAL" clId="{13D5EB39-5A43-4FD7-967A-3E51F5E07E35}" dt="2021-11-25T14:08:40.578" v="160"/>
          <ac:picMkLst>
            <pc:docMk/>
            <pc:sldMk cId="337819585" sldId="3070"/>
            <ac:picMk id="109" creationId="{0D945F9C-2E97-4F1F-BCF8-AE93B68CF9B3}"/>
          </ac:picMkLst>
        </pc:picChg>
        <pc:picChg chg="add mod">
          <ac:chgData name="Lucas Jellema" userId="7e183fbb-84e0-44b3-9b03-0792bc8d162b" providerId="ADAL" clId="{13D5EB39-5A43-4FD7-967A-3E51F5E07E35}" dt="2021-11-25T14:08:40.578" v="160"/>
          <ac:picMkLst>
            <pc:docMk/>
            <pc:sldMk cId="337819585" sldId="3070"/>
            <ac:picMk id="110" creationId="{8DC8B0EC-511C-4316-8D06-BABE45387738}"/>
          </ac:picMkLst>
        </pc:picChg>
        <pc:picChg chg="add mod">
          <ac:chgData name="Lucas Jellema" userId="7e183fbb-84e0-44b3-9b03-0792bc8d162b" providerId="ADAL" clId="{13D5EB39-5A43-4FD7-967A-3E51F5E07E35}" dt="2021-11-25T14:08:40.578" v="160"/>
          <ac:picMkLst>
            <pc:docMk/>
            <pc:sldMk cId="337819585" sldId="3070"/>
            <ac:picMk id="112" creationId="{21661D76-C164-47E8-86D9-D3F28D39F2E8}"/>
          </ac:picMkLst>
        </pc:picChg>
        <pc:picChg chg="add mod">
          <ac:chgData name="Lucas Jellema" userId="7e183fbb-84e0-44b3-9b03-0792bc8d162b" providerId="ADAL" clId="{13D5EB39-5A43-4FD7-967A-3E51F5E07E35}" dt="2021-11-25T14:08:40.578" v="160"/>
          <ac:picMkLst>
            <pc:docMk/>
            <pc:sldMk cId="337819585" sldId="3070"/>
            <ac:picMk id="113" creationId="{84665259-FEE0-4A84-A8D5-798314BEC067}"/>
          </ac:picMkLst>
        </pc:picChg>
        <pc:picChg chg="add mod">
          <ac:chgData name="Lucas Jellema" userId="7e183fbb-84e0-44b3-9b03-0792bc8d162b" providerId="ADAL" clId="{13D5EB39-5A43-4FD7-967A-3E51F5E07E35}" dt="2021-11-25T14:08:40.578" v="160"/>
          <ac:picMkLst>
            <pc:docMk/>
            <pc:sldMk cId="337819585" sldId="3070"/>
            <ac:picMk id="114" creationId="{0E9B5EAD-DC9A-4FDA-BBA7-34632F821614}"/>
          </ac:picMkLst>
        </pc:picChg>
        <pc:picChg chg="add mod">
          <ac:chgData name="Lucas Jellema" userId="7e183fbb-84e0-44b3-9b03-0792bc8d162b" providerId="ADAL" clId="{13D5EB39-5A43-4FD7-967A-3E51F5E07E35}" dt="2021-11-25T14:08:40.578" v="160"/>
          <ac:picMkLst>
            <pc:docMk/>
            <pc:sldMk cId="337819585" sldId="3070"/>
            <ac:picMk id="115" creationId="{7B413F97-453F-4351-A978-8056B5187267}"/>
          </ac:picMkLst>
        </pc:picChg>
      </pc:sldChg>
      <pc:sldChg chg="addSp delSp modSp mod modAnim">
        <pc:chgData name="Lucas Jellema" userId="7e183fbb-84e0-44b3-9b03-0792bc8d162b" providerId="ADAL" clId="{13D5EB39-5A43-4FD7-967A-3E51F5E07E35}" dt="2021-11-25T14:02:41.943" v="86"/>
        <pc:sldMkLst>
          <pc:docMk/>
          <pc:sldMk cId="1614549563" sldId="3085"/>
        </pc:sldMkLst>
        <pc:picChg chg="add del mod">
          <ac:chgData name="Lucas Jellema" userId="7e183fbb-84e0-44b3-9b03-0792bc8d162b" providerId="ADAL" clId="{13D5EB39-5A43-4FD7-967A-3E51F5E07E35}" dt="2021-11-25T14:02:06.017" v="83" actId="478"/>
          <ac:picMkLst>
            <pc:docMk/>
            <pc:sldMk cId="1614549563" sldId="3085"/>
            <ac:picMk id="6" creationId="{708A6779-0864-4CED-8A3D-57ED5C75A8B2}"/>
          </ac:picMkLst>
        </pc:picChg>
        <pc:picChg chg="add mod">
          <ac:chgData name="Lucas Jellema" userId="7e183fbb-84e0-44b3-9b03-0792bc8d162b" providerId="ADAL" clId="{13D5EB39-5A43-4FD7-967A-3E51F5E07E35}" dt="2021-11-25T13:59:27.902" v="77" actId="1076"/>
          <ac:picMkLst>
            <pc:docMk/>
            <pc:sldMk cId="1614549563" sldId="3085"/>
            <ac:picMk id="65" creationId="{839398DB-99F1-4FEC-8D27-9F475A4076AD}"/>
          </ac:picMkLst>
        </pc:picChg>
      </pc:sldChg>
      <pc:sldChg chg="modSp add mod modAnim">
        <pc:chgData name="Lucas Jellema" userId="7e183fbb-84e0-44b3-9b03-0792bc8d162b" providerId="ADAL" clId="{13D5EB39-5A43-4FD7-967A-3E51F5E07E35}" dt="2021-11-25T14:02:16.813" v="85" actId="1440"/>
        <pc:sldMkLst>
          <pc:docMk/>
          <pc:sldMk cId="15701293" sldId="3086"/>
        </pc:sldMkLst>
        <pc:picChg chg="mod">
          <ac:chgData name="Lucas Jellema" userId="7e183fbb-84e0-44b3-9b03-0792bc8d162b" providerId="ADAL" clId="{13D5EB39-5A43-4FD7-967A-3E51F5E07E35}" dt="2021-11-25T14:02:16.813" v="85" actId="1440"/>
          <ac:picMkLst>
            <pc:docMk/>
            <pc:sldMk cId="15701293" sldId="3086"/>
            <ac:picMk id="6" creationId="{708A6779-0864-4CED-8A3D-57ED5C75A8B2}"/>
          </ac:picMkLst>
        </pc:picChg>
      </pc:sldChg>
      <pc:sldChg chg="addSp modSp add mod modAnim">
        <pc:chgData name="Lucas Jellema" userId="7e183fbb-84e0-44b3-9b03-0792bc8d162b" providerId="ADAL" clId="{13D5EB39-5A43-4FD7-967A-3E51F5E07E35}" dt="2021-11-25T14:04:55.867" v="118" actId="1440"/>
        <pc:sldMkLst>
          <pc:docMk/>
          <pc:sldMk cId="1641416303" sldId="3087"/>
        </pc:sldMkLst>
        <pc:picChg chg="add mod">
          <ac:chgData name="Lucas Jellema" userId="7e183fbb-84e0-44b3-9b03-0792bc8d162b" providerId="ADAL" clId="{13D5EB39-5A43-4FD7-967A-3E51F5E07E35}" dt="2021-11-25T14:04:55.867" v="118" actId="1440"/>
          <ac:picMkLst>
            <pc:docMk/>
            <pc:sldMk cId="1641416303" sldId="3087"/>
            <ac:picMk id="6" creationId="{AB174AA4-3C2F-4C26-95AE-96511EB356BF}"/>
          </ac:picMkLst>
        </pc:picChg>
      </pc:sldChg>
      <pc:sldMasterChg chg="modSldLayout">
        <pc:chgData name="Lucas Jellema" userId="7e183fbb-84e0-44b3-9b03-0792bc8d162b" providerId="ADAL" clId="{13D5EB39-5A43-4FD7-967A-3E51F5E07E35}" dt="2021-11-25T16:15:11.915" v="281" actId="6549"/>
        <pc:sldMasterMkLst>
          <pc:docMk/>
          <pc:sldMasterMk cId="622555708" sldId="2147483672"/>
        </pc:sldMasterMkLst>
        <pc:sldLayoutChg chg="delSp mod">
          <pc:chgData name="Lucas Jellema" userId="7e183fbb-84e0-44b3-9b03-0792bc8d162b" providerId="ADAL" clId="{13D5EB39-5A43-4FD7-967A-3E51F5E07E35}" dt="2021-11-25T16:14:58.594" v="279" actId="478"/>
          <pc:sldLayoutMkLst>
            <pc:docMk/>
            <pc:sldMasterMk cId="622555708" sldId="2147483672"/>
            <pc:sldLayoutMk cId="753456172" sldId="2147483673"/>
          </pc:sldLayoutMkLst>
          <pc:spChg chg="del">
            <ac:chgData name="Lucas Jellema" userId="7e183fbb-84e0-44b3-9b03-0792bc8d162b" providerId="ADAL" clId="{13D5EB39-5A43-4FD7-967A-3E51F5E07E35}" dt="2021-11-25T16:14:58.594" v="279" actId="478"/>
            <ac:spMkLst>
              <pc:docMk/>
              <pc:sldMasterMk cId="622555708" sldId="2147483672"/>
              <pc:sldLayoutMk cId="753456172" sldId="2147483673"/>
              <ac:spMk id="4" creationId="{BA4B19F2-4DEF-4EC8-AE33-C56BCC597FA6}"/>
            </ac:spMkLst>
          </pc:spChg>
        </pc:sldLayoutChg>
        <pc:sldLayoutChg chg="modSp mod">
          <pc:chgData name="Lucas Jellema" userId="7e183fbb-84e0-44b3-9b03-0792bc8d162b" providerId="ADAL" clId="{13D5EB39-5A43-4FD7-967A-3E51F5E07E35}" dt="2021-11-25T16:15:11.915" v="281" actId="6549"/>
          <pc:sldLayoutMkLst>
            <pc:docMk/>
            <pc:sldMasterMk cId="622555708" sldId="2147483672"/>
            <pc:sldLayoutMk cId="0" sldId="2147483682"/>
          </pc:sldLayoutMkLst>
          <pc:spChg chg="mod">
            <ac:chgData name="Lucas Jellema" userId="7e183fbb-84e0-44b3-9b03-0792bc8d162b" providerId="ADAL" clId="{13D5EB39-5A43-4FD7-967A-3E51F5E07E35}" dt="2021-11-25T16:15:11.915" v="281" actId="6549"/>
            <ac:spMkLst>
              <pc:docMk/>
              <pc:sldMasterMk cId="622555708" sldId="2147483672"/>
              <pc:sldLayoutMk cId="0" sldId="2147483682"/>
              <ac:spMk id="3" creationId="{58D28EBC-47FB-4F20-866C-5F0E3F6614B7}"/>
            </ac:spMkLst>
          </pc:spChg>
        </pc:sldLayoutChg>
        <pc:sldLayoutChg chg="delSp mod">
          <pc:chgData name="Lucas Jellema" userId="7e183fbb-84e0-44b3-9b03-0792bc8d162b" providerId="ADAL" clId="{13D5EB39-5A43-4FD7-967A-3E51F5E07E35}" dt="2021-11-25T16:15:10.115" v="280" actId="478"/>
          <pc:sldLayoutMkLst>
            <pc:docMk/>
            <pc:sldMasterMk cId="622555708" sldId="2147483672"/>
            <pc:sldLayoutMk cId="0" sldId="2147483691"/>
          </pc:sldLayoutMkLst>
          <pc:spChg chg="del">
            <ac:chgData name="Lucas Jellema" userId="7e183fbb-84e0-44b3-9b03-0792bc8d162b" providerId="ADAL" clId="{13D5EB39-5A43-4FD7-967A-3E51F5E07E35}" dt="2021-11-25T16:15:10.115" v="280" actId="478"/>
            <ac:spMkLst>
              <pc:docMk/>
              <pc:sldMasterMk cId="622555708" sldId="2147483672"/>
              <pc:sldLayoutMk cId="0" sldId="2147483691"/>
              <ac:spMk id="3" creationId="{0D2F31DE-CC47-46E6-9A85-8FA9D3E087AF}"/>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24-11-2021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125"/>
              </a:lnSpc>
              <a:spcBef>
                <a:spcPts val="0"/>
              </a:spcBef>
              <a:spcAft>
                <a:spcPts val="0"/>
              </a:spcAft>
            </a:pPr>
            <a:endParaRPr lang="en-US" sz="1800" b="1" dirty="0">
              <a:solidFill>
                <a:srgbClr val="7F7F7F"/>
              </a:solidFill>
              <a:effectLst/>
              <a:latin typeface="inherit"/>
              <a:ea typeface="Times New Roman" panose="02020603050405020304" pitchFamily="18" charset="0"/>
              <a:cs typeface="Arial" panose="020B0604020202020204" pitchFamily="34" charset="0"/>
            </a:endParaRPr>
          </a:p>
          <a:p>
            <a:pPr marL="0" marR="0">
              <a:lnSpc>
                <a:spcPts val="1125"/>
              </a:lnSpc>
              <a:spcBef>
                <a:spcPts val="0"/>
              </a:spcBef>
              <a:spcAft>
                <a:spcPts val="0"/>
              </a:spcAft>
            </a:pPr>
            <a:endParaRPr lang="en-US" sz="1800" b="1" dirty="0">
              <a:solidFill>
                <a:srgbClr val="7F7F7F"/>
              </a:solidFill>
              <a:effectLst/>
              <a:latin typeface="inherit"/>
              <a:ea typeface="Times New Roman" panose="02020603050405020304" pitchFamily="18" charset="0"/>
              <a:cs typeface="Arial" panose="020B0604020202020204" pitchFamily="34" charset="0"/>
            </a:endParaRPr>
          </a:p>
          <a:p>
            <a:pPr marL="0" marR="0">
              <a:lnSpc>
                <a:spcPts val="1125"/>
              </a:lnSpc>
              <a:spcBef>
                <a:spcPts val="0"/>
              </a:spcBef>
              <a:spcAft>
                <a:spcPts val="0"/>
              </a:spcAft>
            </a:pPr>
            <a:r>
              <a:rPr lang="nl-NL" sz="1800" b="1" dirty="0">
                <a:solidFill>
                  <a:schemeClr val="bg1"/>
                </a:solidFill>
              </a:rPr>
              <a:t>bit.ly/cloud-native-ogb-apacouc2021</a:t>
            </a:r>
          </a:p>
          <a:p>
            <a:pPr marL="0" marR="0">
              <a:lnSpc>
                <a:spcPts val="1125"/>
              </a:lnSpc>
              <a:spcBef>
                <a:spcPts val="0"/>
              </a:spcBef>
              <a:spcAft>
                <a:spcPts val="0"/>
              </a:spcAft>
            </a:pPr>
            <a:endParaRPr lang="nl-NL" sz="1800" b="1" dirty="0">
              <a:solidFill>
                <a:schemeClr val="bg1"/>
              </a:solidFill>
              <a:effectLst/>
              <a:latin typeface="inherit"/>
              <a:ea typeface="Times New Roman" panose="02020603050405020304" pitchFamily="18" charset="0"/>
              <a:cs typeface="Arial" panose="020B0604020202020204" pitchFamily="34" charset="0"/>
            </a:endParaRPr>
          </a:p>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TITLE</a:t>
            </a:r>
            <a:endParaRPr lang="en-US" sz="1800" dirty="0">
              <a:effectLst/>
              <a:latin typeface="Calibri" panose="020F0502020204030204" pitchFamily="34" charset="0"/>
              <a:ea typeface="Calibri" panose="020F0502020204030204" pitchFamily="34"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Cloud Native Application Development-build fast, low TCO, scalable &amp; agile software on Oracle Cloud</a:t>
            </a:r>
            <a:endParaRPr lang="en-US" sz="1800" dirty="0">
              <a:effectLst/>
              <a:latin typeface="Calibri" panose="020F0502020204030204" pitchFamily="34" charset="0"/>
              <a:ea typeface="Calibri" panose="020F0502020204030204" pitchFamily="34"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endParaRPr>
          </a:p>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DESCRIPTION</a:t>
            </a:r>
            <a:endParaRPr lang="en-US" sz="1800" dirty="0">
              <a:effectLst/>
              <a:latin typeface="Calibri" panose="020F0502020204030204" pitchFamily="34" charset="0"/>
              <a:ea typeface="Calibri" panose="020F0502020204030204" pitchFamily="34"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Cloud native applications offer scalability, flexibility, and optimal use of compute resources. Serverless functions interacting through events, leveraging cloud capabilities for persistent storage and automated operations take organization to the next level in IT. This session demonstrates polyglot Functions interacting with native cloud services for events and persistence (Object Storage and NoSQL Database) and leveraging the Key and Secrets Vault, Monitoring and Notifications services for operational control. A lightweight API Gateway is used to expose APIs to external consumers. Infrastructure as Code is the guiding principle in deploying both cloud resources and application components, through OCI CLI and Terraform. This session leverages many cloud native (enabling) services in Oracle Cloud Infrastructure. The session will introduce concepts, then spend most of the time on live demonstrations. All sources are shared with the audience, to allow participants to create the same application in their own cloud tenancy. What is so great about Cloud Native Applications? How do you create one? I will explain the first and demonstrate the second. On Oracle Cloud Infrastructure, using services that anyone can use for free, I will live create a cloud native application that streams, persists, notifies, scales, monitors Benefits: - get to know many different OCI services - understand the meaning, purpose and benefits of cloud native development - learn how to take your own first steps in OCI - for free!</a:t>
            </a:r>
            <a:endParaRPr lang="en-US" sz="18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31738517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0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47</a:t>
            </a:fld>
            <a:endParaRPr lang="nl-NL"/>
          </a:p>
        </p:txBody>
      </p:sp>
    </p:spTree>
    <p:extLst>
      <p:ext uri="{BB962C8B-B14F-4D97-AF65-F5344CB8AC3E}">
        <p14:creationId xmlns:p14="http://schemas.microsoft.com/office/powerpoint/2010/main" val="3875912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033029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https://docs.oracle.com/en-us/iaas/Content/General/Reference/graphicsfordiagrams.htm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66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63243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very cheap network egress</a:t>
            </a:r>
          </a:p>
          <a:p>
            <a:r>
              <a:rPr lang="en-US" dirty="0"/>
              <a:t>many services are very new</a:t>
            </a:r>
          </a:p>
          <a:p>
            <a:r>
              <a:rPr lang="en-US" dirty="0"/>
              <a:t>limited ecosysteem (partners and tools)</a:t>
            </a:r>
          </a:p>
          <a:p>
            <a:r>
              <a:rPr lang="en-US"/>
              <a:t>broad spectrum of bare </a:t>
            </a:r>
            <a:r>
              <a:rPr lang="en-US" dirty="0"/>
              <a:t>metal/high performance</a:t>
            </a:r>
          </a:p>
          <a:p>
            <a:endParaRPr lang="en-US" dirty="0"/>
          </a:p>
          <a:p>
            <a:pPr marR="0" algn="l" rtl="0"/>
            <a:r>
              <a:rPr lang="en-US" sz="1800" b="0" i="0" u="none" strike="noStrike" baseline="0" dirty="0">
                <a:solidFill>
                  <a:srgbClr val="000000"/>
                </a:solidFill>
                <a:latin typeface="Arial" panose="020B0604020202020204" pitchFamily="34" charset="0"/>
              </a:rPr>
              <a:t>Oracle entered the public cloud </a:t>
            </a:r>
            <a:r>
              <a:rPr lang="en-US" sz="1800" b="0" i="0" u="none" strike="noStrike" baseline="0" dirty="0" err="1">
                <a:solidFill>
                  <a:srgbClr val="000000"/>
                </a:solidFill>
                <a:latin typeface="Arial" panose="020B0604020202020204" pitchFamily="34" charset="0"/>
              </a:rPr>
              <a:t>laaS</a:t>
            </a:r>
            <a:r>
              <a:rPr lang="en-US" sz="1800" b="0" i="0" u="none" strike="noStrike" baseline="0" dirty="0">
                <a:solidFill>
                  <a:srgbClr val="000000"/>
                </a:solidFill>
                <a:latin typeface="Arial" panose="020B0604020202020204" pitchFamily="34" charset="0"/>
              </a:rPr>
              <a:t> market in late 2015 with the Oracle Cloud Compute service. In October 2016, it launched a second-generation public cloud </a:t>
            </a:r>
            <a:r>
              <a:rPr lang="en-US" sz="1800" b="0" i="0" u="none" strike="noStrike" baseline="0" dirty="0" err="1">
                <a:solidFill>
                  <a:srgbClr val="000000"/>
                </a:solidFill>
                <a:latin typeface="Arial" panose="020B0604020202020204" pitchFamily="34" charset="0"/>
              </a:rPr>
              <a:t>laaS</a:t>
            </a:r>
            <a:r>
              <a:rPr lang="en-US" sz="1800" b="0" i="0" u="none" strike="noStrike" baseline="0" dirty="0">
                <a:solidFill>
                  <a:srgbClr val="000000"/>
                </a:solidFill>
                <a:latin typeface="Arial" panose="020B0604020202020204" pitchFamily="34" charset="0"/>
              </a:rPr>
              <a:t> service called Oracle Bare Metal Cloud Services (sometimes called the "Gen 2 Cloud"). One year later, it rebranded this second- generation offering as Oracle Cloud Infrastructure. The Oracle Cloud Compute offering was rebranded as Oracle Cloud Infrastructure Classic (and is outside the scope of this assessment).</a:t>
            </a:r>
          </a:p>
          <a:p>
            <a:pPr marR="0" algn="l" rtl="0"/>
            <a:r>
              <a:rPr lang="en-US" sz="1800" b="0" i="0" u="none" strike="noStrike" baseline="0" dirty="0">
                <a:solidFill>
                  <a:srgbClr val="000000"/>
                </a:solidFill>
                <a:latin typeface="Arial" panose="020B0604020202020204" pitchFamily="34" charset="0"/>
              </a:rPr>
              <a:t>OCI's engineering and product leadership have been recruited primarily from hyperscale cloud providers, and that experienced leadership has helped Oracle methodically expand OCI's capabilities to become an integrated </a:t>
            </a:r>
            <a:r>
              <a:rPr lang="en-US" sz="1800" b="0" i="0" u="none" strike="noStrike" baseline="0" dirty="0" err="1">
                <a:solidFill>
                  <a:srgbClr val="000000"/>
                </a:solidFill>
                <a:latin typeface="Arial" panose="020B0604020202020204" pitchFamily="34" charset="0"/>
              </a:rPr>
              <a:t>laaS+PaaS</a:t>
            </a:r>
            <a:r>
              <a:rPr lang="en-US" sz="1800" b="0" i="0" u="none" strike="noStrike" baseline="0" dirty="0">
                <a:solidFill>
                  <a:srgbClr val="000000"/>
                </a:solidFill>
                <a:latin typeface="Arial" panose="020B0604020202020204" pitchFamily="34" charset="0"/>
              </a:rPr>
              <a:t> provider. Oracle has also made several primarily security- focused acquisitions to accelerate this development, including </a:t>
            </a:r>
            <a:r>
              <a:rPr lang="en-US" sz="1800" b="0" i="0" u="none" strike="noStrike" baseline="0" dirty="0" err="1">
                <a:solidFill>
                  <a:srgbClr val="000000"/>
                </a:solidFill>
                <a:latin typeface="Arial" panose="020B0604020202020204" pitchFamily="34" charset="0"/>
              </a:rPr>
              <a:t>Dyn</a:t>
            </a:r>
            <a:r>
              <a:rPr lang="en-US" sz="1800" b="0" i="0" u="none" strike="noStrike" baseline="0" dirty="0">
                <a:solidFill>
                  <a:srgbClr val="000000"/>
                </a:solidFill>
                <a:latin typeface="Arial" panose="020B0604020202020204" pitchFamily="34" charset="0"/>
              </a:rPr>
              <a:t> and </a:t>
            </a:r>
            <a:r>
              <a:rPr lang="en-US" sz="1800" b="0" i="0" u="none" strike="noStrike" baseline="0" dirty="0" err="1">
                <a:solidFill>
                  <a:srgbClr val="000000"/>
                </a:solidFill>
                <a:latin typeface="Arial" panose="020B0604020202020204" pitchFamily="34" charset="0"/>
              </a:rPr>
              <a:t>Palerra</a:t>
            </a:r>
            <a:r>
              <a:rPr lang="en-US" sz="1800" b="0" i="0" u="none" strike="noStrike" baseline="0" dirty="0">
                <a:solidFill>
                  <a:srgbClr val="000000"/>
                </a:solidFill>
                <a:latin typeface="Arial" panose="020B0604020202020204" pitchFamily="34" charset="0"/>
              </a:rPr>
              <a:t>, in 2016, and </a:t>
            </a:r>
            <a:r>
              <a:rPr lang="en-US" sz="1800" b="0" i="0" u="none" strike="noStrike" baseline="0" dirty="0" err="1">
                <a:solidFill>
                  <a:srgbClr val="000000"/>
                </a:solidFill>
                <a:latin typeface="Arial" panose="020B0604020202020204" pitchFamily="34" charset="0"/>
              </a:rPr>
              <a:t>Zenedge</a:t>
            </a:r>
            <a:r>
              <a:rPr lang="en-US" sz="1800" b="0" i="0" u="none" strike="noStrike" baseline="0" dirty="0">
                <a:solidFill>
                  <a:srgbClr val="000000"/>
                </a:solidFill>
                <a:latin typeface="Arial" panose="020B0604020202020204" pitchFamily="34" charset="0"/>
              </a:rPr>
              <a:t> in 2018. OCI has reached the point where its basic foundations are complete, and the velocity of service launches continues to increase.</a:t>
            </a:r>
          </a:p>
          <a:p>
            <a:pPr marR="0" algn="l" rtl="0"/>
            <a:r>
              <a:rPr lang="en-US" sz="1800" b="0" i="0" u="none" strike="noStrike" baseline="0" dirty="0">
                <a:solidFill>
                  <a:srgbClr val="000000"/>
                </a:solidFill>
                <a:latin typeface="Arial" panose="020B0604020202020204" pitchFamily="34" charset="0"/>
              </a:rPr>
              <a:t>For the second year in a row, OCI's solution score has improved markedly since the prior year’s assessment, due to both the introduction of major new services as well as incremental additions of important features to existing services. These new additions reflect thoughtful prioritization of capabilities important to enterprise customers. While the services themselves rarely represent innovative ideas, individual new features demonstrate increased competitive differentiation. (See Note 1 for other assessment details.)</a:t>
            </a:r>
          </a:p>
          <a:p>
            <a:pPr marR="0" algn="l" rtl="0"/>
            <a:endParaRPr lang="en-US" sz="1800" b="0" i="0" u="none" strike="noStrike" baseline="0" dirty="0">
              <a:solidFill>
                <a:srgbClr val="000000"/>
              </a:solidFill>
              <a:latin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16</a:t>
            </a:fld>
            <a:endParaRPr lang="nl-NL"/>
          </a:p>
        </p:txBody>
      </p:sp>
    </p:spTree>
    <p:extLst>
      <p:ext uri="{BB962C8B-B14F-4D97-AF65-F5344CB8AC3E}">
        <p14:creationId xmlns:p14="http://schemas.microsoft.com/office/powerpoint/2010/main" val="40733106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424381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5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54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25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64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5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588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cxnSp>
        <p:nvCxnSpPr>
          <p:cNvPr id="11" name="Straight Connector 10">
            <a:extLst>
              <a:ext uri="{FF2B5EF4-FFF2-40B4-BE49-F238E27FC236}">
                <a16:creationId xmlns:a16="http://schemas.microsoft.com/office/drawing/2014/main" id="{5AD2F62D-6A82-4FE0-937D-1C950B914A0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Cloud Native Application Development- on Oracle Cloud | APAC OGB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58D28EBC-47FB-4F20-866C-5F0E3F6614B7}"/>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err="1">
                <a:solidFill>
                  <a:schemeClr val="bg1"/>
                </a:solidFill>
              </a:rPr>
              <a:t>Clasificatie</a:t>
            </a:r>
            <a:r>
              <a:rPr lang="nl-NL" sz="600" dirty="0">
                <a:solidFill>
                  <a:schemeClr val="bg1"/>
                </a:solidFill>
              </a:rPr>
              <a:t>: vertrouwelijk</a:t>
            </a:r>
          </a:p>
        </p:txBody>
      </p:sp>
      <p:cxnSp>
        <p:nvCxnSpPr>
          <p:cNvPr id="13" name="Straight Connector 12">
            <a:extLst>
              <a:ext uri="{FF2B5EF4-FFF2-40B4-BE49-F238E27FC236}">
                <a16:creationId xmlns:a16="http://schemas.microsoft.com/office/drawing/2014/main" id="{FE7B3157-46D3-4AFC-99C9-581636B15A13}"/>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1CBBF8-15FD-4FE7-A3BB-23855337C6DE}"/>
              </a:ext>
            </a:extLst>
          </p:cNvPr>
          <p:cNvCxnSpPr/>
          <p:nvPr userDrawn="1"/>
        </p:nvCxnSpPr>
        <p:spPr>
          <a:xfrm>
            <a:off x="7954108"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Native Application Development- on Oracle Cloud | APAC OGB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Native Application Development- on Oracle Cloud | APAC OGB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Native Application Development- on Oracle Cloud | APAC OGB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Cloud Native Application Development- on Oracle Cloud | APAC OGB Tour 2021</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404712103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18010736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ext uri="{BB962C8B-B14F-4D97-AF65-F5344CB8AC3E}">
        <p14:creationId xmlns:p14="http://schemas.microsoft.com/office/powerpoint/2010/main" val="296841578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ext uri="{BB962C8B-B14F-4D97-AF65-F5344CB8AC3E}">
        <p14:creationId xmlns:p14="http://schemas.microsoft.com/office/powerpoint/2010/main" val="27067788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Native Application Development- on Oracle Cloud | APAC OGB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948231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TextBox 3">
            <a:extLst>
              <a:ext uri="{FF2B5EF4-FFF2-40B4-BE49-F238E27FC236}">
                <a16:creationId xmlns:a16="http://schemas.microsoft.com/office/drawing/2014/main" id="{765FB1FE-CEE3-4D4B-8E9E-D5016A38A1DD}"/>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2D5F0F23-B0A4-4755-9DB9-BDCC458DEDB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Native Application Development- on Oracle Cloud | APAC OGB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47530424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Native Application Development- on Oracle Cloud | APAC OGB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59266658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Cloud Native Application Development- on Oracle Cloud | APAC OGB Tour 2021</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415350668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Native Application Development- on Oracle Cloud | APAC OGB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42665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Cloud Native Application Development- on Oracle Cloud | APAC OGB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268821929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Cloud Native Application Development- on Oracle Cloud | APAC OGB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204930941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Native Application Development- on Oracle Cloud | APAC OGB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13920959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Native Application Development- on Oracle Cloud | APAC OGB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3933297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Native Application Development- on Oracle Cloud | APAC OGB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6560356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Cloud Native Application Development- on Oracle Cloud | APAC OGB Tour 2021</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6151514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
        <p:nvSpPr>
          <p:cNvPr id="4" name="TextBox 3">
            <a:extLst>
              <a:ext uri="{FF2B5EF4-FFF2-40B4-BE49-F238E27FC236}">
                <a16:creationId xmlns:a16="http://schemas.microsoft.com/office/drawing/2014/main" id="{E181335E-5BEA-4F13-93A3-E32B1C131F72}"/>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1F005DA9-5760-4567-96C3-04D71AD43CB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107466963"/>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849432942"/>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15146647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AFE5-2B41-483F-BB24-7F8D3DB92E3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NL"/>
          </a:p>
        </p:txBody>
      </p:sp>
      <p:sp>
        <p:nvSpPr>
          <p:cNvPr id="3" name="Subtitle 2">
            <a:extLst>
              <a:ext uri="{FF2B5EF4-FFF2-40B4-BE49-F238E27FC236}">
                <a16:creationId xmlns:a16="http://schemas.microsoft.com/office/drawing/2014/main" id="{CA17BF0C-F5E6-4E5E-B364-2D0D01449FF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9BD15921-941C-468D-89E8-E99427138F19}"/>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60D9DA31-AEC4-494A-90CB-B53F217B67B7}"/>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6" name="Slide Number Placeholder 5">
            <a:extLst>
              <a:ext uri="{FF2B5EF4-FFF2-40B4-BE49-F238E27FC236}">
                <a16:creationId xmlns:a16="http://schemas.microsoft.com/office/drawing/2014/main" id="{0B4C5700-93C7-4A08-A683-B16FA474C190}"/>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42234710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2069198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B3D2-A20C-4E5E-97D2-9C476C895C5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BD06F6FA-51BB-498D-AB89-B82E2369839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E7F2A0-DDA6-46E6-A4B3-D4CDE27A9ACF}"/>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9C529605-CCAE-4267-9137-274C83AF8094}"/>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6" name="Slide Number Placeholder 5">
            <a:extLst>
              <a:ext uri="{FF2B5EF4-FFF2-40B4-BE49-F238E27FC236}">
                <a16:creationId xmlns:a16="http://schemas.microsoft.com/office/drawing/2014/main" id="{A801957D-35E5-42B1-95BB-A1EC91CA1C91}"/>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68816442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53B8-0C66-4536-850E-B626E248488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B1F4A9B-EDE5-4F2C-B3D8-6403369F999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DBE8E5FC-24FE-422D-A25F-C1150E1357E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707839BD-2BBA-436F-9D5C-2F11E129D0E6}"/>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105C296E-5803-4643-8DAF-604B5D10E834}"/>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7" name="Slide Number Placeholder 6">
            <a:extLst>
              <a:ext uri="{FF2B5EF4-FFF2-40B4-BE49-F238E27FC236}">
                <a16:creationId xmlns:a16="http://schemas.microsoft.com/office/drawing/2014/main" id="{293D3028-332D-407E-89DB-DCB48B75345D}"/>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359253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06C2-9A93-4AE5-B9BC-37E0C4FC95B0}"/>
              </a:ext>
            </a:extLst>
          </p:cNvPr>
          <p:cNvSpPr>
            <a:spLocks noGrp="1"/>
          </p:cNvSpPr>
          <p:nvPr>
            <p:ph type="title"/>
          </p:nvPr>
        </p:nvSpPr>
        <p:spPr>
          <a:xfrm>
            <a:off x="629841" y="273844"/>
            <a:ext cx="7886700" cy="994172"/>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679CCDF-11D7-499A-8F1D-0AA1415841B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3C3C1F3-992D-45D4-B355-17482D65FC9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6FC02491-323C-440D-9A82-DD89739AC09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B8C0436-555D-449C-9033-EA45BED046B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A4F8BDD-09F6-453D-BC56-CD9A877C29AD}"/>
              </a:ext>
            </a:extLst>
          </p:cNvPr>
          <p:cNvSpPr>
            <a:spLocks noGrp="1"/>
          </p:cNvSpPr>
          <p:nvPr>
            <p:ph type="dt" sz="half" idx="10"/>
          </p:nvPr>
        </p:nvSpPr>
        <p:spPr/>
        <p:txBody>
          <a:bodyPr/>
          <a:lstStyle/>
          <a:p>
            <a:endParaRPr lang="en-NL"/>
          </a:p>
        </p:txBody>
      </p:sp>
      <p:sp>
        <p:nvSpPr>
          <p:cNvPr id="8" name="Footer Placeholder 7">
            <a:extLst>
              <a:ext uri="{FF2B5EF4-FFF2-40B4-BE49-F238E27FC236}">
                <a16:creationId xmlns:a16="http://schemas.microsoft.com/office/drawing/2014/main" id="{F0E6BAD6-6DBE-4770-8F83-2C23D4F15295}"/>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9" name="Slide Number Placeholder 8">
            <a:extLst>
              <a:ext uri="{FF2B5EF4-FFF2-40B4-BE49-F238E27FC236}">
                <a16:creationId xmlns:a16="http://schemas.microsoft.com/office/drawing/2014/main" id="{6CE1DBBE-1C99-4000-B231-6CDA7D0F290F}"/>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01382858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8D8C-E0E4-4420-8DD3-26BB9CC5D7CE}"/>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146BEFBD-D46F-437E-A0BE-DDC8371B22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2D260CE1-BEB3-43BE-BC39-B62B115BB012}"/>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5" name="Slide Number Placeholder 4">
            <a:extLst>
              <a:ext uri="{FF2B5EF4-FFF2-40B4-BE49-F238E27FC236}">
                <a16:creationId xmlns:a16="http://schemas.microsoft.com/office/drawing/2014/main" id="{770B5A8E-4E88-41D0-9BDD-B0F26650A00E}"/>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40082928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9A9E9C-329A-4894-ABCD-C123FD078D47}"/>
              </a:ext>
            </a:extLst>
          </p:cNvPr>
          <p:cNvSpPr>
            <a:spLocks noGrp="1"/>
          </p:cNvSpPr>
          <p:nvPr>
            <p:ph type="dt" sz="half" idx="10"/>
          </p:nvPr>
        </p:nvSpPr>
        <p:spPr/>
        <p:txBody>
          <a:bodyPr/>
          <a:lstStyle/>
          <a:p>
            <a:endParaRPr lang="en-NL"/>
          </a:p>
        </p:txBody>
      </p:sp>
      <p:sp>
        <p:nvSpPr>
          <p:cNvPr id="3" name="Footer Placeholder 2">
            <a:extLst>
              <a:ext uri="{FF2B5EF4-FFF2-40B4-BE49-F238E27FC236}">
                <a16:creationId xmlns:a16="http://schemas.microsoft.com/office/drawing/2014/main" id="{42F7E3E0-0235-4EC5-AA15-507F4A2E16E3}"/>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4" name="Slide Number Placeholder 3">
            <a:extLst>
              <a:ext uri="{FF2B5EF4-FFF2-40B4-BE49-F238E27FC236}">
                <a16:creationId xmlns:a16="http://schemas.microsoft.com/office/drawing/2014/main" id="{A53E7E15-8A62-40B8-8DEA-0AA04E73FBA8}"/>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441583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Native Application Development- on Oracle Cloud | APAC OGB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D9A3-309B-432E-9902-823C6502EA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74DFF18-5FAD-4427-8A37-36F8EB1DFAA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8A8823A8-8BF5-4B0B-83DA-AC2C129F9FE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6242320-1F80-42AD-8A9A-7C53EE07C19C}"/>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643C42A7-707A-4A94-A22F-9D70C1739293}"/>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7" name="Slide Number Placeholder 6">
            <a:extLst>
              <a:ext uri="{FF2B5EF4-FFF2-40B4-BE49-F238E27FC236}">
                <a16:creationId xmlns:a16="http://schemas.microsoft.com/office/drawing/2014/main" id="{7DA01FBB-EF27-41AA-91F8-29FA146B8557}"/>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10999623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6FA9-4159-4EF7-B1D1-8A378323799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29E82BB-9169-4E0A-9615-B63336A5BAA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a:p>
        </p:txBody>
      </p:sp>
      <p:sp>
        <p:nvSpPr>
          <p:cNvPr id="4" name="Text Placeholder 3">
            <a:extLst>
              <a:ext uri="{FF2B5EF4-FFF2-40B4-BE49-F238E27FC236}">
                <a16:creationId xmlns:a16="http://schemas.microsoft.com/office/drawing/2014/main" id="{08B5AE67-847E-401A-A388-9825DE5DE2C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7E47CAF-0508-4F72-ACDB-E8D3453F2770}"/>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62F66221-8DF3-4056-BB49-A3149B061318}"/>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7" name="Slide Number Placeholder 6">
            <a:extLst>
              <a:ext uri="{FF2B5EF4-FFF2-40B4-BE49-F238E27FC236}">
                <a16:creationId xmlns:a16="http://schemas.microsoft.com/office/drawing/2014/main" id="{C21112E0-454C-4BD8-AA0E-E2E7F01E9BC4}"/>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65372497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E10A-FE80-450F-8725-2C3FCBC2A86A}"/>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EC0670A-1FD1-4C68-A808-9753512468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47A2208-003B-48E3-B4A6-6A0ADCB3B850}"/>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7067FFD1-786A-4CB7-AAC6-66669D09427F}"/>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6" name="Slide Number Placeholder 5">
            <a:extLst>
              <a:ext uri="{FF2B5EF4-FFF2-40B4-BE49-F238E27FC236}">
                <a16:creationId xmlns:a16="http://schemas.microsoft.com/office/drawing/2014/main" id="{1B821004-22E5-46ED-9E71-7C7944FF935B}"/>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409576224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0DCE3-0195-43F4-9931-2651856470EF}"/>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498D183-FDD4-4229-B5F4-E2B87B46250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3E2E5CE-FF4D-4030-ABAD-542E3B69E448}"/>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4FC133A6-4676-4870-9E88-1FA1C300D503}"/>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6" name="Slide Number Placeholder 5">
            <a:extLst>
              <a:ext uri="{FF2B5EF4-FFF2-40B4-BE49-F238E27FC236}">
                <a16:creationId xmlns:a16="http://schemas.microsoft.com/office/drawing/2014/main" id="{1F66EC74-226F-4E79-BF01-A1C2CAF49A55}"/>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80938547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4" y="936000"/>
            <a:ext cx="6623999" cy="378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Native Application Development- on Oracle Cloud | APAC OGB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10615454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Native Application Development- on Oracle Cloud | APAC OGB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Native Application Development- on Oracle Cloud | APAC OGB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Cloud Native Application Development- on Oracle Cloud | APAC OGB Tour 2021</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Native Application Development- on Oracle Cloud | APAC OGB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dirty="0"/>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Cloud Native Application Development- on Oracle Cloud | APAC OGB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cxnSp>
        <p:nvCxnSpPr>
          <p:cNvPr id="12" name="Straight Connector 11">
            <a:extLst>
              <a:ext uri="{FF2B5EF4-FFF2-40B4-BE49-F238E27FC236}">
                <a16:creationId xmlns:a16="http://schemas.microsoft.com/office/drawing/2014/main" id="{64652444-B403-452B-9F80-2DBEC21304B7}"/>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403894-2111-4467-B024-8A3AE9A67C7C}"/>
              </a:ext>
            </a:extLst>
          </p:cNvPr>
          <p:cNvCxnSpPr/>
          <p:nvPr userDrawn="1"/>
        </p:nvCxnSpPr>
        <p:spPr>
          <a:xfrm>
            <a:off x="7952789"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theme" Target="../theme/theme2.xml"/><Relationship Id="rId3" Type="http://schemas.openxmlformats.org/officeDocument/2006/relationships/slideLayout" Target="../slideLayouts/slideLayout18.xml"/><Relationship Id="rId21" Type="http://schemas.openxmlformats.org/officeDocument/2006/relationships/image" Target="../media/image3.jp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2.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image" Target="../media/image5.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theme" Target="../theme/theme3.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srcRect/>
          <a:stretch/>
        </p:blipFill>
        <p:spPr>
          <a:xfrm>
            <a:off x="7200000" y="363387"/>
            <a:ext cx="1258824" cy="279738"/>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2947499"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Cloud Native Application Development- on Oracle Cloud | APAC OGB Tour 2021</a:t>
            </a:r>
            <a:endParaRPr lang="nl-NL" dirty="0"/>
          </a:p>
        </p:txBody>
      </p:sp>
      <p:sp>
        <p:nvSpPr>
          <p:cNvPr id="6" name="Slide Number Placeholder 5"/>
          <p:cNvSpPr>
            <a:spLocks noGrp="1"/>
          </p:cNvSpPr>
          <p:nvPr>
            <p:ph type="sldNum" sz="quarter" idx="4"/>
          </p:nvPr>
        </p:nvSpPr>
        <p:spPr>
          <a:xfrm>
            <a:off x="7979932"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795850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ED1CC99-14C4-45EF-90EC-59A7F23F72D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MSIPCMContentMarking" descr="{&quot;HashCode&quot;:448150054,&quot;Placement&quot;:&quot;Header&quot;,&quot;Top&quot;:0.0,&quot;Left&quot;:0.0,&quot;SlideWidth&quot;:720,&quot;SlideHeight&quot;:405}">
            <a:extLst>
              <a:ext uri="{FF2B5EF4-FFF2-40B4-BE49-F238E27FC236}">
                <a16:creationId xmlns:a16="http://schemas.microsoft.com/office/drawing/2014/main" id="{7EF67D10-9F70-483F-BA60-F70246E3D170}"/>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
        <p:nvSpPr>
          <p:cNvPr id="9" name="Rectangle 8">
            <a:extLst>
              <a:ext uri="{FF2B5EF4-FFF2-40B4-BE49-F238E27FC236}">
                <a16:creationId xmlns:a16="http://schemas.microsoft.com/office/drawing/2014/main" id="{4D1E35B0-64E7-4926-B0DA-C801C42F347F}"/>
              </a:ext>
            </a:extLst>
          </p:cNvPr>
          <p:cNvSpPr/>
          <p:nvPr userDrawn="1"/>
        </p:nvSpPr>
        <p:spPr>
          <a:xfrm>
            <a:off x="0" y="71120"/>
            <a:ext cx="558800" cy="1912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724"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Cloud Native Application Development- on Oracle Cloud | APAC OGB Tour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7" name="MSIPCMContentMarking" descr="{&quot;HashCode&quot;:448150054,&quot;Placement&quot;:&quot;Header&quot;,&quot;Top&quot;:0.0,&quot;Left&quot;:0.0,&quot;SlideWidth&quot;:720,&quot;SlideHeight&quot;:405}">
            <a:extLst>
              <a:ext uri="{FF2B5EF4-FFF2-40B4-BE49-F238E27FC236}">
                <a16:creationId xmlns:a16="http://schemas.microsoft.com/office/drawing/2014/main" id="{7323AC28-461B-4C25-9C99-66EC1144E3B5}"/>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155895528"/>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B3FD01-35C1-4F95-8EFF-2E11A0B2288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288DAB3-50DE-4536-A581-1FC20ABAAD2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23D363B-AA2D-420E-BF9B-4A49A9084EB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NL"/>
          </a:p>
        </p:txBody>
      </p:sp>
      <p:sp>
        <p:nvSpPr>
          <p:cNvPr id="5" name="Footer Placeholder 4">
            <a:extLst>
              <a:ext uri="{FF2B5EF4-FFF2-40B4-BE49-F238E27FC236}">
                <a16:creationId xmlns:a16="http://schemas.microsoft.com/office/drawing/2014/main" id="{0637D0EA-79E2-40CD-8897-514684C0701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Cloud Native Application Development- on Oracle Cloud | APAC OGB Tour 2021</a:t>
            </a:r>
            <a:endParaRPr lang="en-NL"/>
          </a:p>
        </p:txBody>
      </p:sp>
      <p:sp>
        <p:nvSpPr>
          <p:cNvPr id="6" name="Slide Number Placeholder 5">
            <a:extLst>
              <a:ext uri="{FF2B5EF4-FFF2-40B4-BE49-F238E27FC236}">
                <a16:creationId xmlns:a16="http://schemas.microsoft.com/office/drawing/2014/main" id="{17F5881E-847F-47FF-B44C-147D2492105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2147643-9DFB-4680-AFF5-91CC0629070E}" type="slidenum">
              <a:rPr lang="en-NL" smtClean="0"/>
              <a:t>‹#›</a:t>
            </a:fld>
            <a:endParaRPr lang="en-NL"/>
          </a:p>
        </p:txBody>
      </p:sp>
      <p:sp>
        <p:nvSpPr>
          <p:cNvPr id="7" name="MSIPCMContentMarking" descr="{&quot;HashCode&quot;:448150054,&quot;Placement&quot;:&quot;Header&quot;,&quot;Top&quot;:0.0,&quot;Left&quot;:0.0,&quot;SlideWidth&quot;:720,&quot;SlideHeight&quot;:405}">
            <a:extLst>
              <a:ext uri="{FF2B5EF4-FFF2-40B4-BE49-F238E27FC236}">
                <a16:creationId xmlns:a16="http://schemas.microsoft.com/office/drawing/2014/main" id="{F9C78A6E-E2ED-47D7-B442-659E42A8BA06}"/>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p>
        </p:txBody>
      </p:sp>
    </p:spTree>
    <p:extLst>
      <p:ext uri="{BB962C8B-B14F-4D97-AF65-F5344CB8AC3E}">
        <p14:creationId xmlns:p14="http://schemas.microsoft.com/office/powerpoint/2010/main" val="1768180638"/>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jpeg"/><Relationship Id="rId4" Type="http://schemas.openxmlformats.org/officeDocument/2006/relationships/image" Target="../media/image10.jpe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9.png"/><Relationship Id="rId3" Type="http://schemas.openxmlformats.org/officeDocument/2006/relationships/image" Target="../media/image20.jpeg"/><Relationship Id="rId21" Type="http://schemas.openxmlformats.org/officeDocument/2006/relationships/image" Target="../media/image40.jp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4.jpg"/><Relationship Id="rId2" Type="http://schemas.openxmlformats.org/officeDocument/2006/relationships/image" Target="../media/image19.jpg"/><Relationship Id="rId16" Type="http://schemas.openxmlformats.org/officeDocument/2006/relationships/image" Target="../media/image36.png"/><Relationship Id="rId20" Type="http://schemas.openxmlformats.org/officeDocument/2006/relationships/image" Target="../media/image45.jpg"/><Relationship Id="rId29" Type="http://schemas.openxmlformats.org/officeDocument/2006/relationships/image" Target="../media/image52.sv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3.jpg"/><Relationship Id="rId32" Type="http://schemas.openxmlformats.org/officeDocument/2006/relationships/image" Target="../media/image55.jp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2.jpg"/><Relationship Id="rId28" Type="http://schemas.openxmlformats.org/officeDocument/2006/relationships/image" Target="../media/image51.png"/><Relationship Id="rId10" Type="http://schemas.openxmlformats.org/officeDocument/2006/relationships/image" Target="../media/image30.png"/><Relationship Id="rId19" Type="http://schemas.openxmlformats.org/officeDocument/2006/relationships/image" Target="../media/image39.svg"/><Relationship Id="rId31" Type="http://schemas.openxmlformats.org/officeDocument/2006/relationships/image" Target="../media/image54.jp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1.jpg"/><Relationship Id="rId27" Type="http://schemas.openxmlformats.org/officeDocument/2006/relationships/image" Target="../media/image50.svg"/><Relationship Id="rId30" Type="http://schemas.openxmlformats.org/officeDocument/2006/relationships/image" Target="../media/image53.jpg"/></Relationships>
</file>

<file path=ppt/slides/_rels/slide11.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58.png"/><Relationship Id="rId1" Type="http://schemas.openxmlformats.org/officeDocument/2006/relationships/slideLayout" Target="../slideLayouts/slideLayout5.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60.png"/></Relationships>
</file>

<file path=ppt/slides/_rels/slide1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www.oracle.com/uk/index.html" TargetMode="Externa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44.xml"/></Relationships>
</file>

<file path=ppt/slides/_rels/slide16.xml.rels><?xml version="1.0" encoding="UTF-8" standalone="yes"?>
<Relationships xmlns="http://schemas.openxmlformats.org/package/2006/relationships"><Relationship Id="rId3" Type="http://schemas.openxmlformats.org/officeDocument/2006/relationships/image" Target="../media/image65.jpg"/><Relationship Id="rId7" Type="http://schemas.openxmlformats.org/officeDocument/2006/relationships/image" Target="../media/image69.jp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image" Target="../media/image70.jpeg"/><Relationship Id="rId1" Type="http://schemas.openxmlformats.org/officeDocument/2006/relationships/slideLayout" Target="../slideLayouts/slideLayout32.xml"/></Relationships>
</file>

<file path=ppt/slides/_rels/slide18.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8.png"/><Relationship Id="rId3" Type="http://schemas.openxmlformats.org/officeDocument/2006/relationships/image" Target="../media/image59.svg"/><Relationship Id="rId7" Type="http://schemas.openxmlformats.org/officeDocument/2006/relationships/image" Target="../media/image75.svg"/><Relationship Id="rId12" Type="http://schemas.openxmlformats.org/officeDocument/2006/relationships/image" Target="../media/image62.svg"/><Relationship Id="rId2" Type="http://schemas.openxmlformats.org/officeDocument/2006/relationships/image" Target="../media/image58.png"/><Relationship Id="rId16" Type="http://schemas.openxmlformats.org/officeDocument/2006/relationships/image" Target="../media/image81.sv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61.png"/><Relationship Id="rId5" Type="http://schemas.openxmlformats.org/officeDocument/2006/relationships/image" Target="../media/image73.svg"/><Relationship Id="rId15" Type="http://schemas.openxmlformats.org/officeDocument/2006/relationships/image" Target="../media/image80.png"/><Relationship Id="rId10" Type="http://schemas.openxmlformats.org/officeDocument/2006/relationships/image" Target="../media/image77.svg"/><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image" Target="../media/image79.svg"/></Relationships>
</file>

<file path=ppt/slides/_rels/slide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7.jpe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82.png"/><Relationship Id="rId18" Type="http://schemas.openxmlformats.org/officeDocument/2006/relationships/image" Target="../media/image87.svg"/><Relationship Id="rId26" Type="http://schemas.openxmlformats.org/officeDocument/2006/relationships/image" Target="../media/image79.svg"/><Relationship Id="rId3" Type="http://schemas.openxmlformats.org/officeDocument/2006/relationships/image" Target="../media/image59.svg"/><Relationship Id="rId21" Type="http://schemas.openxmlformats.org/officeDocument/2006/relationships/image" Target="../media/image90.png"/><Relationship Id="rId7" Type="http://schemas.openxmlformats.org/officeDocument/2006/relationships/image" Target="../media/image75.svg"/><Relationship Id="rId12" Type="http://schemas.openxmlformats.org/officeDocument/2006/relationships/image" Target="../media/image62.svg"/><Relationship Id="rId17" Type="http://schemas.openxmlformats.org/officeDocument/2006/relationships/image" Target="../media/image86.png"/><Relationship Id="rId25" Type="http://schemas.openxmlformats.org/officeDocument/2006/relationships/image" Target="../media/image78.png"/><Relationship Id="rId2" Type="http://schemas.openxmlformats.org/officeDocument/2006/relationships/image" Target="../media/image58.png"/><Relationship Id="rId16" Type="http://schemas.openxmlformats.org/officeDocument/2006/relationships/image" Target="../media/image85.svg"/><Relationship Id="rId20" Type="http://schemas.openxmlformats.org/officeDocument/2006/relationships/image" Target="../media/image89.sv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61.png"/><Relationship Id="rId24" Type="http://schemas.openxmlformats.org/officeDocument/2006/relationships/image" Target="../media/image93.svg"/><Relationship Id="rId5" Type="http://schemas.openxmlformats.org/officeDocument/2006/relationships/image" Target="../media/image73.sv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81.svg"/><Relationship Id="rId10" Type="http://schemas.openxmlformats.org/officeDocument/2006/relationships/image" Target="../media/image77.svg"/><Relationship Id="rId19" Type="http://schemas.openxmlformats.org/officeDocument/2006/relationships/image" Target="../media/image88.png"/><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image" Target="../media/image83.svg"/><Relationship Id="rId22" Type="http://schemas.openxmlformats.org/officeDocument/2006/relationships/image" Target="../media/image91.svg"/><Relationship Id="rId27" Type="http://schemas.openxmlformats.org/officeDocument/2006/relationships/image" Target="../media/image80.png"/></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85.svg"/><Relationship Id="rId18" Type="http://schemas.openxmlformats.org/officeDocument/2006/relationships/image" Target="../media/image90.png"/><Relationship Id="rId3" Type="http://schemas.openxmlformats.org/officeDocument/2006/relationships/image" Target="../media/image59.svg"/><Relationship Id="rId21" Type="http://schemas.openxmlformats.org/officeDocument/2006/relationships/image" Target="../media/image93.svg"/><Relationship Id="rId7" Type="http://schemas.openxmlformats.org/officeDocument/2006/relationships/image" Target="../media/image75.svg"/><Relationship Id="rId12" Type="http://schemas.openxmlformats.org/officeDocument/2006/relationships/image" Target="../media/image84.png"/><Relationship Id="rId17" Type="http://schemas.openxmlformats.org/officeDocument/2006/relationships/image" Target="../media/image89.svg"/><Relationship Id="rId25" Type="http://schemas.openxmlformats.org/officeDocument/2006/relationships/image" Target="../media/image81.svg"/><Relationship Id="rId2" Type="http://schemas.openxmlformats.org/officeDocument/2006/relationships/image" Target="../media/image58.png"/><Relationship Id="rId16" Type="http://schemas.openxmlformats.org/officeDocument/2006/relationships/image" Target="../media/image88.png"/><Relationship Id="rId20"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94.png"/><Relationship Id="rId24" Type="http://schemas.openxmlformats.org/officeDocument/2006/relationships/image" Target="../media/image80.png"/><Relationship Id="rId5" Type="http://schemas.openxmlformats.org/officeDocument/2006/relationships/image" Target="../media/image73.svg"/><Relationship Id="rId15" Type="http://schemas.openxmlformats.org/officeDocument/2006/relationships/image" Target="../media/image87.svg"/><Relationship Id="rId23" Type="http://schemas.openxmlformats.org/officeDocument/2006/relationships/image" Target="../media/image79.svg"/><Relationship Id="rId10" Type="http://schemas.openxmlformats.org/officeDocument/2006/relationships/image" Target="../media/image62.svg"/><Relationship Id="rId19" Type="http://schemas.openxmlformats.org/officeDocument/2006/relationships/image" Target="../media/image91.svg"/><Relationship Id="rId4" Type="http://schemas.openxmlformats.org/officeDocument/2006/relationships/image" Target="../media/image72.png"/><Relationship Id="rId9" Type="http://schemas.openxmlformats.org/officeDocument/2006/relationships/image" Target="../media/image61.png"/><Relationship Id="rId14" Type="http://schemas.openxmlformats.org/officeDocument/2006/relationships/image" Target="../media/image86.png"/><Relationship Id="rId22" Type="http://schemas.openxmlformats.org/officeDocument/2006/relationships/image" Target="../media/image78.png"/></Relationships>
</file>

<file path=ppt/slides/_rels/slide22.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58.png"/><Relationship Id="rId18" Type="http://schemas.openxmlformats.org/officeDocument/2006/relationships/image" Target="../media/image86.png"/><Relationship Id="rId26" Type="http://schemas.openxmlformats.org/officeDocument/2006/relationships/image" Target="../media/image100.jpg"/><Relationship Id="rId3" Type="http://schemas.openxmlformats.org/officeDocument/2006/relationships/image" Target="../media/image72.png"/><Relationship Id="rId21" Type="http://schemas.openxmlformats.org/officeDocument/2006/relationships/image" Target="../media/image81.svg"/><Relationship Id="rId7" Type="http://schemas.openxmlformats.org/officeDocument/2006/relationships/image" Target="../media/image76.png"/><Relationship Id="rId12" Type="http://schemas.openxmlformats.org/officeDocument/2006/relationships/image" Target="../media/image96.svg"/><Relationship Id="rId17" Type="http://schemas.openxmlformats.org/officeDocument/2006/relationships/image" Target="../media/image99.svg"/><Relationship Id="rId25" Type="http://schemas.openxmlformats.org/officeDocument/2006/relationships/image" Target="../media/image91.svg"/><Relationship Id="rId2" Type="http://schemas.openxmlformats.org/officeDocument/2006/relationships/notesSlide" Target="../notesSlides/notesSlide3.xml"/><Relationship Id="rId16" Type="http://schemas.openxmlformats.org/officeDocument/2006/relationships/image" Target="../media/image98.png"/><Relationship Id="rId20"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75.svg"/><Relationship Id="rId11" Type="http://schemas.openxmlformats.org/officeDocument/2006/relationships/image" Target="../media/image95.png"/><Relationship Id="rId24" Type="http://schemas.openxmlformats.org/officeDocument/2006/relationships/image" Target="../media/image90.png"/><Relationship Id="rId5" Type="http://schemas.openxmlformats.org/officeDocument/2006/relationships/image" Target="../media/image74.png"/><Relationship Id="rId15" Type="http://schemas.openxmlformats.org/officeDocument/2006/relationships/image" Target="../media/image97.jpeg"/><Relationship Id="rId23" Type="http://schemas.openxmlformats.org/officeDocument/2006/relationships/image" Target="../media/image85.svg"/><Relationship Id="rId28" Type="http://schemas.openxmlformats.org/officeDocument/2006/relationships/image" Target="../media/image102.jpg"/><Relationship Id="rId10" Type="http://schemas.openxmlformats.org/officeDocument/2006/relationships/image" Target="../media/image83.svg"/><Relationship Id="rId19" Type="http://schemas.openxmlformats.org/officeDocument/2006/relationships/image" Target="../media/image87.svg"/><Relationship Id="rId4" Type="http://schemas.openxmlformats.org/officeDocument/2006/relationships/image" Target="../media/image73.svg"/><Relationship Id="rId9" Type="http://schemas.openxmlformats.org/officeDocument/2006/relationships/image" Target="../media/image82.png"/><Relationship Id="rId14" Type="http://schemas.openxmlformats.org/officeDocument/2006/relationships/image" Target="../media/image59.svg"/><Relationship Id="rId22" Type="http://schemas.openxmlformats.org/officeDocument/2006/relationships/image" Target="../media/image84.png"/><Relationship Id="rId27" Type="http://schemas.openxmlformats.org/officeDocument/2006/relationships/image" Target="../media/image101.jpg"/></Relationships>
</file>

<file path=ppt/slides/_rels/slide2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svg"/><Relationship Id="rId7" Type="http://schemas.openxmlformats.org/officeDocument/2006/relationships/image" Target="../media/image87.sv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104.svg"/></Relationships>
</file>

<file path=ppt/slides/_rels/slide2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svg"/><Relationship Id="rId7" Type="http://schemas.openxmlformats.org/officeDocument/2006/relationships/image" Target="../media/image87.svg"/><Relationship Id="rId2" Type="http://schemas.openxmlformats.org/officeDocument/2006/relationships/image" Target="../media/image98.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85.svg"/><Relationship Id="rId4" Type="http://schemas.openxmlformats.org/officeDocument/2006/relationships/image" Target="../media/image84.png"/><Relationship Id="rId9" Type="http://schemas.openxmlformats.org/officeDocument/2006/relationships/image" Target="../media/image104.svg"/></Relationships>
</file>

<file path=ppt/slides/_rels/slide25.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98.png"/><Relationship Id="rId18" Type="http://schemas.openxmlformats.org/officeDocument/2006/relationships/image" Target="../media/image87.svg"/><Relationship Id="rId3" Type="http://schemas.openxmlformats.org/officeDocument/2006/relationships/image" Target="../media/image96.svg"/><Relationship Id="rId21" Type="http://schemas.openxmlformats.org/officeDocument/2006/relationships/image" Target="../media/image80.png"/><Relationship Id="rId7" Type="http://schemas.openxmlformats.org/officeDocument/2006/relationships/image" Target="../media/image76.png"/><Relationship Id="rId12" Type="http://schemas.openxmlformats.org/officeDocument/2006/relationships/image" Target="../media/image75.svg"/><Relationship Id="rId17" Type="http://schemas.openxmlformats.org/officeDocument/2006/relationships/image" Target="../media/image86.png"/><Relationship Id="rId2" Type="http://schemas.openxmlformats.org/officeDocument/2006/relationships/image" Target="../media/image95.png"/><Relationship Id="rId16" Type="http://schemas.openxmlformats.org/officeDocument/2006/relationships/image" Target="../media/image85.svg"/><Relationship Id="rId20" Type="http://schemas.openxmlformats.org/officeDocument/2006/relationships/image" Target="../media/image104.svg"/><Relationship Id="rId1" Type="http://schemas.openxmlformats.org/officeDocument/2006/relationships/slideLayout" Target="../slideLayouts/slideLayout5.xml"/><Relationship Id="rId6" Type="http://schemas.openxmlformats.org/officeDocument/2006/relationships/image" Target="../media/image97.jpeg"/><Relationship Id="rId11" Type="http://schemas.openxmlformats.org/officeDocument/2006/relationships/image" Target="../media/image74.png"/><Relationship Id="rId5" Type="http://schemas.openxmlformats.org/officeDocument/2006/relationships/image" Target="../media/image59.svg"/><Relationship Id="rId15" Type="http://schemas.openxmlformats.org/officeDocument/2006/relationships/image" Target="../media/image84.png"/><Relationship Id="rId10" Type="http://schemas.openxmlformats.org/officeDocument/2006/relationships/image" Target="../media/image91.svg"/><Relationship Id="rId19" Type="http://schemas.openxmlformats.org/officeDocument/2006/relationships/image" Target="../media/image103.png"/><Relationship Id="rId4" Type="http://schemas.openxmlformats.org/officeDocument/2006/relationships/image" Target="../media/image58.png"/><Relationship Id="rId9" Type="http://schemas.openxmlformats.org/officeDocument/2006/relationships/image" Target="../media/image90.png"/><Relationship Id="rId14" Type="http://schemas.openxmlformats.org/officeDocument/2006/relationships/image" Target="../media/image99.svg"/><Relationship Id="rId22" Type="http://schemas.openxmlformats.org/officeDocument/2006/relationships/image" Target="../media/image81.svg"/></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74.png"/><Relationship Id="rId18" Type="http://schemas.openxmlformats.org/officeDocument/2006/relationships/image" Target="../media/image91.svg"/><Relationship Id="rId3" Type="http://schemas.openxmlformats.org/officeDocument/2006/relationships/image" Target="../media/image73.svg"/><Relationship Id="rId21" Type="http://schemas.openxmlformats.org/officeDocument/2006/relationships/image" Target="../media/image102.jpg"/><Relationship Id="rId7" Type="http://schemas.openxmlformats.org/officeDocument/2006/relationships/image" Target="../media/image79.svg"/><Relationship Id="rId12" Type="http://schemas.openxmlformats.org/officeDocument/2006/relationships/image" Target="../media/image59.svg"/><Relationship Id="rId17" Type="http://schemas.openxmlformats.org/officeDocument/2006/relationships/image" Target="../media/image90.png"/><Relationship Id="rId2" Type="http://schemas.openxmlformats.org/officeDocument/2006/relationships/image" Target="../media/image72.png"/><Relationship Id="rId16" Type="http://schemas.openxmlformats.org/officeDocument/2006/relationships/image" Target="../media/image81.svg"/><Relationship Id="rId20" Type="http://schemas.openxmlformats.org/officeDocument/2006/relationships/image" Target="../media/image101.jpg"/><Relationship Id="rId1" Type="http://schemas.openxmlformats.org/officeDocument/2006/relationships/slideLayout" Target="../slideLayouts/slideLayout5.xml"/><Relationship Id="rId6" Type="http://schemas.openxmlformats.org/officeDocument/2006/relationships/image" Target="../media/image78.png"/><Relationship Id="rId11" Type="http://schemas.openxmlformats.org/officeDocument/2006/relationships/image" Target="../media/image58.png"/><Relationship Id="rId5" Type="http://schemas.openxmlformats.org/officeDocument/2006/relationships/image" Target="../media/image62.svg"/><Relationship Id="rId15" Type="http://schemas.openxmlformats.org/officeDocument/2006/relationships/image" Target="../media/image80.png"/><Relationship Id="rId10" Type="http://schemas.openxmlformats.org/officeDocument/2006/relationships/image" Target="../media/image96.svg"/><Relationship Id="rId19" Type="http://schemas.openxmlformats.org/officeDocument/2006/relationships/image" Target="../media/image100.jpg"/><Relationship Id="rId4" Type="http://schemas.openxmlformats.org/officeDocument/2006/relationships/image" Target="../media/image61.png"/><Relationship Id="rId9" Type="http://schemas.openxmlformats.org/officeDocument/2006/relationships/image" Target="../media/image95.png"/><Relationship Id="rId14" Type="http://schemas.openxmlformats.org/officeDocument/2006/relationships/image" Target="../media/image75.svg"/></Relationships>
</file>

<file path=ppt/slides/_rels/slide27.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06.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111.jpg"/><Relationship Id="rId3" Type="http://schemas.openxmlformats.org/officeDocument/2006/relationships/image" Target="../media/image79.svg"/><Relationship Id="rId7" Type="http://schemas.openxmlformats.org/officeDocument/2006/relationships/image" Target="../media/image87.svg"/><Relationship Id="rId12" Type="http://schemas.openxmlformats.org/officeDocument/2006/relationships/image" Target="../media/image102.jpg"/><Relationship Id="rId2"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86.png"/><Relationship Id="rId11" Type="http://schemas.openxmlformats.org/officeDocument/2006/relationships/image" Target="../media/image101.jpg"/><Relationship Id="rId5" Type="http://schemas.openxmlformats.org/officeDocument/2006/relationships/image" Target="../media/image85.svg"/><Relationship Id="rId15" Type="http://schemas.openxmlformats.org/officeDocument/2006/relationships/image" Target="../media/image81.svg"/><Relationship Id="rId10" Type="http://schemas.openxmlformats.org/officeDocument/2006/relationships/image" Target="../media/image100.jpg"/><Relationship Id="rId4" Type="http://schemas.openxmlformats.org/officeDocument/2006/relationships/image" Target="../media/image84.png"/><Relationship Id="rId9" Type="http://schemas.openxmlformats.org/officeDocument/2006/relationships/image" Target="../media/image89.svg"/><Relationship Id="rId14" Type="http://schemas.openxmlformats.org/officeDocument/2006/relationships/image" Target="../media/image80.png"/></Relationships>
</file>

<file path=ppt/slides/_rels/slide32.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1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3.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09.png"/><Relationship Id="rId2" Type="http://schemas.openxmlformats.org/officeDocument/2006/relationships/image" Target="../media/image112.png"/><Relationship Id="rId1" Type="http://schemas.openxmlformats.org/officeDocument/2006/relationships/slideLayout" Target="../slideLayouts/slideLayout1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9" Type="http://schemas.openxmlformats.org/officeDocument/2006/relationships/image" Target="../media/image118.svg"/></Relationships>
</file>

<file path=ppt/slides/_rels/slide3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15.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jpeg"/><Relationship Id="rId4" Type="http://schemas.openxmlformats.org/officeDocument/2006/relationships/image" Target="../media/image113.png"/><Relationship Id="rId9" Type="http://schemas.openxmlformats.org/officeDocument/2006/relationships/image" Target="../media/image110.png"/></Relationships>
</file>

<file path=ppt/slides/_rels/slide35.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jpeg"/><Relationship Id="rId4" Type="http://schemas.openxmlformats.org/officeDocument/2006/relationships/image" Target="../media/image113.png"/><Relationship Id="rId9"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15.xml"/><Relationship Id="rId6" Type="http://schemas.openxmlformats.org/officeDocument/2006/relationships/image" Target="../media/image119.jpeg"/><Relationship Id="rId5" Type="http://schemas.openxmlformats.org/officeDocument/2006/relationships/image" Target="../media/image115.pn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119.jpeg"/><Relationship Id="rId2" Type="http://schemas.openxmlformats.org/officeDocument/2006/relationships/notesSlide" Target="../notesSlides/notesSlide7.xml"/><Relationship Id="rId1" Type="http://schemas.openxmlformats.org/officeDocument/2006/relationships/slideLayout" Target="../slideLayouts/slideLayout15.xml"/><Relationship Id="rId6" Type="http://schemas.openxmlformats.org/officeDocument/2006/relationships/image" Target="../media/image87.svg"/><Relationship Id="rId11" Type="http://schemas.openxmlformats.org/officeDocument/2006/relationships/image" Target="../media/image115.png"/><Relationship Id="rId5" Type="http://schemas.openxmlformats.org/officeDocument/2006/relationships/image" Target="../media/image86.png"/><Relationship Id="rId10" Type="http://schemas.openxmlformats.org/officeDocument/2006/relationships/image" Target="../media/image110.png"/><Relationship Id="rId4" Type="http://schemas.openxmlformats.org/officeDocument/2006/relationships/image" Target="../media/image85.svg"/><Relationship Id="rId9" Type="http://schemas.openxmlformats.org/officeDocument/2006/relationships/image" Target="../media/image109.png"/></Relationships>
</file>

<file path=ppt/slides/_rels/slide38.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119.jpe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87.svg"/><Relationship Id="rId11" Type="http://schemas.openxmlformats.org/officeDocument/2006/relationships/image" Target="../media/image115.png"/><Relationship Id="rId5" Type="http://schemas.openxmlformats.org/officeDocument/2006/relationships/image" Target="../media/image86.png"/><Relationship Id="rId10" Type="http://schemas.openxmlformats.org/officeDocument/2006/relationships/image" Target="../media/image110.png"/><Relationship Id="rId4" Type="http://schemas.openxmlformats.org/officeDocument/2006/relationships/image" Target="../media/image85.svg"/><Relationship Id="rId9" Type="http://schemas.openxmlformats.org/officeDocument/2006/relationships/image" Target="../media/image109.pn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09.png"/><Relationship Id="rId7" Type="http://schemas.openxmlformats.org/officeDocument/2006/relationships/image" Target="../media/image85.svg"/><Relationship Id="rId12" Type="http://schemas.openxmlformats.org/officeDocument/2006/relationships/image" Target="../media/image119.jpe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115.png"/><Relationship Id="rId10" Type="http://schemas.openxmlformats.org/officeDocument/2006/relationships/image" Target="../media/image88.png"/><Relationship Id="rId4" Type="http://schemas.openxmlformats.org/officeDocument/2006/relationships/image" Target="../media/image110.png"/><Relationship Id="rId9" Type="http://schemas.openxmlformats.org/officeDocument/2006/relationships/image" Target="../media/image87.sv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5.xml"/><Relationship Id="rId7" Type="http://schemas.openxmlformats.org/officeDocument/2006/relationships/image" Target="../media/image22.jpe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1.png"/><Relationship Id="rId5" Type="http://schemas.openxmlformats.org/officeDocument/2006/relationships/image" Target="../media/image20.jpeg"/><Relationship Id="rId4" Type="http://schemas.openxmlformats.org/officeDocument/2006/relationships/image" Target="../media/image19.jpg"/></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109.png"/><Relationship Id="rId7" Type="http://schemas.openxmlformats.org/officeDocument/2006/relationships/image" Target="../media/image85.svg"/><Relationship Id="rId12" Type="http://schemas.openxmlformats.org/officeDocument/2006/relationships/image" Target="../media/image119.jpeg"/><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image" Target="../media/image84.png"/><Relationship Id="rId11" Type="http://schemas.openxmlformats.org/officeDocument/2006/relationships/image" Target="../media/image89.svg"/><Relationship Id="rId5" Type="http://schemas.openxmlformats.org/officeDocument/2006/relationships/image" Target="../media/image115.png"/><Relationship Id="rId10" Type="http://schemas.openxmlformats.org/officeDocument/2006/relationships/image" Target="../media/image88.png"/><Relationship Id="rId4" Type="http://schemas.openxmlformats.org/officeDocument/2006/relationships/image" Target="../media/image110.png"/><Relationship Id="rId9" Type="http://schemas.openxmlformats.org/officeDocument/2006/relationships/image" Target="../media/image87.svg"/></Relationships>
</file>

<file path=ppt/slides/_rels/slide4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78.png"/><Relationship Id="rId3" Type="http://schemas.openxmlformats.org/officeDocument/2006/relationships/image" Target="../media/image81.svg"/><Relationship Id="rId21" Type="http://schemas.openxmlformats.org/officeDocument/2006/relationships/image" Target="../media/image135.png"/><Relationship Id="rId7" Type="http://schemas.openxmlformats.org/officeDocument/2006/relationships/image" Target="../media/image124.svg"/><Relationship Id="rId12" Type="http://schemas.openxmlformats.org/officeDocument/2006/relationships/image" Target="../media/image129.png"/><Relationship Id="rId17" Type="http://schemas.openxmlformats.org/officeDocument/2006/relationships/image" Target="../media/image83.svg"/><Relationship Id="rId25" Type="http://schemas.openxmlformats.org/officeDocument/2006/relationships/image" Target="../media/image100.jpg"/><Relationship Id="rId2" Type="http://schemas.openxmlformats.org/officeDocument/2006/relationships/image" Target="../media/image80.png"/><Relationship Id="rId16" Type="http://schemas.openxmlformats.org/officeDocument/2006/relationships/image" Target="../media/image133.png"/><Relationship Id="rId20" Type="http://schemas.openxmlformats.org/officeDocument/2006/relationships/image" Target="../media/image134.png"/><Relationship Id="rId1" Type="http://schemas.openxmlformats.org/officeDocument/2006/relationships/slideLayout" Target="../slideLayouts/slideLayout15.xml"/><Relationship Id="rId6" Type="http://schemas.openxmlformats.org/officeDocument/2006/relationships/image" Target="../media/image123.png"/><Relationship Id="rId11" Type="http://schemas.openxmlformats.org/officeDocument/2006/relationships/image" Target="../media/image128.svg"/><Relationship Id="rId24" Type="http://schemas.openxmlformats.org/officeDocument/2006/relationships/image" Target="../media/image59.svg"/><Relationship Id="rId5" Type="http://schemas.openxmlformats.org/officeDocument/2006/relationships/image" Target="../media/image122.svg"/><Relationship Id="rId15" Type="http://schemas.openxmlformats.org/officeDocument/2006/relationships/image" Target="../media/image132.png"/><Relationship Id="rId23" Type="http://schemas.openxmlformats.org/officeDocument/2006/relationships/image" Target="../media/image58.png"/><Relationship Id="rId10" Type="http://schemas.openxmlformats.org/officeDocument/2006/relationships/image" Target="../media/image127.png"/><Relationship Id="rId19" Type="http://schemas.openxmlformats.org/officeDocument/2006/relationships/image" Target="../media/image79.svg"/><Relationship Id="rId4" Type="http://schemas.openxmlformats.org/officeDocument/2006/relationships/image" Target="../media/image121.png"/><Relationship Id="rId9" Type="http://schemas.openxmlformats.org/officeDocument/2006/relationships/image" Target="../media/image126.svg"/><Relationship Id="rId14" Type="http://schemas.openxmlformats.org/officeDocument/2006/relationships/image" Target="../media/image131.svg"/><Relationship Id="rId22" Type="http://schemas.openxmlformats.org/officeDocument/2006/relationships/image" Target="../media/image110.png"/></Relationships>
</file>

<file path=ppt/slides/_rels/slide43.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18" Type="http://schemas.openxmlformats.org/officeDocument/2006/relationships/image" Target="../media/image79.svg"/><Relationship Id="rId3" Type="http://schemas.openxmlformats.org/officeDocument/2006/relationships/image" Target="../media/image81.svg"/><Relationship Id="rId21" Type="http://schemas.openxmlformats.org/officeDocument/2006/relationships/image" Target="../media/image110.png"/><Relationship Id="rId7" Type="http://schemas.openxmlformats.org/officeDocument/2006/relationships/image" Target="../media/image124.svg"/><Relationship Id="rId12" Type="http://schemas.openxmlformats.org/officeDocument/2006/relationships/image" Target="../media/image129.png"/><Relationship Id="rId17" Type="http://schemas.openxmlformats.org/officeDocument/2006/relationships/image" Target="../media/image78.png"/><Relationship Id="rId25" Type="http://schemas.openxmlformats.org/officeDocument/2006/relationships/image" Target="../media/image100.jpg"/><Relationship Id="rId2" Type="http://schemas.openxmlformats.org/officeDocument/2006/relationships/image" Target="../media/image80.png"/><Relationship Id="rId16" Type="http://schemas.openxmlformats.org/officeDocument/2006/relationships/image" Target="../media/image83.svg"/><Relationship Id="rId20" Type="http://schemas.openxmlformats.org/officeDocument/2006/relationships/image" Target="../media/image135.png"/><Relationship Id="rId1" Type="http://schemas.openxmlformats.org/officeDocument/2006/relationships/slideLayout" Target="../slideLayouts/slideLayout15.xml"/><Relationship Id="rId6" Type="http://schemas.openxmlformats.org/officeDocument/2006/relationships/image" Target="../media/image123.png"/><Relationship Id="rId11" Type="http://schemas.openxmlformats.org/officeDocument/2006/relationships/image" Target="../media/image128.svg"/><Relationship Id="rId24" Type="http://schemas.openxmlformats.org/officeDocument/2006/relationships/image" Target="../media/image59.svg"/><Relationship Id="rId5" Type="http://schemas.openxmlformats.org/officeDocument/2006/relationships/image" Target="../media/image122.svg"/><Relationship Id="rId15" Type="http://schemas.openxmlformats.org/officeDocument/2006/relationships/image" Target="../media/image133.png"/><Relationship Id="rId23" Type="http://schemas.openxmlformats.org/officeDocument/2006/relationships/image" Target="../media/image58.png"/><Relationship Id="rId10" Type="http://schemas.openxmlformats.org/officeDocument/2006/relationships/image" Target="../media/image127.png"/><Relationship Id="rId19" Type="http://schemas.openxmlformats.org/officeDocument/2006/relationships/image" Target="../media/image134.png"/><Relationship Id="rId4" Type="http://schemas.openxmlformats.org/officeDocument/2006/relationships/image" Target="../media/image121.png"/><Relationship Id="rId9" Type="http://schemas.openxmlformats.org/officeDocument/2006/relationships/image" Target="../media/image126.svg"/><Relationship Id="rId14" Type="http://schemas.openxmlformats.org/officeDocument/2006/relationships/image" Target="../media/image131.svg"/><Relationship Id="rId22" Type="http://schemas.openxmlformats.org/officeDocument/2006/relationships/image" Target="../media/image132.png"/></Relationships>
</file>

<file path=ppt/slides/_rels/slide44.xml.rels><?xml version="1.0" encoding="UTF-8" standalone="yes"?>
<Relationships xmlns="http://schemas.openxmlformats.org/package/2006/relationships"><Relationship Id="rId8" Type="http://schemas.openxmlformats.org/officeDocument/2006/relationships/image" Target="../media/image136.png"/><Relationship Id="rId13" Type="http://schemas.openxmlformats.org/officeDocument/2006/relationships/image" Target="../media/image141.svg"/><Relationship Id="rId18" Type="http://schemas.openxmlformats.org/officeDocument/2006/relationships/image" Target="../media/image84.png"/><Relationship Id="rId3" Type="http://schemas.openxmlformats.org/officeDocument/2006/relationships/image" Target="../media/image81.svg"/><Relationship Id="rId21" Type="http://schemas.openxmlformats.org/officeDocument/2006/relationships/image" Target="../media/image87.svg"/><Relationship Id="rId7" Type="http://schemas.openxmlformats.org/officeDocument/2006/relationships/image" Target="../media/image79.svg"/><Relationship Id="rId12" Type="http://schemas.openxmlformats.org/officeDocument/2006/relationships/image" Target="../media/image140.png"/><Relationship Id="rId17" Type="http://schemas.openxmlformats.org/officeDocument/2006/relationships/image" Target="../media/image143.svg"/><Relationship Id="rId2" Type="http://schemas.openxmlformats.org/officeDocument/2006/relationships/image" Target="../media/image80.png"/><Relationship Id="rId16" Type="http://schemas.openxmlformats.org/officeDocument/2006/relationships/image" Target="../media/image142.png"/><Relationship Id="rId20" Type="http://schemas.openxmlformats.org/officeDocument/2006/relationships/image" Target="../media/image86.png"/><Relationship Id="rId1" Type="http://schemas.openxmlformats.org/officeDocument/2006/relationships/slideLayout" Target="../slideLayouts/slideLayout15.xml"/><Relationship Id="rId6" Type="http://schemas.openxmlformats.org/officeDocument/2006/relationships/image" Target="../media/image78.png"/><Relationship Id="rId11" Type="http://schemas.openxmlformats.org/officeDocument/2006/relationships/image" Target="../media/image139.svg"/><Relationship Id="rId5" Type="http://schemas.openxmlformats.org/officeDocument/2006/relationships/image" Target="../media/image124.svg"/><Relationship Id="rId15" Type="http://schemas.openxmlformats.org/officeDocument/2006/relationships/image" Target="../media/image93.svg"/><Relationship Id="rId23" Type="http://schemas.openxmlformats.org/officeDocument/2006/relationships/image" Target="../media/image89.svg"/><Relationship Id="rId10" Type="http://schemas.openxmlformats.org/officeDocument/2006/relationships/image" Target="../media/image138.png"/><Relationship Id="rId19" Type="http://schemas.openxmlformats.org/officeDocument/2006/relationships/image" Target="../media/image85.svg"/><Relationship Id="rId4" Type="http://schemas.openxmlformats.org/officeDocument/2006/relationships/image" Target="../media/image123.png"/><Relationship Id="rId9" Type="http://schemas.openxmlformats.org/officeDocument/2006/relationships/image" Target="../media/image137.svg"/><Relationship Id="rId14" Type="http://schemas.openxmlformats.org/officeDocument/2006/relationships/image" Target="../media/image92.png"/><Relationship Id="rId22" Type="http://schemas.openxmlformats.org/officeDocument/2006/relationships/image" Target="../media/image88.png"/></Relationships>
</file>

<file path=ppt/slides/_rels/slide45.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141.svg"/><Relationship Id="rId2" Type="http://schemas.openxmlformats.org/officeDocument/2006/relationships/image" Target="../media/image140.png"/><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7" Type="http://schemas.openxmlformats.org/officeDocument/2006/relationships/image" Target="../media/image144.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91.svg"/></Relationships>
</file>

<file path=ppt/slides/_rels/slide48.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96.svg"/><Relationship Id="rId18" Type="http://schemas.openxmlformats.org/officeDocument/2006/relationships/image" Target="../media/image90.png"/><Relationship Id="rId3" Type="http://schemas.openxmlformats.org/officeDocument/2006/relationships/image" Target="../media/image72.png"/><Relationship Id="rId21" Type="http://schemas.openxmlformats.org/officeDocument/2006/relationships/image" Target="../media/image79.svg"/><Relationship Id="rId7" Type="http://schemas.openxmlformats.org/officeDocument/2006/relationships/image" Target="../media/image60.png"/><Relationship Id="rId12" Type="http://schemas.openxmlformats.org/officeDocument/2006/relationships/image" Target="../media/image95.png"/><Relationship Id="rId17" Type="http://schemas.openxmlformats.org/officeDocument/2006/relationships/image" Target="../media/image87.svg"/><Relationship Id="rId2" Type="http://schemas.openxmlformats.org/officeDocument/2006/relationships/notesSlide" Target="../notesSlides/notesSlide12.xml"/><Relationship Id="rId16" Type="http://schemas.openxmlformats.org/officeDocument/2006/relationships/image" Target="../media/image86.png"/><Relationship Id="rId20" Type="http://schemas.openxmlformats.org/officeDocument/2006/relationships/image" Target="../media/image78.png"/><Relationship Id="rId1" Type="http://schemas.openxmlformats.org/officeDocument/2006/relationships/slideLayout" Target="../slideLayouts/slideLayout5.xml"/><Relationship Id="rId6" Type="http://schemas.openxmlformats.org/officeDocument/2006/relationships/image" Target="../media/image75.svg"/><Relationship Id="rId11" Type="http://schemas.openxmlformats.org/officeDocument/2006/relationships/image" Target="../media/image83.svg"/><Relationship Id="rId5" Type="http://schemas.openxmlformats.org/officeDocument/2006/relationships/image" Target="../media/image74.png"/><Relationship Id="rId15" Type="http://schemas.openxmlformats.org/officeDocument/2006/relationships/image" Target="../media/image85.svg"/><Relationship Id="rId23" Type="http://schemas.openxmlformats.org/officeDocument/2006/relationships/image" Target="../media/image144.jpg"/><Relationship Id="rId10" Type="http://schemas.openxmlformats.org/officeDocument/2006/relationships/image" Target="../media/image82.png"/><Relationship Id="rId19" Type="http://schemas.openxmlformats.org/officeDocument/2006/relationships/image" Target="../media/image91.svg"/><Relationship Id="rId4" Type="http://schemas.openxmlformats.org/officeDocument/2006/relationships/image" Target="../media/image73.svg"/><Relationship Id="rId9" Type="http://schemas.openxmlformats.org/officeDocument/2006/relationships/image" Target="../media/image77.svg"/><Relationship Id="rId14" Type="http://schemas.openxmlformats.org/officeDocument/2006/relationships/image" Target="../media/image84.png"/><Relationship Id="rId22" Type="http://schemas.openxmlformats.org/officeDocument/2006/relationships/image" Target="../media/image145.jpg"/></Relationships>
</file>

<file path=ppt/slides/_rels/slide49.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0.png"/><Relationship Id="rId3" Type="http://schemas.openxmlformats.org/officeDocument/2006/relationships/image" Target="../media/image73.svg"/><Relationship Id="rId7" Type="http://schemas.openxmlformats.org/officeDocument/2006/relationships/image" Target="../media/image76.png"/><Relationship Id="rId12" Type="http://schemas.openxmlformats.org/officeDocument/2006/relationships/image" Target="../media/image96.svg"/><Relationship Id="rId2" Type="http://schemas.openxmlformats.org/officeDocument/2006/relationships/image" Target="../media/image72.png"/><Relationship Id="rId16" Type="http://schemas.openxmlformats.org/officeDocument/2006/relationships/image" Target="../media/image79.sv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95.png"/><Relationship Id="rId5" Type="http://schemas.openxmlformats.org/officeDocument/2006/relationships/image" Target="../media/image75.svg"/><Relationship Id="rId1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4.png"/><Relationship Id="rId9" Type="http://schemas.openxmlformats.org/officeDocument/2006/relationships/image" Target="../media/image82.png"/><Relationship Id="rId14" Type="http://schemas.openxmlformats.org/officeDocument/2006/relationships/image" Target="../media/image81.sv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0.jpe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 Type="http://schemas.openxmlformats.org/officeDocument/2006/relationships/image" Target="../media/image19.jpg"/><Relationship Id="rId16"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s>
</file>

<file path=ppt/slides/_rels/slide50.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0.png"/><Relationship Id="rId18" Type="http://schemas.openxmlformats.org/officeDocument/2006/relationships/image" Target="../media/image62.svg"/><Relationship Id="rId3" Type="http://schemas.openxmlformats.org/officeDocument/2006/relationships/image" Target="../media/image73.svg"/><Relationship Id="rId7" Type="http://schemas.openxmlformats.org/officeDocument/2006/relationships/image" Target="../media/image76.png"/><Relationship Id="rId12" Type="http://schemas.openxmlformats.org/officeDocument/2006/relationships/image" Target="../media/image96.svg"/><Relationship Id="rId17" Type="http://schemas.openxmlformats.org/officeDocument/2006/relationships/image" Target="../media/image61.png"/><Relationship Id="rId2" Type="http://schemas.openxmlformats.org/officeDocument/2006/relationships/image" Target="../media/image72.png"/><Relationship Id="rId16" Type="http://schemas.openxmlformats.org/officeDocument/2006/relationships/image" Target="../media/image79.sv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95.png"/><Relationship Id="rId5" Type="http://schemas.openxmlformats.org/officeDocument/2006/relationships/image" Target="../media/image75.svg"/><Relationship Id="rId15" Type="http://schemas.openxmlformats.org/officeDocument/2006/relationships/image" Target="../media/image78.png"/><Relationship Id="rId10" Type="http://schemas.openxmlformats.org/officeDocument/2006/relationships/image" Target="../media/image83.svg"/><Relationship Id="rId4" Type="http://schemas.openxmlformats.org/officeDocument/2006/relationships/image" Target="../media/image74.png"/><Relationship Id="rId9" Type="http://schemas.openxmlformats.org/officeDocument/2006/relationships/image" Target="../media/image82.png"/><Relationship Id="rId14" Type="http://schemas.openxmlformats.org/officeDocument/2006/relationships/image" Target="../media/image81.svg"/></Relationships>
</file>

<file path=ppt/slides/_rels/slide51.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95.png"/><Relationship Id="rId3" Type="http://schemas.openxmlformats.org/officeDocument/2006/relationships/image" Target="../media/image73.svg"/><Relationship Id="rId7" Type="http://schemas.openxmlformats.org/officeDocument/2006/relationships/image" Target="../media/image76.png"/><Relationship Id="rId12" Type="http://schemas.openxmlformats.org/officeDocument/2006/relationships/image" Target="../media/image83.sv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82.png"/><Relationship Id="rId5" Type="http://schemas.openxmlformats.org/officeDocument/2006/relationships/image" Target="../media/image75.svg"/><Relationship Id="rId10" Type="http://schemas.openxmlformats.org/officeDocument/2006/relationships/image" Target="../media/image62.svg"/><Relationship Id="rId4" Type="http://schemas.openxmlformats.org/officeDocument/2006/relationships/image" Target="../media/image74.png"/><Relationship Id="rId9" Type="http://schemas.openxmlformats.org/officeDocument/2006/relationships/image" Target="../media/image61.png"/><Relationship Id="rId14" Type="http://schemas.openxmlformats.org/officeDocument/2006/relationships/image" Target="../media/image96.svg"/></Relationships>
</file>

<file path=ppt/slides/_rels/slide5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5.xml"/></Relationships>
</file>

<file path=ppt/slides/_rels/slide53.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5.xml"/><Relationship Id="rId5" Type="http://schemas.openxmlformats.org/officeDocument/2006/relationships/image" Target="../media/image79.svg"/><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jpg"/><Relationship Id="rId1" Type="http://schemas.openxmlformats.org/officeDocument/2006/relationships/slideLayout" Target="../slideLayouts/slideLayout5.xml"/><Relationship Id="rId4" Type="http://schemas.openxmlformats.org/officeDocument/2006/relationships/image" Target="../media/image155.png"/></Relationships>
</file>

<file path=ppt/slides/_rels/slide59.xml.rels><?xml version="1.0" encoding="UTF-8" standalone="yes"?>
<Relationships xmlns="http://schemas.openxmlformats.org/package/2006/relationships"><Relationship Id="rId8" Type="http://schemas.openxmlformats.org/officeDocument/2006/relationships/image" Target="../media/image62.svg"/><Relationship Id="rId3" Type="http://schemas.openxmlformats.org/officeDocument/2006/relationships/image" Target="../media/image73.svg"/><Relationship Id="rId7" Type="http://schemas.openxmlformats.org/officeDocument/2006/relationships/image" Target="../media/image61.png"/><Relationship Id="rId12" Type="http://schemas.openxmlformats.org/officeDocument/2006/relationships/image" Target="../media/image157.pn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156.png"/><Relationship Id="rId5" Type="http://schemas.openxmlformats.org/officeDocument/2006/relationships/image" Target="../media/image75.svg"/><Relationship Id="rId10" Type="http://schemas.openxmlformats.org/officeDocument/2006/relationships/image" Target="../media/image96.svg"/><Relationship Id="rId4" Type="http://schemas.openxmlformats.org/officeDocument/2006/relationships/image" Target="../media/image74.png"/><Relationship Id="rId9"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6.jpg"/><Relationship Id="rId3" Type="http://schemas.openxmlformats.org/officeDocument/2006/relationships/image" Target="../media/image20.jpeg"/><Relationship Id="rId21" Type="http://schemas.openxmlformats.org/officeDocument/2006/relationships/image" Target="../media/image41.jp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5.jpg"/><Relationship Id="rId2" Type="http://schemas.openxmlformats.org/officeDocument/2006/relationships/image" Target="../media/image19.jpg"/><Relationship Id="rId16" Type="http://schemas.openxmlformats.org/officeDocument/2006/relationships/image" Target="../media/image36.png"/><Relationship Id="rId20" Type="http://schemas.openxmlformats.org/officeDocument/2006/relationships/image" Target="../media/image40.jp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4.jp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3.jpg"/><Relationship Id="rId28" Type="http://schemas.openxmlformats.org/officeDocument/2006/relationships/image" Target="../media/image48.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jpg"/><Relationship Id="rId27" Type="http://schemas.openxmlformats.org/officeDocument/2006/relationships/image" Target="../media/image47.png"/></Relationships>
</file>

<file path=ppt/slides/_rels/slide60.xml.rels><?xml version="1.0" encoding="UTF-8" standalone="yes"?>
<Relationships xmlns="http://schemas.openxmlformats.org/package/2006/relationships"><Relationship Id="rId8" Type="http://schemas.openxmlformats.org/officeDocument/2006/relationships/image" Target="../media/image62.svg"/><Relationship Id="rId13" Type="http://schemas.openxmlformats.org/officeDocument/2006/relationships/image" Target="../media/image157.png"/><Relationship Id="rId3" Type="http://schemas.openxmlformats.org/officeDocument/2006/relationships/image" Target="../media/image73.svg"/><Relationship Id="rId7" Type="http://schemas.openxmlformats.org/officeDocument/2006/relationships/image" Target="../media/image61.png"/><Relationship Id="rId12" Type="http://schemas.openxmlformats.org/officeDocument/2006/relationships/image" Target="../media/image158.pn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156.png"/><Relationship Id="rId5" Type="http://schemas.openxmlformats.org/officeDocument/2006/relationships/image" Target="../media/image75.svg"/><Relationship Id="rId10" Type="http://schemas.openxmlformats.org/officeDocument/2006/relationships/image" Target="../media/image96.svg"/><Relationship Id="rId4" Type="http://schemas.openxmlformats.org/officeDocument/2006/relationships/image" Target="../media/image74.png"/><Relationship Id="rId9" Type="http://schemas.openxmlformats.org/officeDocument/2006/relationships/image" Target="../media/image95.png"/></Relationships>
</file>

<file path=ppt/slides/_rels/slide61.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95.png"/><Relationship Id="rId3" Type="http://schemas.openxmlformats.org/officeDocument/2006/relationships/image" Target="../media/image73.svg"/><Relationship Id="rId7" Type="http://schemas.openxmlformats.org/officeDocument/2006/relationships/image" Target="../media/image76.png"/><Relationship Id="rId12" Type="http://schemas.openxmlformats.org/officeDocument/2006/relationships/image" Target="../media/image83.sv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82.png"/><Relationship Id="rId5" Type="http://schemas.openxmlformats.org/officeDocument/2006/relationships/image" Target="../media/image75.svg"/><Relationship Id="rId10" Type="http://schemas.openxmlformats.org/officeDocument/2006/relationships/image" Target="../media/image62.svg"/><Relationship Id="rId4" Type="http://schemas.openxmlformats.org/officeDocument/2006/relationships/image" Target="../media/image74.png"/><Relationship Id="rId9" Type="http://schemas.openxmlformats.org/officeDocument/2006/relationships/image" Target="../media/image61.png"/><Relationship Id="rId14" Type="http://schemas.openxmlformats.org/officeDocument/2006/relationships/image" Target="../media/image96.svg"/></Relationships>
</file>

<file path=ppt/slides/_rels/slide62.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95.png"/><Relationship Id="rId3" Type="http://schemas.openxmlformats.org/officeDocument/2006/relationships/image" Target="../media/image73.svg"/><Relationship Id="rId7" Type="http://schemas.openxmlformats.org/officeDocument/2006/relationships/image" Target="../media/image76.png"/><Relationship Id="rId12" Type="http://schemas.openxmlformats.org/officeDocument/2006/relationships/image" Target="../media/image83.svg"/><Relationship Id="rId2"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82.png"/><Relationship Id="rId5" Type="http://schemas.openxmlformats.org/officeDocument/2006/relationships/image" Target="../media/image75.svg"/><Relationship Id="rId15" Type="http://schemas.openxmlformats.org/officeDocument/2006/relationships/image" Target="../media/image157.png"/><Relationship Id="rId10" Type="http://schemas.openxmlformats.org/officeDocument/2006/relationships/image" Target="../media/image62.svg"/><Relationship Id="rId4" Type="http://schemas.openxmlformats.org/officeDocument/2006/relationships/image" Target="../media/image74.png"/><Relationship Id="rId9" Type="http://schemas.openxmlformats.org/officeDocument/2006/relationships/image" Target="../media/image61.png"/><Relationship Id="rId14" Type="http://schemas.openxmlformats.org/officeDocument/2006/relationships/image" Target="../media/image96.svg"/></Relationships>
</file>

<file path=ppt/slides/_rels/slide63.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95.png"/><Relationship Id="rId3" Type="http://schemas.openxmlformats.org/officeDocument/2006/relationships/image" Target="../media/image73.svg"/><Relationship Id="rId7" Type="http://schemas.openxmlformats.org/officeDocument/2006/relationships/image" Target="../media/image76.png"/><Relationship Id="rId12" Type="http://schemas.openxmlformats.org/officeDocument/2006/relationships/image" Target="../media/image83.svg"/><Relationship Id="rId2" Type="http://schemas.openxmlformats.org/officeDocument/2006/relationships/image" Target="../media/image72.png"/><Relationship Id="rId16" Type="http://schemas.openxmlformats.org/officeDocument/2006/relationships/image" Target="../media/image159.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82.png"/><Relationship Id="rId5" Type="http://schemas.openxmlformats.org/officeDocument/2006/relationships/image" Target="../media/image75.svg"/><Relationship Id="rId15" Type="http://schemas.openxmlformats.org/officeDocument/2006/relationships/image" Target="../media/image157.png"/><Relationship Id="rId10" Type="http://schemas.openxmlformats.org/officeDocument/2006/relationships/image" Target="../media/image62.svg"/><Relationship Id="rId4" Type="http://schemas.openxmlformats.org/officeDocument/2006/relationships/image" Target="../media/image74.png"/><Relationship Id="rId9" Type="http://schemas.openxmlformats.org/officeDocument/2006/relationships/image" Target="../media/image61.png"/><Relationship Id="rId14" Type="http://schemas.openxmlformats.org/officeDocument/2006/relationships/image" Target="../media/image96.svg"/></Relationships>
</file>

<file path=ppt/slides/_rels/slide6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82.png"/><Relationship Id="rId3" Type="http://schemas.openxmlformats.org/officeDocument/2006/relationships/image" Target="../media/image59.svg"/><Relationship Id="rId7" Type="http://schemas.openxmlformats.org/officeDocument/2006/relationships/image" Target="../media/image75.svg"/><Relationship Id="rId12" Type="http://schemas.openxmlformats.org/officeDocument/2006/relationships/image" Target="../media/image62.svg"/><Relationship Id="rId2" Type="http://schemas.openxmlformats.org/officeDocument/2006/relationships/image" Target="../media/image58.png"/><Relationship Id="rId16" Type="http://schemas.openxmlformats.org/officeDocument/2006/relationships/image" Target="../media/image96.sv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61.png"/><Relationship Id="rId5" Type="http://schemas.openxmlformats.org/officeDocument/2006/relationships/image" Target="../media/image73.svg"/><Relationship Id="rId15" Type="http://schemas.openxmlformats.org/officeDocument/2006/relationships/image" Target="../media/image95.png"/><Relationship Id="rId10" Type="http://schemas.openxmlformats.org/officeDocument/2006/relationships/image" Target="../media/image77.svg"/><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image" Target="../media/image83.svg"/></Relationships>
</file>

<file path=ppt/slides/_rels/slide6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82.png"/><Relationship Id="rId3" Type="http://schemas.openxmlformats.org/officeDocument/2006/relationships/image" Target="../media/image59.svg"/><Relationship Id="rId7" Type="http://schemas.openxmlformats.org/officeDocument/2006/relationships/image" Target="../media/image75.svg"/><Relationship Id="rId12" Type="http://schemas.openxmlformats.org/officeDocument/2006/relationships/image" Target="../media/image62.svg"/><Relationship Id="rId17" Type="http://schemas.openxmlformats.org/officeDocument/2006/relationships/image" Target="../media/image160.png"/><Relationship Id="rId2" Type="http://schemas.openxmlformats.org/officeDocument/2006/relationships/image" Target="../media/image58.png"/><Relationship Id="rId16" Type="http://schemas.openxmlformats.org/officeDocument/2006/relationships/image" Target="../media/image96.sv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61.png"/><Relationship Id="rId5" Type="http://schemas.openxmlformats.org/officeDocument/2006/relationships/image" Target="../media/image73.svg"/><Relationship Id="rId15" Type="http://schemas.openxmlformats.org/officeDocument/2006/relationships/image" Target="../media/image95.png"/><Relationship Id="rId10" Type="http://schemas.openxmlformats.org/officeDocument/2006/relationships/image" Target="../media/image77.svg"/><Relationship Id="rId4" Type="http://schemas.openxmlformats.org/officeDocument/2006/relationships/image" Target="../media/image72.png"/><Relationship Id="rId9" Type="http://schemas.openxmlformats.org/officeDocument/2006/relationships/image" Target="../media/image76.png"/><Relationship Id="rId14" Type="http://schemas.openxmlformats.org/officeDocument/2006/relationships/image" Target="../media/image83.svg"/></Relationships>
</file>

<file path=ppt/slides/_rels/slide6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62.png"/><Relationship Id="rId4" Type="http://schemas.openxmlformats.org/officeDocument/2006/relationships/hyperlink" Target="https://docs.cloud.oracle.com/en-us/iaas/Content/General/Reference/graphicsfordiagrams.htm&#8230;" TargetMode="External"/></Relationships>
</file>

<file path=ppt/slides/_rels/slide67.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svg"/><Relationship Id="rId26" Type="http://schemas.openxmlformats.org/officeDocument/2006/relationships/image" Target="../media/image168.svg"/><Relationship Id="rId3" Type="http://schemas.openxmlformats.org/officeDocument/2006/relationships/image" Target="../media/image59.svg"/><Relationship Id="rId21" Type="http://schemas.openxmlformats.org/officeDocument/2006/relationships/image" Target="../media/image163.png"/><Relationship Id="rId34" Type="http://schemas.openxmlformats.org/officeDocument/2006/relationships/image" Target="../media/image101.jpg"/><Relationship Id="rId7" Type="http://schemas.openxmlformats.org/officeDocument/2006/relationships/image" Target="../media/image75.sv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167.png"/><Relationship Id="rId33" Type="http://schemas.openxmlformats.org/officeDocument/2006/relationships/image" Target="../media/image100.jpg"/><Relationship Id="rId2" Type="http://schemas.openxmlformats.org/officeDocument/2006/relationships/image" Target="../media/image58.png"/><Relationship Id="rId16" Type="http://schemas.openxmlformats.org/officeDocument/2006/relationships/image" Target="../media/image89.svg"/><Relationship Id="rId20" Type="http://schemas.openxmlformats.org/officeDocument/2006/relationships/image" Target="../media/image93.svg"/><Relationship Id="rId29"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84.png"/><Relationship Id="rId24" Type="http://schemas.openxmlformats.org/officeDocument/2006/relationships/image" Target="../media/image166.svg"/><Relationship Id="rId32" Type="http://schemas.openxmlformats.org/officeDocument/2006/relationships/image" Target="../media/image79.svg"/><Relationship Id="rId5" Type="http://schemas.openxmlformats.org/officeDocument/2006/relationships/image" Target="../media/image73.svg"/><Relationship Id="rId15" Type="http://schemas.openxmlformats.org/officeDocument/2006/relationships/image" Target="../media/image88.png"/><Relationship Id="rId23" Type="http://schemas.openxmlformats.org/officeDocument/2006/relationships/image" Target="../media/image165.png"/><Relationship Id="rId28" Type="http://schemas.openxmlformats.org/officeDocument/2006/relationships/image" Target="../media/image104.svg"/><Relationship Id="rId10" Type="http://schemas.openxmlformats.org/officeDocument/2006/relationships/image" Target="../media/image83.svg"/><Relationship Id="rId19" Type="http://schemas.openxmlformats.org/officeDocument/2006/relationships/image" Target="../media/image92.png"/><Relationship Id="rId31" Type="http://schemas.openxmlformats.org/officeDocument/2006/relationships/image" Target="../media/image78.png"/><Relationship Id="rId4" Type="http://schemas.openxmlformats.org/officeDocument/2006/relationships/image" Target="../media/image72.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164.svg"/><Relationship Id="rId27" Type="http://schemas.openxmlformats.org/officeDocument/2006/relationships/image" Target="../media/image103.png"/><Relationship Id="rId30" Type="http://schemas.openxmlformats.org/officeDocument/2006/relationships/image" Target="../media/image81.svg"/><Relationship Id="rId35" Type="http://schemas.openxmlformats.org/officeDocument/2006/relationships/image" Target="../media/image102.jpg"/><Relationship Id="rId8" Type="http://schemas.openxmlformats.org/officeDocument/2006/relationships/image" Target="../media/image60.png"/></Relationships>
</file>

<file path=ppt/slides/_rels/slide68.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svg"/><Relationship Id="rId26" Type="http://schemas.openxmlformats.org/officeDocument/2006/relationships/image" Target="../media/image81.svg"/><Relationship Id="rId21" Type="http://schemas.openxmlformats.org/officeDocument/2006/relationships/image" Target="../media/image167.png"/><Relationship Id="rId34" Type="http://schemas.openxmlformats.org/officeDocument/2006/relationships/image" Target="../media/image174.png"/><Relationship Id="rId7" Type="http://schemas.openxmlformats.org/officeDocument/2006/relationships/image" Target="../media/image75.svg"/><Relationship Id="rId12" Type="http://schemas.openxmlformats.org/officeDocument/2006/relationships/image" Target="../media/image85.svg"/><Relationship Id="rId17" Type="http://schemas.openxmlformats.org/officeDocument/2006/relationships/image" Target="../media/image90.png"/><Relationship Id="rId25" Type="http://schemas.openxmlformats.org/officeDocument/2006/relationships/image" Target="../media/image80.png"/><Relationship Id="rId33" Type="http://schemas.openxmlformats.org/officeDocument/2006/relationships/image" Target="../media/image173.svg"/><Relationship Id="rId2" Type="http://schemas.openxmlformats.org/officeDocument/2006/relationships/image" Target="../media/image58.png"/><Relationship Id="rId16" Type="http://schemas.openxmlformats.org/officeDocument/2006/relationships/image" Target="../media/image89.svg"/><Relationship Id="rId20" Type="http://schemas.openxmlformats.org/officeDocument/2006/relationships/image" Target="../media/image93.svg"/><Relationship Id="rId29" Type="http://schemas.openxmlformats.org/officeDocument/2006/relationships/image" Target="../media/image169.jpe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84.png"/><Relationship Id="rId24" Type="http://schemas.openxmlformats.org/officeDocument/2006/relationships/image" Target="../media/image104.svg"/><Relationship Id="rId32" Type="http://schemas.openxmlformats.org/officeDocument/2006/relationships/image" Target="../media/image172.png"/><Relationship Id="rId37" Type="http://schemas.openxmlformats.org/officeDocument/2006/relationships/image" Target="../media/image177.svg"/><Relationship Id="rId5" Type="http://schemas.openxmlformats.org/officeDocument/2006/relationships/image" Target="../media/image73.svg"/><Relationship Id="rId15" Type="http://schemas.openxmlformats.org/officeDocument/2006/relationships/image" Target="../media/image88.png"/><Relationship Id="rId23" Type="http://schemas.openxmlformats.org/officeDocument/2006/relationships/image" Target="../media/image103.png"/><Relationship Id="rId28" Type="http://schemas.openxmlformats.org/officeDocument/2006/relationships/image" Target="../media/image79.svg"/><Relationship Id="rId36" Type="http://schemas.openxmlformats.org/officeDocument/2006/relationships/image" Target="../media/image176.png"/><Relationship Id="rId10" Type="http://schemas.openxmlformats.org/officeDocument/2006/relationships/image" Target="../media/image83.svg"/><Relationship Id="rId19" Type="http://schemas.openxmlformats.org/officeDocument/2006/relationships/image" Target="../media/image92.png"/><Relationship Id="rId31" Type="http://schemas.openxmlformats.org/officeDocument/2006/relationships/image" Target="../media/image171.svg"/><Relationship Id="rId4" Type="http://schemas.openxmlformats.org/officeDocument/2006/relationships/image" Target="../media/image72.png"/><Relationship Id="rId9" Type="http://schemas.openxmlformats.org/officeDocument/2006/relationships/image" Target="../media/image82.png"/><Relationship Id="rId14" Type="http://schemas.openxmlformats.org/officeDocument/2006/relationships/image" Target="../media/image87.svg"/><Relationship Id="rId22" Type="http://schemas.openxmlformats.org/officeDocument/2006/relationships/image" Target="../media/image168.svg"/><Relationship Id="rId27" Type="http://schemas.openxmlformats.org/officeDocument/2006/relationships/image" Target="../media/image78.png"/><Relationship Id="rId30" Type="http://schemas.openxmlformats.org/officeDocument/2006/relationships/image" Target="../media/image170.png"/><Relationship Id="rId35" Type="http://schemas.openxmlformats.org/officeDocument/2006/relationships/image" Target="../media/image175.svg"/><Relationship Id="rId8" Type="http://schemas.openxmlformats.org/officeDocument/2006/relationships/image" Target="../media/image60.png"/><Relationship Id="rId3" Type="http://schemas.openxmlformats.org/officeDocument/2006/relationships/image" Target="../media/image59.svg"/></Relationships>
</file>

<file path=ppt/slides/_rels/slide69.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166.svg"/><Relationship Id="rId26" Type="http://schemas.openxmlformats.org/officeDocument/2006/relationships/image" Target="../media/image79.svg"/><Relationship Id="rId3" Type="http://schemas.openxmlformats.org/officeDocument/2006/relationships/image" Target="../media/image59.svg"/><Relationship Id="rId21" Type="http://schemas.openxmlformats.org/officeDocument/2006/relationships/image" Target="../media/image103.png"/><Relationship Id="rId34" Type="http://schemas.openxmlformats.org/officeDocument/2006/relationships/image" Target="../media/image101.jpg"/><Relationship Id="rId7" Type="http://schemas.openxmlformats.org/officeDocument/2006/relationships/image" Target="../media/image75.svg"/><Relationship Id="rId12" Type="http://schemas.openxmlformats.org/officeDocument/2006/relationships/image" Target="../media/image89.svg"/><Relationship Id="rId17" Type="http://schemas.openxmlformats.org/officeDocument/2006/relationships/image" Target="../media/image165.png"/><Relationship Id="rId25" Type="http://schemas.openxmlformats.org/officeDocument/2006/relationships/image" Target="../media/image78.png"/><Relationship Id="rId33" Type="http://schemas.openxmlformats.org/officeDocument/2006/relationships/image" Target="../media/image100.jpg"/><Relationship Id="rId2" Type="http://schemas.openxmlformats.org/officeDocument/2006/relationships/image" Target="../media/image58.png"/><Relationship Id="rId16" Type="http://schemas.openxmlformats.org/officeDocument/2006/relationships/image" Target="../media/image164.svg"/><Relationship Id="rId20" Type="http://schemas.openxmlformats.org/officeDocument/2006/relationships/image" Target="../media/image168.svg"/><Relationship Id="rId29"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88.png"/><Relationship Id="rId24" Type="http://schemas.openxmlformats.org/officeDocument/2006/relationships/image" Target="../media/image81.svg"/><Relationship Id="rId32" Type="http://schemas.openxmlformats.org/officeDocument/2006/relationships/image" Target="../media/image91.svg"/><Relationship Id="rId5" Type="http://schemas.openxmlformats.org/officeDocument/2006/relationships/image" Target="../media/image73.svg"/><Relationship Id="rId15" Type="http://schemas.openxmlformats.org/officeDocument/2006/relationships/image" Target="../media/image163.png"/><Relationship Id="rId23" Type="http://schemas.openxmlformats.org/officeDocument/2006/relationships/image" Target="../media/image80.png"/><Relationship Id="rId28" Type="http://schemas.openxmlformats.org/officeDocument/2006/relationships/image" Target="../media/image85.svg"/><Relationship Id="rId10" Type="http://schemas.openxmlformats.org/officeDocument/2006/relationships/image" Target="../media/image83.svg"/><Relationship Id="rId19" Type="http://schemas.openxmlformats.org/officeDocument/2006/relationships/image" Target="../media/image167.png"/><Relationship Id="rId31" Type="http://schemas.openxmlformats.org/officeDocument/2006/relationships/image" Target="../media/image90.png"/><Relationship Id="rId4" Type="http://schemas.openxmlformats.org/officeDocument/2006/relationships/image" Target="../media/image72.png"/><Relationship Id="rId9" Type="http://schemas.openxmlformats.org/officeDocument/2006/relationships/image" Target="../media/image82.png"/><Relationship Id="rId14" Type="http://schemas.openxmlformats.org/officeDocument/2006/relationships/image" Target="../media/image93.svg"/><Relationship Id="rId22" Type="http://schemas.openxmlformats.org/officeDocument/2006/relationships/image" Target="../media/image104.svg"/><Relationship Id="rId27" Type="http://schemas.openxmlformats.org/officeDocument/2006/relationships/image" Target="../media/image84.png"/><Relationship Id="rId30" Type="http://schemas.openxmlformats.org/officeDocument/2006/relationships/image" Target="../media/image87.svg"/><Relationship Id="rId35" Type="http://schemas.openxmlformats.org/officeDocument/2006/relationships/image" Target="../media/image102.jpg"/><Relationship Id="rId8" Type="http://schemas.openxmlformats.org/officeDocument/2006/relationships/image" Target="../media/image60.pn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3" Type="http://schemas.openxmlformats.org/officeDocument/2006/relationships/image" Target="../media/image20.jpeg"/><Relationship Id="rId21" Type="http://schemas.openxmlformats.org/officeDocument/2006/relationships/image" Target="../media/image40.jp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4.jpg"/><Relationship Id="rId2" Type="http://schemas.openxmlformats.org/officeDocument/2006/relationships/image" Target="../media/image19.jpg"/><Relationship Id="rId16" Type="http://schemas.openxmlformats.org/officeDocument/2006/relationships/image" Target="../media/image36.png"/><Relationship Id="rId20" Type="http://schemas.openxmlformats.org/officeDocument/2006/relationships/image" Target="../media/image45.jp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3.jp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2.jp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1.jpg"/></Relationships>
</file>

<file path=ppt/slides/_rels/slide70.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166.svg"/><Relationship Id="rId26" Type="http://schemas.openxmlformats.org/officeDocument/2006/relationships/image" Target="../media/image79.svg"/><Relationship Id="rId3" Type="http://schemas.openxmlformats.org/officeDocument/2006/relationships/image" Target="../media/image59.svg"/><Relationship Id="rId21" Type="http://schemas.openxmlformats.org/officeDocument/2006/relationships/image" Target="../media/image103.png"/><Relationship Id="rId34" Type="http://schemas.openxmlformats.org/officeDocument/2006/relationships/image" Target="../media/image101.jpg"/><Relationship Id="rId7" Type="http://schemas.openxmlformats.org/officeDocument/2006/relationships/image" Target="../media/image75.svg"/><Relationship Id="rId12" Type="http://schemas.openxmlformats.org/officeDocument/2006/relationships/image" Target="../media/image89.svg"/><Relationship Id="rId17" Type="http://schemas.openxmlformats.org/officeDocument/2006/relationships/image" Target="../media/image165.png"/><Relationship Id="rId25" Type="http://schemas.openxmlformats.org/officeDocument/2006/relationships/image" Target="../media/image78.png"/><Relationship Id="rId33" Type="http://schemas.openxmlformats.org/officeDocument/2006/relationships/image" Target="../media/image100.jpg"/><Relationship Id="rId2" Type="http://schemas.openxmlformats.org/officeDocument/2006/relationships/image" Target="../media/image58.png"/><Relationship Id="rId16" Type="http://schemas.openxmlformats.org/officeDocument/2006/relationships/image" Target="../media/image164.svg"/><Relationship Id="rId20" Type="http://schemas.openxmlformats.org/officeDocument/2006/relationships/image" Target="../media/image168.svg"/><Relationship Id="rId29" Type="http://schemas.openxmlformats.org/officeDocument/2006/relationships/image" Target="../media/image86.png"/><Relationship Id="rId1" Type="http://schemas.openxmlformats.org/officeDocument/2006/relationships/slideLayout" Target="../slideLayouts/slideLayout5.xml"/><Relationship Id="rId6" Type="http://schemas.openxmlformats.org/officeDocument/2006/relationships/image" Target="../media/image74.png"/><Relationship Id="rId11" Type="http://schemas.openxmlformats.org/officeDocument/2006/relationships/image" Target="../media/image88.png"/><Relationship Id="rId24" Type="http://schemas.openxmlformats.org/officeDocument/2006/relationships/image" Target="../media/image81.svg"/><Relationship Id="rId32" Type="http://schemas.openxmlformats.org/officeDocument/2006/relationships/image" Target="../media/image91.svg"/><Relationship Id="rId5" Type="http://schemas.openxmlformats.org/officeDocument/2006/relationships/image" Target="../media/image73.svg"/><Relationship Id="rId15" Type="http://schemas.openxmlformats.org/officeDocument/2006/relationships/image" Target="../media/image163.png"/><Relationship Id="rId23" Type="http://schemas.openxmlformats.org/officeDocument/2006/relationships/image" Target="../media/image80.png"/><Relationship Id="rId28" Type="http://schemas.openxmlformats.org/officeDocument/2006/relationships/image" Target="../media/image85.svg"/><Relationship Id="rId10" Type="http://schemas.openxmlformats.org/officeDocument/2006/relationships/image" Target="../media/image83.svg"/><Relationship Id="rId19" Type="http://schemas.openxmlformats.org/officeDocument/2006/relationships/image" Target="../media/image167.png"/><Relationship Id="rId31" Type="http://schemas.openxmlformats.org/officeDocument/2006/relationships/image" Target="../media/image90.png"/><Relationship Id="rId4" Type="http://schemas.openxmlformats.org/officeDocument/2006/relationships/image" Target="../media/image72.png"/><Relationship Id="rId9" Type="http://schemas.openxmlformats.org/officeDocument/2006/relationships/image" Target="../media/image82.png"/><Relationship Id="rId14" Type="http://schemas.openxmlformats.org/officeDocument/2006/relationships/image" Target="../media/image93.svg"/><Relationship Id="rId22" Type="http://schemas.openxmlformats.org/officeDocument/2006/relationships/image" Target="../media/image104.svg"/><Relationship Id="rId27" Type="http://schemas.openxmlformats.org/officeDocument/2006/relationships/image" Target="../media/image84.png"/><Relationship Id="rId30" Type="http://schemas.openxmlformats.org/officeDocument/2006/relationships/image" Target="../media/image87.svg"/><Relationship Id="rId35" Type="http://schemas.openxmlformats.org/officeDocument/2006/relationships/image" Target="../media/image102.jpg"/><Relationship Id="rId8" Type="http://schemas.openxmlformats.org/officeDocument/2006/relationships/image" Target="../media/image60.png"/></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17.jpe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9.png"/><Relationship Id="rId3" Type="http://schemas.openxmlformats.org/officeDocument/2006/relationships/image" Target="../media/image20.jpeg"/><Relationship Id="rId21" Type="http://schemas.openxmlformats.org/officeDocument/2006/relationships/image" Target="../media/image40.jp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4.jpg"/><Relationship Id="rId2" Type="http://schemas.openxmlformats.org/officeDocument/2006/relationships/image" Target="../media/image19.jpg"/><Relationship Id="rId16" Type="http://schemas.openxmlformats.org/officeDocument/2006/relationships/image" Target="../media/image36.png"/><Relationship Id="rId20" Type="http://schemas.openxmlformats.org/officeDocument/2006/relationships/image" Target="../media/image45.jpg"/><Relationship Id="rId29" Type="http://schemas.openxmlformats.org/officeDocument/2006/relationships/image" Target="../media/image52.sv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3.jpg"/><Relationship Id="rId32" Type="http://schemas.openxmlformats.org/officeDocument/2006/relationships/image" Target="../media/image55.jp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2.jpg"/><Relationship Id="rId28" Type="http://schemas.openxmlformats.org/officeDocument/2006/relationships/image" Target="../media/image51.png"/><Relationship Id="rId10" Type="http://schemas.openxmlformats.org/officeDocument/2006/relationships/image" Target="../media/image30.png"/><Relationship Id="rId19" Type="http://schemas.openxmlformats.org/officeDocument/2006/relationships/image" Target="../media/image39.svg"/><Relationship Id="rId31" Type="http://schemas.openxmlformats.org/officeDocument/2006/relationships/image" Target="../media/image54.jp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1.jpg"/><Relationship Id="rId27" Type="http://schemas.openxmlformats.org/officeDocument/2006/relationships/image" Target="../media/image50.svg"/><Relationship Id="rId30" Type="http://schemas.openxmlformats.org/officeDocument/2006/relationships/image" Target="../media/image53.jp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49.png"/><Relationship Id="rId3" Type="http://schemas.openxmlformats.org/officeDocument/2006/relationships/image" Target="../media/image20.jpeg"/><Relationship Id="rId21" Type="http://schemas.openxmlformats.org/officeDocument/2006/relationships/image" Target="../media/image40.jp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44.jpg"/><Relationship Id="rId2" Type="http://schemas.openxmlformats.org/officeDocument/2006/relationships/image" Target="../media/image19.jpg"/><Relationship Id="rId16" Type="http://schemas.openxmlformats.org/officeDocument/2006/relationships/image" Target="../media/image36.png"/><Relationship Id="rId20" Type="http://schemas.openxmlformats.org/officeDocument/2006/relationships/image" Target="../media/image45.jpg"/><Relationship Id="rId29" Type="http://schemas.openxmlformats.org/officeDocument/2006/relationships/image" Target="../media/image52.sv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43.jpg"/><Relationship Id="rId32" Type="http://schemas.openxmlformats.org/officeDocument/2006/relationships/image" Target="../media/image55.jpg"/><Relationship Id="rId5" Type="http://schemas.openxmlformats.org/officeDocument/2006/relationships/image" Target="../media/image25.svg"/><Relationship Id="rId15" Type="http://schemas.openxmlformats.org/officeDocument/2006/relationships/image" Target="../media/image35.svg"/><Relationship Id="rId23" Type="http://schemas.openxmlformats.org/officeDocument/2006/relationships/image" Target="../media/image42.jpg"/><Relationship Id="rId28" Type="http://schemas.openxmlformats.org/officeDocument/2006/relationships/image" Target="../media/image51.png"/><Relationship Id="rId10" Type="http://schemas.openxmlformats.org/officeDocument/2006/relationships/image" Target="../media/image30.png"/><Relationship Id="rId19" Type="http://schemas.openxmlformats.org/officeDocument/2006/relationships/image" Target="../media/image39.svg"/><Relationship Id="rId31" Type="http://schemas.openxmlformats.org/officeDocument/2006/relationships/image" Target="../media/image54.jpg"/><Relationship Id="rId4" Type="http://schemas.openxmlformats.org/officeDocument/2006/relationships/image" Target="../media/image24.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1.jpg"/><Relationship Id="rId27" Type="http://schemas.openxmlformats.org/officeDocument/2006/relationships/image" Target="../media/image50.svg"/><Relationship Id="rId30" Type="http://schemas.openxmlformats.org/officeDocument/2006/relationships/image" Target="../media/image5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r>
              <a:rPr lang="en-US" dirty="0"/>
              <a:t>Cloud Native Application Development</a:t>
            </a:r>
            <a:br>
              <a:rPr lang="en-US" dirty="0"/>
            </a:br>
            <a:br>
              <a:rPr lang="en-US" dirty="0"/>
            </a:br>
            <a:r>
              <a:rPr lang="en-US" sz="2400" dirty="0"/>
              <a:t>build fast, low TCO, scalable &amp; agile software </a:t>
            </a:r>
            <a:br>
              <a:rPr lang="en-US" sz="2400" dirty="0"/>
            </a:br>
            <a:r>
              <a:rPr lang="en-US" sz="2400" dirty="0"/>
              <a:t>on Oracle Cloud</a:t>
            </a:r>
            <a:endParaRPr lang="nl-NL" dirty="0"/>
          </a:p>
        </p:txBody>
      </p:sp>
      <p:pic>
        <p:nvPicPr>
          <p:cNvPr id="4" name="Snagit_SNG860">
            <a:extLst>
              <a:ext uri="{FF2B5EF4-FFF2-40B4-BE49-F238E27FC236}">
                <a16:creationId xmlns:a16="http://schemas.microsoft.com/office/drawing/2014/main" id="{87F5DB92-FC4B-4E63-A355-4F55621F4E9F}"/>
              </a:ext>
            </a:extLst>
          </p:cNvPr>
          <p:cNvPicPr>
            <a:picLocks noChangeAspect="1"/>
          </p:cNvPicPr>
          <p:nvPr/>
        </p:nvPicPr>
        <p:blipFill>
          <a:blip r:embed="rId3"/>
          <a:stretch>
            <a:fillRect/>
          </a:stretch>
        </p:blipFill>
        <p:spPr>
          <a:xfrm>
            <a:off x="5192236" y="4396671"/>
            <a:ext cx="610923" cy="551452"/>
          </a:xfrm>
          <a:prstGeom prst="rect">
            <a:avLst/>
          </a:prstGeom>
          <a:ln>
            <a:noFill/>
          </a:ln>
          <a:effectLst>
            <a:outerShdw blurRad="292100" dist="139700" dir="2700000" algn="tl" rotWithShape="0">
              <a:srgbClr val="333333">
                <a:alpha val="65000"/>
              </a:srgbClr>
            </a:outerShdw>
          </a:effectLst>
        </p:spPr>
      </p:pic>
      <p:pic>
        <p:nvPicPr>
          <p:cNvPr id="7" name="Picture 2" descr="Image result for java rockstar">
            <a:extLst>
              <a:ext uri="{FF2B5EF4-FFF2-40B4-BE49-F238E27FC236}">
                <a16:creationId xmlns:a16="http://schemas.microsoft.com/office/drawing/2014/main" id="{EDC0E527-E983-433F-962B-2D174B35BF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933" y="4687296"/>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169FA77E-5E2E-43EB-AA0E-4FC255A551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2509" y="4630016"/>
            <a:ext cx="337926" cy="3379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2E177CF-0B6B-406F-BD5F-F05408763C71}"/>
              </a:ext>
            </a:extLst>
          </p:cNvPr>
          <p:cNvSpPr txBox="1"/>
          <p:nvPr/>
        </p:nvSpPr>
        <p:spPr>
          <a:xfrm>
            <a:off x="78658" y="4345313"/>
            <a:ext cx="5235472"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Oracle </a:t>
            </a:r>
            <a:r>
              <a:rPr lang="nl-NL" sz="1350" b="1" kern="1200" dirty="0" err="1">
                <a:ea typeface="+mn-ea"/>
                <a:cs typeface="+mn-cs"/>
              </a:rPr>
              <a:t>Groundbreakers</a:t>
            </a:r>
            <a:r>
              <a:rPr lang="nl-NL" sz="1350" b="1" kern="1200" dirty="0">
                <a:ea typeface="+mn-ea"/>
                <a:cs typeface="+mn-cs"/>
              </a:rPr>
              <a:t> APAC Virtual Tour 2021, 26th November</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10" name="Picture 2" descr="Oracle Groundbreakers APAC Virtual Tour">
            <a:extLst>
              <a:ext uri="{FF2B5EF4-FFF2-40B4-BE49-F238E27FC236}">
                <a16:creationId xmlns:a16="http://schemas.microsoft.com/office/drawing/2014/main" id="{111A4C99-A330-492A-AA7F-0EA437F3B6C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227" y="-65497"/>
            <a:ext cx="1475635" cy="86083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nadian born-in-the-cloud partner takes AWS route | Channel Daily News">
            <a:extLst>
              <a:ext uri="{FF2B5EF4-FFF2-40B4-BE49-F238E27FC236}">
                <a16:creationId xmlns:a16="http://schemas.microsoft.com/office/drawing/2014/main" id="{D6D5F3AB-A012-4E2E-9B43-7D7ABB42EA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4551" y="1148079"/>
            <a:ext cx="5498201" cy="22170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FE7-FB51-4A85-A684-69D4A6C0ABE3}"/>
              </a:ext>
            </a:extLst>
          </p:cNvPr>
          <p:cNvSpPr>
            <a:spLocks noGrp="1"/>
          </p:cNvSpPr>
          <p:nvPr>
            <p:ph type="title"/>
          </p:nvPr>
        </p:nvSpPr>
        <p:spPr/>
        <p:txBody>
          <a:bodyPr/>
          <a:lstStyle/>
          <a:p>
            <a:r>
              <a:rPr lang="en-US" dirty="0"/>
              <a:t>Castle on the Cloud – Software &amp; Data as a Service</a:t>
            </a:r>
          </a:p>
        </p:txBody>
      </p:sp>
      <p:sp>
        <p:nvSpPr>
          <p:cNvPr id="4" name="Footer Placeholder 3">
            <a:extLst>
              <a:ext uri="{FF2B5EF4-FFF2-40B4-BE49-F238E27FC236}">
                <a16:creationId xmlns:a16="http://schemas.microsoft.com/office/drawing/2014/main" id="{AB24EC8B-2425-4A2F-888A-B504A1578D5A}"/>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7" name="Picture 6" descr="White clouds on pink sky">
            <a:extLst>
              <a:ext uri="{FF2B5EF4-FFF2-40B4-BE49-F238E27FC236}">
                <a16:creationId xmlns:a16="http://schemas.microsoft.com/office/drawing/2014/main" id="{93ACA0F4-478F-4AA5-A118-12BB5D4E9220}"/>
              </a:ext>
            </a:extLst>
          </p:cNvPr>
          <p:cNvPicPr>
            <a:picLocks noChangeAspect="1"/>
          </p:cNvPicPr>
          <p:nvPr/>
        </p:nvPicPr>
        <p:blipFill>
          <a:blip r:embed="rId2">
            <a:duotone>
              <a:schemeClr val="accent6">
                <a:shade val="45000"/>
                <a:satMod val="135000"/>
              </a:schemeClr>
              <a:prstClr val="white"/>
            </a:duotone>
          </a:blip>
          <a:stretch>
            <a:fillRect/>
          </a:stretch>
        </p:blipFill>
        <p:spPr>
          <a:xfrm>
            <a:off x="-282498" y="2753667"/>
            <a:ext cx="9426497" cy="2293452"/>
          </a:xfrm>
          <a:prstGeom prst="rect">
            <a:avLst/>
          </a:prstGeom>
          <a:ln>
            <a:noFill/>
          </a:ln>
          <a:effectLst>
            <a:softEdge rad="112500"/>
          </a:effectLst>
        </p:spPr>
      </p:pic>
      <p:pic>
        <p:nvPicPr>
          <p:cNvPr id="2050" name="Picture 2">
            <a:extLst>
              <a:ext uri="{FF2B5EF4-FFF2-40B4-BE49-F238E27FC236}">
                <a16:creationId xmlns:a16="http://schemas.microsoft.com/office/drawing/2014/main" id="{65A125D4-B466-42D8-B615-4D6E7D502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801" y="4278866"/>
            <a:ext cx="453908" cy="42977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6A4074F-8BF6-4742-B579-15E454663F3F}"/>
              </a:ext>
            </a:extLst>
          </p:cNvPr>
          <p:cNvSpPr/>
          <p:nvPr/>
        </p:nvSpPr>
        <p:spPr>
          <a:xfrm>
            <a:off x="455158" y="4655554"/>
            <a:ext cx="944137" cy="39767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200" dirty="0"/>
              <a:t>power</a:t>
            </a:r>
          </a:p>
        </p:txBody>
      </p:sp>
      <p:sp>
        <p:nvSpPr>
          <p:cNvPr id="9" name="Arrow: Left 8">
            <a:extLst>
              <a:ext uri="{FF2B5EF4-FFF2-40B4-BE49-F238E27FC236}">
                <a16:creationId xmlns:a16="http://schemas.microsoft.com/office/drawing/2014/main" id="{042E35C1-7C66-47D8-AA3D-4A4EFBB92340}"/>
              </a:ext>
            </a:extLst>
          </p:cNvPr>
          <p:cNvSpPr/>
          <p:nvPr/>
        </p:nvSpPr>
        <p:spPr>
          <a:xfrm>
            <a:off x="8064005" y="4602192"/>
            <a:ext cx="944137" cy="397670"/>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cooling</a:t>
            </a:r>
          </a:p>
        </p:txBody>
      </p:sp>
      <p:sp>
        <p:nvSpPr>
          <p:cNvPr id="10" name="Cube 9">
            <a:extLst>
              <a:ext uri="{FF2B5EF4-FFF2-40B4-BE49-F238E27FC236}">
                <a16:creationId xmlns:a16="http://schemas.microsoft.com/office/drawing/2014/main" id="{F5EE2FE5-DF7D-416F-8368-55F28D4F96DD}"/>
              </a:ext>
            </a:extLst>
          </p:cNvPr>
          <p:cNvSpPr/>
          <p:nvPr/>
        </p:nvSpPr>
        <p:spPr>
          <a:xfrm>
            <a:off x="3278460" y="4359245"/>
            <a:ext cx="691374" cy="306854"/>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ysClr val="windowText" lastClr="000000"/>
                </a:solidFill>
              </a:rPr>
              <a:t>rack</a:t>
            </a:r>
            <a:br>
              <a:rPr lang="en-US" sz="800" dirty="0">
                <a:solidFill>
                  <a:sysClr val="windowText" lastClr="000000"/>
                </a:solidFill>
              </a:rPr>
            </a:br>
            <a:r>
              <a:rPr lang="en-US" sz="800" dirty="0">
                <a:solidFill>
                  <a:sysClr val="windowText" lastClr="000000"/>
                </a:solidFill>
              </a:rPr>
              <a:t>space</a:t>
            </a:r>
          </a:p>
        </p:txBody>
      </p:sp>
      <p:sp>
        <p:nvSpPr>
          <p:cNvPr id="11" name="Cube 10">
            <a:extLst>
              <a:ext uri="{FF2B5EF4-FFF2-40B4-BE49-F238E27FC236}">
                <a16:creationId xmlns:a16="http://schemas.microsoft.com/office/drawing/2014/main" id="{6646E4D0-EA35-4A28-99BA-4EE4F41CF94B}"/>
              </a:ext>
            </a:extLst>
          </p:cNvPr>
          <p:cNvSpPr/>
          <p:nvPr/>
        </p:nvSpPr>
        <p:spPr>
          <a:xfrm>
            <a:off x="1440182" y="4756581"/>
            <a:ext cx="5597912" cy="218411"/>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physical real estate</a:t>
            </a:r>
          </a:p>
        </p:txBody>
      </p:sp>
      <p:pic>
        <p:nvPicPr>
          <p:cNvPr id="6" name="Graphic 5" descr="Badge Tick outline">
            <a:extLst>
              <a:ext uri="{FF2B5EF4-FFF2-40B4-BE49-F238E27FC236}">
                <a16:creationId xmlns:a16="http://schemas.microsoft.com/office/drawing/2014/main" id="{0C4D93C1-D04E-4B1F-B22C-9F6A1D6290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5768" y="4102340"/>
            <a:ext cx="633490" cy="579808"/>
          </a:xfrm>
          <a:prstGeom prst="rect">
            <a:avLst/>
          </a:prstGeom>
        </p:spPr>
      </p:pic>
      <p:pic>
        <p:nvPicPr>
          <p:cNvPr id="14" name="Graphic 13" descr="Security camera with solid fill">
            <a:extLst>
              <a:ext uri="{FF2B5EF4-FFF2-40B4-BE49-F238E27FC236}">
                <a16:creationId xmlns:a16="http://schemas.microsoft.com/office/drawing/2014/main" id="{0F46E4F9-A1B0-48A6-A9B3-B5DA8A6223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237" y="4251779"/>
            <a:ext cx="434489" cy="397671"/>
          </a:xfrm>
          <a:prstGeom prst="rect">
            <a:avLst/>
          </a:prstGeom>
        </p:spPr>
      </p:pic>
      <p:pic>
        <p:nvPicPr>
          <p:cNvPr id="16" name="Graphic 15" descr="Safe with solid fill">
            <a:extLst>
              <a:ext uri="{FF2B5EF4-FFF2-40B4-BE49-F238E27FC236}">
                <a16:creationId xmlns:a16="http://schemas.microsoft.com/office/drawing/2014/main" id="{668C6141-FE52-40F4-9B8A-443F919BD2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4362" y="4436080"/>
            <a:ext cx="311271" cy="284894"/>
          </a:xfrm>
          <a:prstGeom prst="rect">
            <a:avLst/>
          </a:prstGeom>
        </p:spPr>
      </p:pic>
      <p:pic>
        <p:nvPicPr>
          <p:cNvPr id="18" name="Graphic 17" descr="Siren with solid fill">
            <a:extLst>
              <a:ext uri="{FF2B5EF4-FFF2-40B4-BE49-F238E27FC236}">
                <a16:creationId xmlns:a16="http://schemas.microsoft.com/office/drawing/2014/main" id="{9F624B84-DFC4-4D15-A031-C4DFC0F950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156" y="4286136"/>
            <a:ext cx="247978" cy="226964"/>
          </a:xfrm>
          <a:prstGeom prst="rect">
            <a:avLst/>
          </a:prstGeom>
        </p:spPr>
      </p:pic>
      <p:pic>
        <p:nvPicPr>
          <p:cNvPr id="20" name="Graphic 19" descr="Employee badge outline">
            <a:extLst>
              <a:ext uri="{FF2B5EF4-FFF2-40B4-BE49-F238E27FC236}">
                <a16:creationId xmlns:a16="http://schemas.microsoft.com/office/drawing/2014/main" id="{CEB636E5-9859-49C5-BAEF-1EC4F757E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228" y="4413015"/>
            <a:ext cx="311271" cy="284894"/>
          </a:xfrm>
          <a:prstGeom prst="rect">
            <a:avLst/>
          </a:prstGeom>
        </p:spPr>
      </p:pic>
      <p:pic>
        <p:nvPicPr>
          <p:cNvPr id="22" name="Graphic 21" descr="Full Brick Wall outline">
            <a:extLst>
              <a:ext uri="{FF2B5EF4-FFF2-40B4-BE49-F238E27FC236}">
                <a16:creationId xmlns:a16="http://schemas.microsoft.com/office/drawing/2014/main" id="{22C9B6B0-0821-4F11-8DEE-D611045611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43440" y="4181541"/>
            <a:ext cx="698072" cy="638918"/>
          </a:xfrm>
          <a:prstGeom prst="rect">
            <a:avLst/>
          </a:prstGeom>
          <a:scene3d>
            <a:camera prst="isometricOffAxis2Right"/>
            <a:lightRig rig="threePt" dir="t"/>
          </a:scene3d>
        </p:spPr>
      </p:pic>
      <p:pic>
        <p:nvPicPr>
          <p:cNvPr id="25" name="Graphic 24" descr="Lock with solid fill">
            <a:extLst>
              <a:ext uri="{FF2B5EF4-FFF2-40B4-BE49-F238E27FC236}">
                <a16:creationId xmlns:a16="http://schemas.microsoft.com/office/drawing/2014/main" id="{F74ED2B7-D5B4-491E-8345-157B9617E8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42454" y="3937594"/>
            <a:ext cx="370119" cy="338755"/>
          </a:xfrm>
          <a:prstGeom prst="rect">
            <a:avLst/>
          </a:prstGeom>
        </p:spPr>
      </p:pic>
      <p:pic>
        <p:nvPicPr>
          <p:cNvPr id="27" name="Graphic 26" descr="Jail outline">
            <a:extLst>
              <a:ext uri="{FF2B5EF4-FFF2-40B4-BE49-F238E27FC236}">
                <a16:creationId xmlns:a16="http://schemas.microsoft.com/office/drawing/2014/main" id="{D30C603E-5563-4AC4-9A5B-FB500D57D9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7048" y="4359245"/>
            <a:ext cx="384694" cy="352095"/>
          </a:xfrm>
          <a:prstGeom prst="rect">
            <a:avLst/>
          </a:prstGeom>
        </p:spPr>
      </p:pic>
      <p:pic>
        <p:nvPicPr>
          <p:cNvPr id="21" name="Graphic 20" descr="Full Brick Wall outline">
            <a:extLst>
              <a:ext uri="{FF2B5EF4-FFF2-40B4-BE49-F238E27FC236}">
                <a16:creationId xmlns:a16="http://schemas.microsoft.com/office/drawing/2014/main" id="{E52F5ADA-CA76-4641-AAF6-BC46DCFFFF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1398" y="4193642"/>
            <a:ext cx="698072" cy="638918"/>
          </a:xfrm>
          <a:prstGeom prst="rect">
            <a:avLst/>
          </a:prstGeom>
          <a:scene3d>
            <a:camera prst="isometricOffAxis2Right"/>
            <a:lightRig rig="threePt" dir="t"/>
          </a:scene3d>
        </p:spPr>
      </p:pic>
      <p:pic>
        <p:nvPicPr>
          <p:cNvPr id="50" name="Snagit_SNG857">
            <a:extLst>
              <a:ext uri="{FF2B5EF4-FFF2-40B4-BE49-F238E27FC236}">
                <a16:creationId xmlns:a16="http://schemas.microsoft.com/office/drawing/2014/main" id="{FA69D6CE-6070-4349-8166-0518FCE27F7E}"/>
              </a:ext>
            </a:extLst>
          </p:cNvPr>
          <p:cNvPicPr>
            <a:picLocks noChangeAspect="1"/>
          </p:cNvPicPr>
          <p:nvPr/>
        </p:nvPicPr>
        <p:blipFill>
          <a:blip r:embed="rId20"/>
          <a:stretch>
            <a:fillRect/>
          </a:stretch>
        </p:blipFill>
        <p:spPr>
          <a:xfrm>
            <a:off x="591150" y="3918616"/>
            <a:ext cx="380893" cy="314185"/>
          </a:xfrm>
          <a:prstGeom prst="rect">
            <a:avLst/>
          </a:prstGeom>
        </p:spPr>
      </p:pic>
      <p:cxnSp>
        <p:nvCxnSpPr>
          <p:cNvPr id="54" name="Straight Connector 53">
            <a:extLst>
              <a:ext uri="{FF2B5EF4-FFF2-40B4-BE49-F238E27FC236}">
                <a16:creationId xmlns:a16="http://schemas.microsoft.com/office/drawing/2014/main" id="{E6BD463C-77F8-4B2D-9F5A-5910253A337E}"/>
              </a:ext>
            </a:extLst>
          </p:cNvPr>
          <p:cNvCxnSpPr>
            <a:cxnSpLocks/>
          </p:cNvCxnSpPr>
          <p:nvPr/>
        </p:nvCxnSpPr>
        <p:spPr>
          <a:xfrm flipH="1">
            <a:off x="-1179739" y="4092936"/>
            <a:ext cx="1794482" cy="32518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404AAF-758D-4BC2-8019-9328EA956C52}"/>
              </a:ext>
            </a:extLst>
          </p:cNvPr>
          <p:cNvCxnSpPr>
            <a:cxnSpLocks/>
          </p:cNvCxnSpPr>
          <p:nvPr/>
        </p:nvCxnSpPr>
        <p:spPr>
          <a:xfrm flipH="1" flipV="1">
            <a:off x="7564244" y="4031818"/>
            <a:ext cx="1676412" cy="200983"/>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13DBF0A-E2E8-4991-B4BE-4B07F4462F94}"/>
              </a:ext>
            </a:extLst>
          </p:cNvPr>
          <p:cNvGrpSpPr/>
          <p:nvPr/>
        </p:nvGrpSpPr>
        <p:grpSpPr>
          <a:xfrm>
            <a:off x="904499" y="3602644"/>
            <a:ext cx="6715829" cy="643929"/>
            <a:chOff x="-1534393" y="2783237"/>
            <a:chExt cx="9154721" cy="1301160"/>
          </a:xfrm>
        </p:grpSpPr>
        <p:pic>
          <p:nvPicPr>
            <p:cNvPr id="38" name="Snagit_SNG829">
              <a:extLst>
                <a:ext uri="{FF2B5EF4-FFF2-40B4-BE49-F238E27FC236}">
                  <a16:creationId xmlns:a16="http://schemas.microsoft.com/office/drawing/2014/main" id="{E3106753-9CE3-4F0A-992C-64E731D16546}"/>
                </a:ext>
              </a:extLst>
            </p:cNvPr>
            <p:cNvPicPr>
              <a:picLocks noChangeAspect="1"/>
            </p:cNvPicPr>
            <p:nvPr/>
          </p:nvPicPr>
          <p:blipFill>
            <a:blip r:embed="rId21">
              <a:clrChange>
                <a:clrFrom>
                  <a:srgbClr val="FEFFFF"/>
                </a:clrFrom>
                <a:clrTo>
                  <a:srgbClr val="FEFFFF">
                    <a:alpha val="0"/>
                  </a:srgbClr>
                </a:clrTo>
              </a:clrChange>
            </a:blip>
            <a:stretch>
              <a:fillRect/>
            </a:stretch>
          </p:blipFill>
          <p:spPr>
            <a:xfrm>
              <a:off x="4044326" y="3554462"/>
              <a:ext cx="823488" cy="384695"/>
            </a:xfrm>
            <a:prstGeom prst="rect">
              <a:avLst/>
            </a:prstGeom>
          </p:spPr>
        </p:pic>
        <p:pic>
          <p:nvPicPr>
            <p:cNvPr id="40" name="Snagit_SNG832">
              <a:extLst>
                <a:ext uri="{FF2B5EF4-FFF2-40B4-BE49-F238E27FC236}">
                  <a16:creationId xmlns:a16="http://schemas.microsoft.com/office/drawing/2014/main" id="{FD07FD75-A8D6-45AC-B646-BEB547038AF4}"/>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3558126" y="2783237"/>
              <a:ext cx="541020" cy="800100"/>
            </a:xfrm>
            <a:prstGeom prst="rect">
              <a:avLst/>
            </a:prstGeom>
          </p:spPr>
        </p:pic>
        <p:pic>
          <p:nvPicPr>
            <p:cNvPr id="42" name="Snagit_SNG83B">
              <a:extLst>
                <a:ext uri="{FF2B5EF4-FFF2-40B4-BE49-F238E27FC236}">
                  <a16:creationId xmlns:a16="http://schemas.microsoft.com/office/drawing/2014/main" id="{782BA370-2378-448C-B4AB-6037A23842A8}"/>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473187" y="2872965"/>
              <a:ext cx="853440" cy="914400"/>
            </a:xfrm>
            <a:prstGeom prst="rect">
              <a:avLst/>
            </a:prstGeom>
          </p:spPr>
        </p:pic>
        <p:pic>
          <p:nvPicPr>
            <p:cNvPr id="44" name="Snagit_SNG842">
              <a:extLst>
                <a:ext uri="{FF2B5EF4-FFF2-40B4-BE49-F238E27FC236}">
                  <a16:creationId xmlns:a16="http://schemas.microsoft.com/office/drawing/2014/main" id="{5D68C6D2-A15C-49A5-8D34-14209D848803}"/>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6904048" y="3269057"/>
              <a:ext cx="716280" cy="815340"/>
            </a:xfrm>
            <a:prstGeom prst="rect">
              <a:avLst/>
            </a:prstGeom>
          </p:spPr>
        </p:pic>
        <p:pic>
          <p:nvPicPr>
            <p:cNvPr id="46" name="Snagit_SNG849">
              <a:extLst>
                <a:ext uri="{FF2B5EF4-FFF2-40B4-BE49-F238E27FC236}">
                  <a16:creationId xmlns:a16="http://schemas.microsoft.com/office/drawing/2014/main" id="{F3B30465-D683-48F6-B8C9-58489EE26F78}"/>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5186066" y="3190841"/>
              <a:ext cx="480688" cy="535234"/>
            </a:xfrm>
            <a:prstGeom prst="rect">
              <a:avLst/>
            </a:prstGeom>
          </p:spPr>
        </p:pic>
        <p:cxnSp>
          <p:nvCxnSpPr>
            <p:cNvPr id="58" name="Straight Connector 57">
              <a:extLst>
                <a:ext uri="{FF2B5EF4-FFF2-40B4-BE49-F238E27FC236}">
                  <a16:creationId xmlns:a16="http://schemas.microsoft.com/office/drawing/2014/main" id="{C3E0A500-F39E-4A57-BC18-F3C0107967A6}"/>
                </a:ext>
              </a:extLst>
            </p:cNvPr>
            <p:cNvCxnSpPr>
              <a:cxnSpLocks/>
            </p:cNvCxnSpPr>
            <p:nvPr/>
          </p:nvCxnSpPr>
          <p:spPr>
            <a:xfrm flipV="1">
              <a:off x="-1534393" y="3893469"/>
              <a:ext cx="8515102" cy="141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E3ABBB-D979-419C-B117-D4FD1A08B1C9}"/>
                </a:ext>
              </a:extLst>
            </p:cNvPr>
            <p:cNvCxnSpPr>
              <a:endCxn id="38" idx="1"/>
            </p:cNvCxnSpPr>
            <p:nvPr/>
          </p:nvCxnSpPr>
          <p:spPr>
            <a:xfrm>
              <a:off x="3160572" y="3626375"/>
              <a:ext cx="883754" cy="120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59D420EB-28A9-4C57-B3D3-928D48B87E78}"/>
                </a:ext>
              </a:extLst>
            </p:cNvPr>
            <p:cNvCxnSpPr/>
            <p:nvPr/>
          </p:nvCxnSpPr>
          <p:spPr>
            <a:xfrm>
              <a:off x="3969144" y="3499731"/>
              <a:ext cx="266216" cy="159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256F362D-B0D6-429E-88D8-08456EB554F4}"/>
                </a:ext>
              </a:extLst>
            </p:cNvPr>
            <p:cNvCxnSpPr>
              <a:stCxn id="38" idx="3"/>
              <a:endCxn id="46" idx="1"/>
            </p:cNvCxnSpPr>
            <p:nvPr/>
          </p:nvCxnSpPr>
          <p:spPr>
            <a:xfrm flipV="1">
              <a:off x="4867814" y="3458458"/>
              <a:ext cx="318252" cy="28835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3" name="Picture 32" descr="White clouds on pink sky">
            <a:extLst>
              <a:ext uri="{FF2B5EF4-FFF2-40B4-BE49-F238E27FC236}">
                <a16:creationId xmlns:a16="http://schemas.microsoft.com/office/drawing/2014/main" id="{59DBF7C3-1AE0-4854-872A-3FBDD0CA5FA2}"/>
              </a:ext>
            </a:extLst>
          </p:cNvPr>
          <p:cNvPicPr>
            <a:picLocks noChangeAspect="1"/>
          </p:cNvPicPr>
          <p:nvPr/>
        </p:nvPicPr>
        <p:blipFill>
          <a:blip r:embed="rId2">
            <a:duotone>
              <a:schemeClr val="accent6">
                <a:shade val="45000"/>
                <a:satMod val="135000"/>
              </a:schemeClr>
              <a:prstClr val="white"/>
            </a:duotone>
            <a:alphaModFix amt="85000"/>
          </a:blip>
          <a:stretch>
            <a:fillRect/>
          </a:stretch>
        </p:blipFill>
        <p:spPr>
          <a:xfrm>
            <a:off x="-141249" y="1194659"/>
            <a:ext cx="9426497" cy="3920335"/>
          </a:xfrm>
          <a:prstGeom prst="rect">
            <a:avLst/>
          </a:prstGeom>
          <a:ln>
            <a:noFill/>
          </a:ln>
          <a:effectLst>
            <a:softEdge rad="112500"/>
          </a:effectLst>
        </p:spPr>
      </p:pic>
      <p:sp>
        <p:nvSpPr>
          <p:cNvPr id="15" name="Rectangle: Rounded Corners 14">
            <a:extLst>
              <a:ext uri="{FF2B5EF4-FFF2-40B4-BE49-F238E27FC236}">
                <a16:creationId xmlns:a16="http://schemas.microsoft.com/office/drawing/2014/main" id="{BD888748-6084-4996-9AE0-AD7C6F3D55A6}"/>
              </a:ext>
            </a:extLst>
          </p:cNvPr>
          <p:cNvSpPr/>
          <p:nvPr/>
        </p:nvSpPr>
        <p:spPr>
          <a:xfrm>
            <a:off x="3008124" y="3984314"/>
            <a:ext cx="599506" cy="2203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200" dirty="0"/>
              <a:t>IAM</a:t>
            </a:r>
          </a:p>
        </p:txBody>
      </p:sp>
      <p:sp>
        <p:nvSpPr>
          <p:cNvPr id="37" name="Rectangle: Rounded Corners 36">
            <a:extLst>
              <a:ext uri="{FF2B5EF4-FFF2-40B4-BE49-F238E27FC236}">
                <a16:creationId xmlns:a16="http://schemas.microsoft.com/office/drawing/2014/main" id="{2918DA32-BBBF-4B3E-9954-B5CDA77ED024}"/>
              </a:ext>
            </a:extLst>
          </p:cNvPr>
          <p:cNvSpPr/>
          <p:nvPr/>
        </p:nvSpPr>
        <p:spPr>
          <a:xfrm>
            <a:off x="3511577" y="4166150"/>
            <a:ext cx="599506" cy="2203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 dirty="0"/>
              <a:t>Certificate Management</a:t>
            </a:r>
          </a:p>
        </p:txBody>
      </p:sp>
      <p:sp>
        <p:nvSpPr>
          <p:cNvPr id="39" name="Rectangle: Rounded Corners 38">
            <a:extLst>
              <a:ext uri="{FF2B5EF4-FFF2-40B4-BE49-F238E27FC236}">
                <a16:creationId xmlns:a16="http://schemas.microsoft.com/office/drawing/2014/main" id="{2BBF33DB-2AC4-4523-A786-6BD611C3822E}"/>
              </a:ext>
            </a:extLst>
          </p:cNvPr>
          <p:cNvSpPr/>
          <p:nvPr/>
        </p:nvSpPr>
        <p:spPr>
          <a:xfrm>
            <a:off x="3967517" y="4000337"/>
            <a:ext cx="599506" cy="2203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 dirty="0"/>
              <a:t>Vulnerability Scanning</a:t>
            </a:r>
          </a:p>
        </p:txBody>
      </p:sp>
      <p:sp>
        <p:nvSpPr>
          <p:cNvPr id="41" name="Rectangle: Rounded Corners 40">
            <a:extLst>
              <a:ext uri="{FF2B5EF4-FFF2-40B4-BE49-F238E27FC236}">
                <a16:creationId xmlns:a16="http://schemas.microsoft.com/office/drawing/2014/main" id="{B4788529-AE18-43FD-802B-81F1D3961BB7}"/>
              </a:ext>
            </a:extLst>
          </p:cNvPr>
          <p:cNvSpPr/>
          <p:nvPr/>
        </p:nvSpPr>
        <p:spPr>
          <a:xfrm>
            <a:off x="1263564" y="3775601"/>
            <a:ext cx="879876" cy="24430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200" dirty="0"/>
              <a:t>Logging</a:t>
            </a:r>
          </a:p>
        </p:txBody>
      </p:sp>
      <p:sp>
        <p:nvSpPr>
          <p:cNvPr id="43" name="Rectangle: Rounded Corners 42">
            <a:extLst>
              <a:ext uri="{FF2B5EF4-FFF2-40B4-BE49-F238E27FC236}">
                <a16:creationId xmlns:a16="http://schemas.microsoft.com/office/drawing/2014/main" id="{51E768DF-32FF-4E2F-BC94-8145E69A73E2}"/>
              </a:ext>
            </a:extLst>
          </p:cNvPr>
          <p:cNvSpPr/>
          <p:nvPr/>
        </p:nvSpPr>
        <p:spPr>
          <a:xfrm>
            <a:off x="571900" y="3957353"/>
            <a:ext cx="879876" cy="24430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t>Monitoring</a:t>
            </a:r>
          </a:p>
        </p:txBody>
      </p:sp>
      <p:sp>
        <p:nvSpPr>
          <p:cNvPr id="45" name="Rectangle: Rounded Corners 44">
            <a:extLst>
              <a:ext uri="{FF2B5EF4-FFF2-40B4-BE49-F238E27FC236}">
                <a16:creationId xmlns:a16="http://schemas.microsoft.com/office/drawing/2014/main" id="{3A4DAF2B-B911-4F71-8668-D3D17210BB2E}"/>
              </a:ext>
            </a:extLst>
          </p:cNvPr>
          <p:cNvSpPr/>
          <p:nvPr/>
        </p:nvSpPr>
        <p:spPr>
          <a:xfrm>
            <a:off x="2005664" y="3963844"/>
            <a:ext cx="879876" cy="24430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050" dirty="0"/>
              <a:t>Auditing</a:t>
            </a:r>
          </a:p>
        </p:txBody>
      </p:sp>
      <p:sp>
        <p:nvSpPr>
          <p:cNvPr id="47" name="Rectangle: Rounded Corners 46">
            <a:extLst>
              <a:ext uri="{FF2B5EF4-FFF2-40B4-BE49-F238E27FC236}">
                <a16:creationId xmlns:a16="http://schemas.microsoft.com/office/drawing/2014/main" id="{A36F731F-DFB9-47F3-913E-1298F6026E6F}"/>
              </a:ext>
            </a:extLst>
          </p:cNvPr>
          <p:cNvSpPr/>
          <p:nvPr/>
        </p:nvSpPr>
        <p:spPr>
          <a:xfrm>
            <a:off x="1320565" y="4152085"/>
            <a:ext cx="879876" cy="24430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Cloud Usage Analysis</a:t>
            </a:r>
          </a:p>
        </p:txBody>
      </p:sp>
      <p:sp>
        <p:nvSpPr>
          <p:cNvPr id="48" name="Rectangle: Rounded Corners 47">
            <a:extLst>
              <a:ext uri="{FF2B5EF4-FFF2-40B4-BE49-F238E27FC236}">
                <a16:creationId xmlns:a16="http://schemas.microsoft.com/office/drawing/2014/main" id="{1F870BD8-3A06-40FA-B8D8-EB2291C72519}"/>
              </a:ext>
            </a:extLst>
          </p:cNvPr>
          <p:cNvSpPr/>
          <p:nvPr/>
        </p:nvSpPr>
        <p:spPr>
          <a:xfrm>
            <a:off x="5528907" y="3928109"/>
            <a:ext cx="879876" cy="2443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a:t>Resource Manager</a:t>
            </a:r>
          </a:p>
        </p:txBody>
      </p:sp>
      <p:sp>
        <p:nvSpPr>
          <p:cNvPr id="49" name="Rectangle: Rounded Corners 48">
            <a:extLst>
              <a:ext uri="{FF2B5EF4-FFF2-40B4-BE49-F238E27FC236}">
                <a16:creationId xmlns:a16="http://schemas.microsoft.com/office/drawing/2014/main" id="{D5BC8D69-C7E5-474E-9164-EBDA187FDAAD}"/>
              </a:ext>
            </a:extLst>
          </p:cNvPr>
          <p:cNvSpPr/>
          <p:nvPr/>
        </p:nvSpPr>
        <p:spPr>
          <a:xfrm>
            <a:off x="6247708" y="4067195"/>
            <a:ext cx="599506" cy="2443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a:t>APIs</a:t>
            </a:r>
          </a:p>
        </p:txBody>
      </p:sp>
      <p:sp>
        <p:nvSpPr>
          <p:cNvPr id="51" name="Rectangle: Rounded Corners 50">
            <a:extLst>
              <a:ext uri="{FF2B5EF4-FFF2-40B4-BE49-F238E27FC236}">
                <a16:creationId xmlns:a16="http://schemas.microsoft.com/office/drawing/2014/main" id="{EC35AE83-1B0D-46AA-B7DF-2E8E67083BA2}"/>
              </a:ext>
            </a:extLst>
          </p:cNvPr>
          <p:cNvSpPr/>
          <p:nvPr/>
        </p:nvSpPr>
        <p:spPr>
          <a:xfrm>
            <a:off x="5091657" y="4073812"/>
            <a:ext cx="599506" cy="244302"/>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a:t>Cloud Events</a:t>
            </a:r>
          </a:p>
        </p:txBody>
      </p:sp>
      <p:sp>
        <p:nvSpPr>
          <p:cNvPr id="52" name="Rectangle: Rounded Corners 51">
            <a:extLst>
              <a:ext uri="{FF2B5EF4-FFF2-40B4-BE49-F238E27FC236}">
                <a16:creationId xmlns:a16="http://schemas.microsoft.com/office/drawing/2014/main" id="{0F76FB7D-A46C-4443-9938-545162CC3775}"/>
              </a:ext>
            </a:extLst>
          </p:cNvPr>
          <p:cNvSpPr/>
          <p:nvPr/>
        </p:nvSpPr>
        <p:spPr>
          <a:xfrm>
            <a:off x="565208" y="4285255"/>
            <a:ext cx="879876" cy="24430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Notifications</a:t>
            </a:r>
          </a:p>
        </p:txBody>
      </p:sp>
      <p:sp>
        <p:nvSpPr>
          <p:cNvPr id="53" name="Rectangle: Rounded Corners 52">
            <a:extLst>
              <a:ext uri="{FF2B5EF4-FFF2-40B4-BE49-F238E27FC236}">
                <a16:creationId xmlns:a16="http://schemas.microsoft.com/office/drawing/2014/main" id="{CC7123AD-63D9-44CC-8694-CC10F4C36697}"/>
              </a:ext>
            </a:extLst>
          </p:cNvPr>
          <p:cNvSpPr/>
          <p:nvPr/>
        </p:nvSpPr>
        <p:spPr>
          <a:xfrm>
            <a:off x="4030159" y="4287678"/>
            <a:ext cx="599506" cy="22039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 dirty="0"/>
              <a:t>Cloud Guard</a:t>
            </a:r>
          </a:p>
        </p:txBody>
      </p:sp>
      <p:sp>
        <p:nvSpPr>
          <p:cNvPr id="55" name="Rectangle: Rounded Corners 54">
            <a:extLst>
              <a:ext uri="{FF2B5EF4-FFF2-40B4-BE49-F238E27FC236}">
                <a16:creationId xmlns:a16="http://schemas.microsoft.com/office/drawing/2014/main" id="{07EABEE5-FF1D-4E98-B852-EBCEB87043EA}"/>
              </a:ext>
            </a:extLst>
          </p:cNvPr>
          <p:cNvSpPr/>
          <p:nvPr/>
        </p:nvSpPr>
        <p:spPr>
          <a:xfrm>
            <a:off x="5581635" y="4263009"/>
            <a:ext cx="554954" cy="1263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600" dirty="0"/>
              <a:t>Tagging</a:t>
            </a:r>
          </a:p>
        </p:txBody>
      </p:sp>
      <p:sp>
        <p:nvSpPr>
          <p:cNvPr id="57" name="Rectangle: Rounded Corners 56">
            <a:extLst>
              <a:ext uri="{FF2B5EF4-FFF2-40B4-BE49-F238E27FC236}">
                <a16:creationId xmlns:a16="http://schemas.microsoft.com/office/drawing/2014/main" id="{C3A6A2ED-0C27-4C19-8AF4-F51CEF7CD996}"/>
              </a:ext>
            </a:extLst>
          </p:cNvPr>
          <p:cNvSpPr/>
          <p:nvPr/>
        </p:nvSpPr>
        <p:spPr>
          <a:xfrm>
            <a:off x="6040693" y="4335392"/>
            <a:ext cx="554954" cy="12639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600" dirty="0"/>
              <a:t>Search</a:t>
            </a:r>
          </a:p>
        </p:txBody>
      </p:sp>
      <p:pic>
        <p:nvPicPr>
          <p:cNvPr id="59" name="Graphic 58" descr="Server outline">
            <a:extLst>
              <a:ext uri="{FF2B5EF4-FFF2-40B4-BE49-F238E27FC236}">
                <a16:creationId xmlns:a16="http://schemas.microsoft.com/office/drawing/2014/main" id="{0D77B5A2-FEFE-41CF-813C-5401337F0C5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79298" y="3419358"/>
            <a:ext cx="572548" cy="524031"/>
          </a:xfrm>
          <a:prstGeom prst="rect">
            <a:avLst/>
          </a:prstGeom>
        </p:spPr>
      </p:pic>
      <p:pic>
        <p:nvPicPr>
          <p:cNvPr id="60" name="Graphic 59" descr="Server with solid fill">
            <a:extLst>
              <a:ext uri="{FF2B5EF4-FFF2-40B4-BE49-F238E27FC236}">
                <a16:creationId xmlns:a16="http://schemas.microsoft.com/office/drawing/2014/main" id="{D1DAA0C6-EC44-4F33-9DD6-893739EFD0F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74096" y="3318211"/>
            <a:ext cx="624881" cy="571929"/>
          </a:xfrm>
          <a:prstGeom prst="rect">
            <a:avLst/>
          </a:prstGeom>
        </p:spPr>
      </p:pic>
      <p:pic>
        <p:nvPicPr>
          <p:cNvPr id="61" name="Snagit_SNG833">
            <a:extLst>
              <a:ext uri="{FF2B5EF4-FFF2-40B4-BE49-F238E27FC236}">
                <a16:creationId xmlns:a16="http://schemas.microsoft.com/office/drawing/2014/main" id="{4AD8F006-626D-41F1-867C-E90E17EC9453}"/>
              </a:ext>
            </a:extLst>
          </p:cNvPr>
          <p:cNvPicPr>
            <a:picLocks noChangeAspect="1"/>
          </p:cNvPicPr>
          <p:nvPr/>
        </p:nvPicPr>
        <p:blipFill>
          <a:blip r:embed="rId30"/>
          <a:stretch>
            <a:fillRect/>
          </a:stretch>
        </p:blipFill>
        <p:spPr>
          <a:xfrm>
            <a:off x="255039" y="3417525"/>
            <a:ext cx="400238" cy="337778"/>
          </a:xfrm>
          <a:prstGeom prst="rect">
            <a:avLst/>
          </a:prstGeom>
        </p:spPr>
      </p:pic>
      <p:pic>
        <p:nvPicPr>
          <p:cNvPr id="13" name="Snagit_SNG842">
            <a:extLst>
              <a:ext uri="{FF2B5EF4-FFF2-40B4-BE49-F238E27FC236}">
                <a16:creationId xmlns:a16="http://schemas.microsoft.com/office/drawing/2014/main" id="{AEF12CB8-5990-4798-A702-679B4A9E9DAB}"/>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4308269" y="2665471"/>
            <a:ext cx="1142058" cy="862609"/>
          </a:xfrm>
          <a:prstGeom prst="rect">
            <a:avLst/>
          </a:prstGeom>
        </p:spPr>
      </p:pic>
      <p:pic>
        <p:nvPicPr>
          <p:cNvPr id="19" name="Snagit_SNG84A">
            <a:extLst>
              <a:ext uri="{FF2B5EF4-FFF2-40B4-BE49-F238E27FC236}">
                <a16:creationId xmlns:a16="http://schemas.microsoft.com/office/drawing/2014/main" id="{50ADABD4-69BC-4FA1-9388-40F331498B98}"/>
              </a:ext>
            </a:extLst>
          </p:cNvPr>
          <p:cNvPicPr>
            <a:picLocks noChangeAspect="1"/>
          </p:cNvPicPr>
          <p:nvPr/>
        </p:nvPicPr>
        <p:blipFill>
          <a:blip r:embed="rId32">
            <a:clrChange>
              <a:clrFrom>
                <a:srgbClr val="FFFEFF"/>
              </a:clrFrom>
              <a:clrTo>
                <a:srgbClr val="FFFEFF">
                  <a:alpha val="0"/>
                </a:srgbClr>
              </a:clrTo>
            </a:clrChange>
          </a:blip>
          <a:stretch>
            <a:fillRect/>
          </a:stretch>
        </p:blipFill>
        <p:spPr>
          <a:xfrm>
            <a:off x="3342558" y="2974463"/>
            <a:ext cx="594360" cy="509123"/>
          </a:xfrm>
          <a:prstGeom prst="rect">
            <a:avLst/>
          </a:prstGeom>
        </p:spPr>
      </p:pic>
      <p:pic>
        <p:nvPicPr>
          <p:cNvPr id="64" name="Snagit_SNG842">
            <a:extLst>
              <a:ext uri="{FF2B5EF4-FFF2-40B4-BE49-F238E27FC236}">
                <a16:creationId xmlns:a16="http://schemas.microsoft.com/office/drawing/2014/main" id="{37DB9988-A797-4701-9383-F5464C3F554E}"/>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3783498" y="3521615"/>
            <a:ext cx="455640" cy="344150"/>
          </a:xfrm>
          <a:prstGeom prst="rect">
            <a:avLst/>
          </a:prstGeom>
        </p:spPr>
      </p:pic>
      <p:pic>
        <p:nvPicPr>
          <p:cNvPr id="65" name="Graphic 64" descr="Server with solid fill">
            <a:extLst>
              <a:ext uri="{FF2B5EF4-FFF2-40B4-BE49-F238E27FC236}">
                <a16:creationId xmlns:a16="http://schemas.microsoft.com/office/drawing/2014/main" id="{9C158A5A-5E38-4F37-811E-31F3505E2C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45752" y="3375957"/>
            <a:ext cx="394941" cy="361474"/>
          </a:xfrm>
          <a:prstGeom prst="rect">
            <a:avLst/>
          </a:prstGeom>
        </p:spPr>
      </p:pic>
      <p:sp>
        <p:nvSpPr>
          <p:cNvPr id="26" name="Cloud 25">
            <a:extLst>
              <a:ext uri="{FF2B5EF4-FFF2-40B4-BE49-F238E27FC236}">
                <a16:creationId xmlns:a16="http://schemas.microsoft.com/office/drawing/2014/main" id="{38ADCE01-A71D-4BCD-9580-6FA974D71A6B}"/>
              </a:ext>
            </a:extLst>
          </p:cNvPr>
          <p:cNvSpPr/>
          <p:nvPr/>
        </p:nvSpPr>
        <p:spPr>
          <a:xfrm>
            <a:off x="8257418" y="1734362"/>
            <a:ext cx="1332302" cy="67072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66" name="Straight Connector 65">
            <a:extLst>
              <a:ext uri="{FF2B5EF4-FFF2-40B4-BE49-F238E27FC236}">
                <a16:creationId xmlns:a16="http://schemas.microsoft.com/office/drawing/2014/main" id="{37A6B2EA-15CB-4956-9D4A-7D7CDE432A8A}"/>
              </a:ext>
            </a:extLst>
          </p:cNvPr>
          <p:cNvCxnSpPr>
            <a:cxnSpLocks/>
          </p:cNvCxnSpPr>
          <p:nvPr/>
        </p:nvCxnSpPr>
        <p:spPr>
          <a:xfrm flipH="1">
            <a:off x="6980710" y="2349537"/>
            <a:ext cx="1555363" cy="1523775"/>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7" name="Picture 66" descr="White clouds on pink sky">
            <a:extLst>
              <a:ext uri="{FF2B5EF4-FFF2-40B4-BE49-F238E27FC236}">
                <a16:creationId xmlns:a16="http://schemas.microsoft.com/office/drawing/2014/main" id="{109E90C1-3407-4D9D-B511-982486597EC5}"/>
              </a:ext>
            </a:extLst>
          </p:cNvPr>
          <p:cNvPicPr>
            <a:picLocks noChangeAspect="1"/>
          </p:cNvPicPr>
          <p:nvPr/>
        </p:nvPicPr>
        <p:blipFill rotWithShape="1">
          <a:blip r:embed="rId2">
            <a:duotone>
              <a:schemeClr val="accent6">
                <a:shade val="45000"/>
                <a:satMod val="135000"/>
              </a:schemeClr>
              <a:prstClr val="white"/>
            </a:duotone>
            <a:alphaModFix amt="70000"/>
          </a:blip>
          <a:srcRect t="20720"/>
          <a:stretch/>
        </p:blipFill>
        <p:spPr>
          <a:xfrm>
            <a:off x="-282498" y="494050"/>
            <a:ext cx="9708995" cy="4548839"/>
          </a:xfrm>
          <a:prstGeom prst="rect">
            <a:avLst/>
          </a:prstGeom>
          <a:ln>
            <a:noFill/>
          </a:ln>
          <a:effectLst>
            <a:softEdge rad="112500"/>
          </a:effectLst>
        </p:spPr>
      </p:pic>
      <p:sp>
        <p:nvSpPr>
          <p:cNvPr id="23" name="Cylinder 22">
            <a:extLst>
              <a:ext uri="{FF2B5EF4-FFF2-40B4-BE49-F238E27FC236}">
                <a16:creationId xmlns:a16="http://schemas.microsoft.com/office/drawing/2014/main" id="{8ED39098-5551-4F27-BB4C-991BD07E866E}"/>
              </a:ext>
            </a:extLst>
          </p:cNvPr>
          <p:cNvSpPr/>
          <p:nvPr/>
        </p:nvSpPr>
        <p:spPr>
          <a:xfrm>
            <a:off x="3301592" y="2623750"/>
            <a:ext cx="570755" cy="503759"/>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SQL Database</a:t>
            </a:r>
          </a:p>
        </p:txBody>
      </p:sp>
      <p:sp>
        <p:nvSpPr>
          <p:cNvPr id="24" name="Cube 23">
            <a:extLst>
              <a:ext uri="{FF2B5EF4-FFF2-40B4-BE49-F238E27FC236}">
                <a16:creationId xmlns:a16="http://schemas.microsoft.com/office/drawing/2014/main" id="{DB822DD7-4592-4B62-83F0-26A5CE18BB38}"/>
              </a:ext>
            </a:extLst>
          </p:cNvPr>
          <p:cNvSpPr/>
          <p:nvPr/>
        </p:nvSpPr>
        <p:spPr>
          <a:xfrm>
            <a:off x="5004670" y="2798940"/>
            <a:ext cx="1017729" cy="402708"/>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Serverless Functions</a:t>
            </a:r>
          </a:p>
        </p:txBody>
      </p:sp>
      <p:sp>
        <p:nvSpPr>
          <p:cNvPr id="69" name="Cube 68">
            <a:extLst>
              <a:ext uri="{FF2B5EF4-FFF2-40B4-BE49-F238E27FC236}">
                <a16:creationId xmlns:a16="http://schemas.microsoft.com/office/drawing/2014/main" id="{58CE70D0-4560-4F2E-B864-C196D06569E0}"/>
              </a:ext>
            </a:extLst>
          </p:cNvPr>
          <p:cNvSpPr/>
          <p:nvPr/>
        </p:nvSpPr>
        <p:spPr>
          <a:xfrm>
            <a:off x="1634080" y="2919048"/>
            <a:ext cx="918338" cy="492045"/>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Container engine</a:t>
            </a:r>
          </a:p>
        </p:txBody>
      </p:sp>
      <p:sp>
        <p:nvSpPr>
          <p:cNvPr id="70" name="Cube 69">
            <a:extLst>
              <a:ext uri="{FF2B5EF4-FFF2-40B4-BE49-F238E27FC236}">
                <a16:creationId xmlns:a16="http://schemas.microsoft.com/office/drawing/2014/main" id="{CBBF456C-4290-4021-8255-FE5300CC5F0A}"/>
              </a:ext>
            </a:extLst>
          </p:cNvPr>
          <p:cNvSpPr/>
          <p:nvPr/>
        </p:nvSpPr>
        <p:spPr>
          <a:xfrm>
            <a:off x="354590" y="2087441"/>
            <a:ext cx="1241503" cy="492045"/>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Data Science &amp; Big Data Engine</a:t>
            </a:r>
          </a:p>
        </p:txBody>
      </p:sp>
      <p:sp>
        <p:nvSpPr>
          <p:cNvPr id="28" name="Cube 27">
            <a:extLst>
              <a:ext uri="{FF2B5EF4-FFF2-40B4-BE49-F238E27FC236}">
                <a16:creationId xmlns:a16="http://schemas.microsoft.com/office/drawing/2014/main" id="{17E8D73B-8EFF-407D-ADF8-DD0E96987FBA}"/>
              </a:ext>
            </a:extLst>
          </p:cNvPr>
          <p:cNvSpPr/>
          <p:nvPr/>
        </p:nvSpPr>
        <p:spPr>
          <a:xfrm>
            <a:off x="4138994" y="3209917"/>
            <a:ext cx="546003" cy="471449"/>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Vault</a:t>
            </a:r>
          </a:p>
        </p:txBody>
      </p:sp>
      <p:sp>
        <p:nvSpPr>
          <p:cNvPr id="29" name="Rectangle 28">
            <a:extLst>
              <a:ext uri="{FF2B5EF4-FFF2-40B4-BE49-F238E27FC236}">
                <a16:creationId xmlns:a16="http://schemas.microsoft.com/office/drawing/2014/main" id="{BD892846-3A96-4E58-90AC-B1C1D36FCCEC}"/>
              </a:ext>
            </a:extLst>
          </p:cNvPr>
          <p:cNvSpPr/>
          <p:nvPr/>
        </p:nvSpPr>
        <p:spPr>
          <a:xfrm>
            <a:off x="3684098" y="1647430"/>
            <a:ext cx="956232" cy="2986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API Gateway</a:t>
            </a:r>
          </a:p>
        </p:txBody>
      </p:sp>
      <p:sp>
        <p:nvSpPr>
          <p:cNvPr id="71" name="Rectangle 70">
            <a:extLst>
              <a:ext uri="{FF2B5EF4-FFF2-40B4-BE49-F238E27FC236}">
                <a16:creationId xmlns:a16="http://schemas.microsoft.com/office/drawing/2014/main" id="{B44FFD5E-9C64-4F30-AA56-CDE39C08321F}"/>
              </a:ext>
            </a:extLst>
          </p:cNvPr>
          <p:cNvSpPr/>
          <p:nvPr/>
        </p:nvSpPr>
        <p:spPr>
          <a:xfrm>
            <a:off x="4111083" y="2022578"/>
            <a:ext cx="702230" cy="328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Load Balancer</a:t>
            </a:r>
          </a:p>
        </p:txBody>
      </p:sp>
      <p:sp>
        <p:nvSpPr>
          <p:cNvPr id="72" name="Rectangle 71">
            <a:extLst>
              <a:ext uri="{FF2B5EF4-FFF2-40B4-BE49-F238E27FC236}">
                <a16:creationId xmlns:a16="http://schemas.microsoft.com/office/drawing/2014/main" id="{0E9A387D-FC72-4459-8CB1-EB6DE5271C45}"/>
              </a:ext>
            </a:extLst>
          </p:cNvPr>
          <p:cNvSpPr/>
          <p:nvPr/>
        </p:nvSpPr>
        <p:spPr>
          <a:xfrm>
            <a:off x="2537901" y="1795438"/>
            <a:ext cx="702230" cy="328405"/>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Data Catalog</a:t>
            </a:r>
          </a:p>
        </p:txBody>
      </p:sp>
      <p:sp>
        <p:nvSpPr>
          <p:cNvPr id="30" name="Flowchart: Direct Access Storage 29">
            <a:extLst>
              <a:ext uri="{FF2B5EF4-FFF2-40B4-BE49-F238E27FC236}">
                <a16:creationId xmlns:a16="http://schemas.microsoft.com/office/drawing/2014/main" id="{7EC6A50A-C0E0-4F94-A554-8E5921F5B576}"/>
              </a:ext>
            </a:extLst>
          </p:cNvPr>
          <p:cNvSpPr/>
          <p:nvPr/>
        </p:nvSpPr>
        <p:spPr>
          <a:xfrm>
            <a:off x="3946305" y="2491255"/>
            <a:ext cx="915710" cy="321760"/>
          </a:xfrm>
          <a:prstGeom prst="flowChartMagneticDrum">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Event Broker</a:t>
            </a:r>
          </a:p>
        </p:txBody>
      </p:sp>
      <p:sp>
        <p:nvSpPr>
          <p:cNvPr id="77" name="Rectangle 76">
            <a:extLst>
              <a:ext uri="{FF2B5EF4-FFF2-40B4-BE49-F238E27FC236}">
                <a16:creationId xmlns:a16="http://schemas.microsoft.com/office/drawing/2014/main" id="{DE0EA0DE-4D71-4E46-A12B-47B152A9A4F0}"/>
              </a:ext>
            </a:extLst>
          </p:cNvPr>
          <p:cNvSpPr/>
          <p:nvPr/>
        </p:nvSpPr>
        <p:spPr>
          <a:xfrm>
            <a:off x="2617929" y="2391873"/>
            <a:ext cx="478113" cy="32840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Data Lake</a:t>
            </a:r>
          </a:p>
        </p:txBody>
      </p:sp>
      <p:sp>
        <p:nvSpPr>
          <p:cNvPr id="79" name="Rectangle 78">
            <a:extLst>
              <a:ext uri="{FF2B5EF4-FFF2-40B4-BE49-F238E27FC236}">
                <a16:creationId xmlns:a16="http://schemas.microsoft.com/office/drawing/2014/main" id="{17820A04-3394-44E0-BB30-0B7DC2F61901}"/>
              </a:ext>
            </a:extLst>
          </p:cNvPr>
          <p:cNvSpPr/>
          <p:nvPr/>
        </p:nvSpPr>
        <p:spPr>
          <a:xfrm>
            <a:off x="4956326" y="2081292"/>
            <a:ext cx="961849" cy="2932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Data Integration</a:t>
            </a:r>
          </a:p>
        </p:txBody>
      </p:sp>
      <p:sp>
        <p:nvSpPr>
          <p:cNvPr id="80" name="Rectangle 79">
            <a:extLst>
              <a:ext uri="{FF2B5EF4-FFF2-40B4-BE49-F238E27FC236}">
                <a16:creationId xmlns:a16="http://schemas.microsoft.com/office/drawing/2014/main" id="{E0AE96AE-6FB2-43F9-8077-591F4CC38246}"/>
              </a:ext>
            </a:extLst>
          </p:cNvPr>
          <p:cNvSpPr/>
          <p:nvPr/>
        </p:nvSpPr>
        <p:spPr>
          <a:xfrm>
            <a:off x="6298111" y="1634473"/>
            <a:ext cx="980537" cy="31711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Low Code Applications</a:t>
            </a:r>
          </a:p>
        </p:txBody>
      </p:sp>
      <p:sp>
        <p:nvSpPr>
          <p:cNvPr id="81" name="Rectangle 80">
            <a:extLst>
              <a:ext uri="{FF2B5EF4-FFF2-40B4-BE49-F238E27FC236}">
                <a16:creationId xmlns:a16="http://schemas.microsoft.com/office/drawing/2014/main" id="{DE311800-0392-4148-A922-7B2F51A4B43B}"/>
              </a:ext>
            </a:extLst>
          </p:cNvPr>
          <p:cNvSpPr/>
          <p:nvPr/>
        </p:nvSpPr>
        <p:spPr>
          <a:xfrm>
            <a:off x="1748363" y="2054670"/>
            <a:ext cx="869566" cy="3171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Container Registry</a:t>
            </a:r>
          </a:p>
        </p:txBody>
      </p:sp>
      <p:sp>
        <p:nvSpPr>
          <p:cNvPr id="82" name="Rectangle 81">
            <a:extLst>
              <a:ext uri="{FF2B5EF4-FFF2-40B4-BE49-F238E27FC236}">
                <a16:creationId xmlns:a16="http://schemas.microsoft.com/office/drawing/2014/main" id="{A55D2F64-3C7C-4B4C-BBDB-B2F35C56CE0D}"/>
              </a:ext>
            </a:extLst>
          </p:cNvPr>
          <p:cNvSpPr/>
          <p:nvPr/>
        </p:nvSpPr>
        <p:spPr>
          <a:xfrm>
            <a:off x="6294137" y="2892805"/>
            <a:ext cx="869566" cy="3171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Artifact Repository</a:t>
            </a:r>
          </a:p>
        </p:txBody>
      </p:sp>
      <p:sp>
        <p:nvSpPr>
          <p:cNvPr id="83" name="Rectangle 82">
            <a:extLst>
              <a:ext uri="{FF2B5EF4-FFF2-40B4-BE49-F238E27FC236}">
                <a16:creationId xmlns:a16="http://schemas.microsoft.com/office/drawing/2014/main" id="{001471C1-BD71-4E82-9B18-6BB1C54C47F0}"/>
              </a:ext>
            </a:extLst>
          </p:cNvPr>
          <p:cNvSpPr/>
          <p:nvPr/>
        </p:nvSpPr>
        <p:spPr>
          <a:xfrm>
            <a:off x="719998" y="2779252"/>
            <a:ext cx="720183" cy="317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Job Scheduling</a:t>
            </a:r>
          </a:p>
        </p:txBody>
      </p:sp>
      <p:sp>
        <p:nvSpPr>
          <p:cNvPr id="84" name="Rectangle 83">
            <a:extLst>
              <a:ext uri="{FF2B5EF4-FFF2-40B4-BE49-F238E27FC236}">
                <a16:creationId xmlns:a16="http://schemas.microsoft.com/office/drawing/2014/main" id="{531508D2-D17F-4339-AA0F-EE59C57278C1}"/>
              </a:ext>
            </a:extLst>
          </p:cNvPr>
          <p:cNvSpPr/>
          <p:nvPr/>
        </p:nvSpPr>
        <p:spPr>
          <a:xfrm>
            <a:off x="6784453" y="2568308"/>
            <a:ext cx="1011619" cy="31711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lumMod val="50000"/>
                  </a:schemeClr>
                </a:solidFill>
              </a:rPr>
              <a:t>Build &amp; Deploy Pipelines</a:t>
            </a:r>
          </a:p>
        </p:txBody>
      </p:sp>
      <p:sp>
        <p:nvSpPr>
          <p:cNvPr id="85" name="Cylinder 84">
            <a:extLst>
              <a:ext uri="{FF2B5EF4-FFF2-40B4-BE49-F238E27FC236}">
                <a16:creationId xmlns:a16="http://schemas.microsoft.com/office/drawing/2014/main" id="{412D7652-04B1-4FC9-A860-15AC7694B083}"/>
              </a:ext>
            </a:extLst>
          </p:cNvPr>
          <p:cNvSpPr/>
          <p:nvPr/>
        </p:nvSpPr>
        <p:spPr>
          <a:xfrm>
            <a:off x="2792996" y="2831333"/>
            <a:ext cx="570755" cy="503759"/>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NoSQL Database</a:t>
            </a:r>
          </a:p>
        </p:txBody>
      </p:sp>
      <p:sp>
        <p:nvSpPr>
          <p:cNvPr id="86" name="Rectangle 85">
            <a:extLst>
              <a:ext uri="{FF2B5EF4-FFF2-40B4-BE49-F238E27FC236}">
                <a16:creationId xmlns:a16="http://schemas.microsoft.com/office/drawing/2014/main" id="{275240A3-6034-4B3C-A390-4BFEC94F78E0}"/>
              </a:ext>
            </a:extLst>
          </p:cNvPr>
          <p:cNvSpPr/>
          <p:nvPr/>
        </p:nvSpPr>
        <p:spPr>
          <a:xfrm>
            <a:off x="3163384" y="2226677"/>
            <a:ext cx="520714" cy="32840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Data Cache</a:t>
            </a:r>
          </a:p>
        </p:txBody>
      </p:sp>
      <p:sp>
        <p:nvSpPr>
          <p:cNvPr id="87" name="Cylinder 86">
            <a:extLst>
              <a:ext uri="{FF2B5EF4-FFF2-40B4-BE49-F238E27FC236}">
                <a16:creationId xmlns:a16="http://schemas.microsoft.com/office/drawing/2014/main" id="{BFD841C6-0FFB-408D-93CE-A467F002342E}"/>
              </a:ext>
            </a:extLst>
          </p:cNvPr>
          <p:cNvSpPr/>
          <p:nvPr/>
        </p:nvSpPr>
        <p:spPr>
          <a:xfrm>
            <a:off x="6817488" y="3067949"/>
            <a:ext cx="525458" cy="437278"/>
          </a:xfrm>
          <a:prstGeom prst="ca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 dirty="0">
                <a:solidFill>
                  <a:schemeClr val="bg1">
                    <a:lumMod val="50000"/>
                  </a:schemeClr>
                </a:solidFill>
              </a:rPr>
              <a:t>Code Repository</a:t>
            </a:r>
          </a:p>
        </p:txBody>
      </p:sp>
      <p:sp>
        <p:nvSpPr>
          <p:cNvPr id="96" name="Rectangle 95">
            <a:extLst>
              <a:ext uri="{FF2B5EF4-FFF2-40B4-BE49-F238E27FC236}">
                <a16:creationId xmlns:a16="http://schemas.microsoft.com/office/drawing/2014/main" id="{4F41590C-71FE-427C-8E3B-4833176AE9D3}"/>
              </a:ext>
            </a:extLst>
          </p:cNvPr>
          <p:cNvSpPr/>
          <p:nvPr/>
        </p:nvSpPr>
        <p:spPr>
          <a:xfrm>
            <a:off x="2916024" y="1354794"/>
            <a:ext cx="956232" cy="286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Web Application Firewall</a:t>
            </a:r>
          </a:p>
        </p:txBody>
      </p:sp>
      <p:sp>
        <p:nvSpPr>
          <p:cNvPr id="97" name="Rectangle 96">
            <a:extLst>
              <a:ext uri="{FF2B5EF4-FFF2-40B4-BE49-F238E27FC236}">
                <a16:creationId xmlns:a16="http://schemas.microsoft.com/office/drawing/2014/main" id="{7E87EF01-5813-4542-B530-34FA3981E94B}"/>
              </a:ext>
            </a:extLst>
          </p:cNvPr>
          <p:cNvSpPr/>
          <p:nvPr/>
        </p:nvSpPr>
        <p:spPr>
          <a:xfrm>
            <a:off x="3838416" y="1360244"/>
            <a:ext cx="458736" cy="191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CDN</a:t>
            </a:r>
          </a:p>
        </p:txBody>
      </p:sp>
      <p:pic>
        <p:nvPicPr>
          <p:cNvPr id="89" name="Picture 88" descr="White clouds on pink sky">
            <a:extLst>
              <a:ext uri="{FF2B5EF4-FFF2-40B4-BE49-F238E27FC236}">
                <a16:creationId xmlns:a16="http://schemas.microsoft.com/office/drawing/2014/main" id="{7DA3BBCF-8892-4D65-B87A-2BC6B823E67B}"/>
              </a:ext>
            </a:extLst>
          </p:cNvPr>
          <p:cNvPicPr>
            <a:picLocks noChangeAspect="1"/>
          </p:cNvPicPr>
          <p:nvPr/>
        </p:nvPicPr>
        <p:blipFill rotWithShape="1">
          <a:blip r:embed="rId2">
            <a:duotone>
              <a:schemeClr val="accent6">
                <a:shade val="45000"/>
                <a:satMod val="135000"/>
              </a:schemeClr>
              <a:prstClr val="white"/>
            </a:duotone>
            <a:alphaModFix amt="70000"/>
          </a:blip>
          <a:srcRect t="20720"/>
          <a:stretch/>
        </p:blipFill>
        <p:spPr>
          <a:xfrm>
            <a:off x="-181654" y="594661"/>
            <a:ext cx="9708995" cy="4548839"/>
          </a:xfrm>
          <a:prstGeom prst="rect">
            <a:avLst/>
          </a:prstGeom>
          <a:ln>
            <a:noFill/>
          </a:ln>
          <a:effectLst>
            <a:softEdge rad="112500"/>
          </a:effectLst>
        </p:spPr>
      </p:pic>
      <p:sp>
        <p:nvSpPr>
          <p:cNvPr id="74" name="Rectangle 73">
            <a:extLst>
              <a:ext uri="{FF2B5EF4-FFF2-40B4-BE49-F238E27FC236}">
                <a16:creationId xmlns:a16="http://schemas.microsoft.com/office/drawing/2014/main" id="{477F9218-2007-42DE-87C8-A66C4C5137CD}"/>
              </a:ext>
            </a:extLst>
          </p:cNvPr>
          <p:cNvSpPr/>
          <p:nvPr/>
        </p:nvSpPr>
        <p:spPr>
          <a:xfrm>
            <a:off x="799089" y="1394756"/>
            <a:ext cx="956232" cy="2986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AI Services</a:t>
            </a:r>
          </a:p>
        </p:txBody>
      </p:sp>
      <p:sp>
        <p:nvSpPr>
          <p:cNvPr id="75" name="Rectangle 74">
            <a:extLst>
              <a:ext uri="{FF2B5EF4-FFF2-40B4-BE49-F238E27FC236}">
                <a16:creationId xmlns:a16="http://schemas.microsoft.com/office/drawing/2014/main" id="{F5E65A14-BB5D-48AB-A805-1A8AC6263D2F}"/>
              </a:ext>
            </a:extLst>
          </p:cNvPr>
          <p:cNvSpPr/>
          <p:nvPr/>
        </p:nvSpPr>
        <p:spPr>
          <a:xfrm>
            <a:off x="1951102" y="1305278"/>
            <a:ext cx="890410" cy="235095"/>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Blockchain</a:t>
            </a:r>
          </a:p>
        </p:txBody>
      </p:sp>
      <p:sp>
        <p:nvSpPr>
          <p:cNvPr id="76" name="Rectangle 75">
            <a:extLst>
              <a:ext uri="{FF2B5EF4-FFF2-40B4-BE49-F238E27FC236}">
                <a16:creationId xmlns:a16="http://schemas.microsoft.com/office/drawing/2014/main" id="{6084997E-648C-461A-A277-224BFF6D1674}"/>
              </a:ext>
            </a:extLst>
          </p:cNvPr>
          <p:cNvSpPr/>
          <p:nvPr/>
        </p:nvSpPr>
        <p:spPr>
          <a:xfrm>
            <a:off x="1755320" y="1632742"/>
            <a:ext cx="834991" cy="298673"/>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BI &amp; Analytics</a:t>
            </a:r>
          </a:p>
        </p:txBody>
      </p:sp>
      <p:sp>
        <p:nvSpPr>
          <p:cNvPr id="78" name="Rectangle 77">
            <a:extLst>
              <a:ext uri="{FF2B5EF4-FFF2-40B4-BE49-F238E27FC236}">
                <a16:creationId xmlns:a16="http://schemas.microsoft.com/office/drawing/2014/main" id="{CF86FC31-A2E0-45A7-8336-D50FEC75B99D}"/>
              </a:ext>
            </a:extLst>
          </p:cNvPr>
          <p:cNvSpPr/>
          <p:nvPr/>
        </p:nvSpPr>
        <p:spPr>
          <a:xfrm>
            <a:off x="5542392" y="1337029"/>
            <a:ext cx="1245988" cy="31711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lumMod val="50000"/>
                  </a:schemeClr>
                </a:solidFill>
              </a:rPr>
              <a:t>Conversational Services (chat)</a:t>
            </a:r>
          </a:p>
        </p:txBody>
      </p:sp>
      <p:sp>
        <p:nvSpPr>
          <p:cNvPr id="90" name="Rectangle 89">
            <a:extLst>
              <a:ext uri="{FF2B5EF4-FFF2-40B4-BE49-F238E27FC236}">
                <a16:creationId xmlns:a16="http://schemas.microsoft.com/office/drawing/2014/main" id="{A5B388D6-B0D2-465E-ABD8-5578FD9A6CE8}"/>
              </a:ext>
            </a:extLst>
          </p:cNvPr>
          <p:cNvSpPr/>
          <p:nvPr/>
        </p:nvSpPr>
        <p:spPr>
          <a:xfrm>
            <a:off x="1014665" y="758830"/>
            <a:ext cx="956232" cy="29867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50" dirty="0"/>
              <a:t>ERP, CRM, SCM</a:t>
            </a:r>
          </a:p>
        </p:txBody>
      </p:sp>
      <p:sp>
        <p:nvSpPr>
          <p:cNvPr id="91" name="Rectangle 90">
            <a:extLst>
              <a:ext uri="{FF2B5EF4-FFF2-40B4-BE49-F238E27FC236}">
                <a16:creationId xmlns:a16="http://schemas.microsoft.com/office/drawing/2014/main" id="{6326B033-CB0E-46A7-819D-A26F0C402AD8}"/>
              </a:ext>
            </a:extLst>
          </p:cNvPr>
          <p:cNvSpPr/>
          <p:nvPr/>
        </p:nvSpPr>
        <p:spPr>
          <a:xfrm>
            <a:off x="2033918" y="777753"/>
            <a:ext cx="2124247" cy="40582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00" dirty="0"/>
              <a:t>Hospitality, Health, CPG, Discrete Processing, Education, …</a:t>
            </a:r>
          </a:p>
        </p:txBody>
      </p:sp>
      <p:sp>
        <p:nvSpPr>
          <p:cNvPr id="92" name="Rectangle 91">
            <a:extLst>
              <a:ext uri="{FF2B5EF4-FFF2-40B4-BE49-F238E27FC236}">
                <a16:creationId xmlns:a16="http://schemas.microsoft.com/office/drawing/2014/main" id="{C718F82C-BB11-4357-A004-B90639BCD009}"/>
              </a:ext>
            </a:extLst>
          </p:cNvPr>
          <p:cNvSpPr/>
          <p:nvPr/>
        </p:nvSpPr>
        <p:spPr>
          <a:xfrm>
            <a:off x="4239138" y="832349"/>
            <a:ext cx="2193863" cy="405829"/>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900" dirty="0"/>
              <a:t>IoT Device Management &amp; Predictive Maintenance, Track &amp; Trace, …</a:t>
            </a:r>
          </a:p>
        </p:txBody>
      </p:sp>
      <p:sp>
        <p:nvSpPr>
          <p:cNvPr id="93" name="Rectangle 92">
            <a:extLst>
              <a:ext uri="{FF2B5EF4-FFF2-40B4-BE49-F238E27FC236}">
                <a16:creationId xmlns:a16="http://schemas.microsoft.com/office/drawing/2014/main" id="{75E6B75B-37FA-43FA-90FB-8C5DEECFDC3C}"/>
              </a:ext>
            </a:extLst>
          </p:cNvPr>
          <p:cNvSpPr/>
          <p:nvPr/>
        </p:nvSpPr>
        <p:spPr>
          <a:xfrm>
            <a:off x="22682" y="1015976"/>
            <a:ext cx="956232" cy="29867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50" dirty="0"/>
              <a:t>Self Service Analytics</a:t>
            </a:r>
          </a:p>
        </p:txBody>
      </p:sp>
      <p:sp>
        <p:nvSpPr>
          <p:cNvPr id="94" name="Rectangle 93">
            <a:extLst>
              <a:ext uri="{FF2B5EF4-FFF2-40B4-BE49-F238E27FC236}">
                <a16:creationId xmlns:a16="http://schemas.microsoft.com/office/drawing/2014/main" id="{CD529974-CE13-4A39-BCCB-B0D7694A87CB}"/>
              </a:ext>
            </a:extLst>
          </p:cNvPr>
          <p:cNvSpPr/>
          <p:nvPr/>
        </p:nvSpPr>
        <p:spPr>
          <a:xfrm>
            <a:off x="6616754" y="670892"/>
            <a:ext cx="1179317" cy="368693"/>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50" dirty="0"/>
              <a:t>Company Risk Analysis Data</a:t>
            </a:r>
          </a:p>
        </p:txBody>
      </p:sp>
      <p:sp>
        <p:nvSpPr>
          <p:cNvPr id="95" name="Rectangle 94">
            <a:extLst>
              <a:ext uri="{FF2B5EF4-FFF2-40B4-BE49-F238E27FC236}">
                <a16:creationId xmlns:a16="http://schemas.microsoft.com/office/drawing/2014/main" id="{25B3A3B1-E76A-4EDC-9893-06AB7923D9F5}"/>
              </a:ext>
            </a:extLst>
          </p:cNvPr>
          <p:cNvSpPr/>
          <p:nvPr/>
        </p:nvSpPr>
        <p:spPr>
          <a:xfrm>
            <a:off x="7683294" y="950722"/>
            <a:ext cx="1179317" cy="215431"/>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050" dirty="0" err="1"/>
              <a:t>DaaS</a:t>
            </a:r>
            <a:r>
              <a:rPr lang="en-US" sz="1050" dirty="0"/>
              <a:t> for Sales</a:t>
            </a:r>
          </a:p>
        </p:txBody>
      </p:sp>
      <p:sp>
        <p:nvSpPr>
          <p:cNvPr id="88" name="Cylinder 87">
            <a:extLst>
              <a:ext uri="{FF2B5EF4-FFF2-40B4-BE49-F238E27FC236}">
                <a16:creationId xmlns:a16="http://schemas.microsoft.com/office/drawing/2014/main" id="{DC870054-45BA-4D28-AC42-5A6E59F2539C}"/>
              </a:ext>
            </a:extLst>
          </p:cNvPr>
          <p:cNvSpPr/>
          <p:nvPr/>
        </p:nvSpPr>
        <p:spPr>
          <a:xfrm>
            <a:off x="4782850" y="1579804"/>
            <a:ext cx="709726" cy="394626"/>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Content Management</a:t>
            </a:r>
          </a:p>
        </p:txBody>
      </p:sp>
    </p:spTree>
    <p:extLst>
      <p:ext uri="{BB962C8B-B14F-4D97-AF65-F5344CB8AC3E}">
        <p14:creationId xmlns:p14="http://schemas.microsoft.com/office/powerpoint/2010/main" val="39754283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White clouds on pink sky">
            <a:extLst>
              <a:ext uri="{FF2B5EF4-FFF2-40B4-BE49-F238E27FC236}">
                <a16:creationId xmlns:a16="http://schemas.microsoft.com/office/drawing/2014/main" id="{F2E935E6-F509-45D1-9236-EC7CA292B7F9}"/>
              </a:ext>
            </a:extLst>
          </p:cNvPr>
          <p:cNvPicPr>
            <a:picLocks noChangeAspect="1"/>
          </p:cNvPicPr>
          <p:nvPr/>
        </p:nvPicPr>
        <p:blipFill rotWithShape="1">
          <a:blip r:embed="rId2">
            <a:duotone>
              <a:schemeClr val="accent6">
                <a:shade val="45000"/>
                <a:satMod val="135000"/>
              </a:schemeClr>
              <a:prstClr val="white"/>
            </a:duotone>
            <a:alphaModFix amt="70000"/>
          </a:blip>
          <a:srcRect t="20720"/>
          <a:stretch/>
        </p:blipFill>
        <p:spPr>
          <a:xfrm>
            <a:off x="12872" y="685801"/>
            <a:ext cx="9514469" cy="4210199"/>
          </a:xfrm>
          <a:prstGeom prst="rect">
            <a:avLst/>
          </a:prstGeom>
          <a:ln>
            <a:noFill/>
          </a:ln>
          <a:effectLst>
            <a:softEdge rad="112500"/>
          </a:effectLst>
        </p:spPr>
      </p:pic>
      <p:sp>
        <p:nvSpPr>
          <p:cNvPr id="2" name="Title 1">
            <a:extLst>
              <a:ext uri="{FF2B5EF4-FFF2-40B4-BE49-F238E27FC236}">
                <a16:creationId xmlns:a16="http://schemas.microsoft.com/office/drawing/2014/main" id="{6BEC0F6A-92F2-4CD8-A266-F4BDDED5994D}"/>
              </a:ext>
            </a:extLst>
          </p:cNvPr>
          <p:cNvSpPr>
            <a:spLocks noGrp="1"/>
          </p:cNvSpPr>
          <p:nvPr>
            <p:ph type="title"/>
          </p:nvPr>
        </p:nvSpPr>
        <p:spPr/>
        <p:txBody>
          <a:bodyPr/>
          <a:lstStyle/>
          <a:p>
            <a:r>
              <a:rPr lang="en-US" dirty="0"/>
              <a:t>Cloud Native Characteristics</a:t>
            </a:r>
          </a:p>
        </p:txBody>
      </p:sp>
      <p:sp>
        <p:nvSpPr>
          <p:cNvPr id="3" name="Content Placeholder 2">
            <a:extLst>
              <a:ext uri="{FF2B5EF4-FFF2-40B4-BE49-F238E27FC236}">
                <a16:creationId xmlns:a16="http://schemas.microsoft.com/office/drawing/2014/main" id="{FB505B1A-AE99-417E-80E7-8F601B34C77F}"/>
              </a:ext>
            </a:extLst>
          </p:cNvPr>
          <p:cNvSpPr>
            <a:spLocks noGrp="1"/>
          </p:cNvSpPr>
          <p:nvPr>
            <p:ph idx="1"/>
          </p:nvPr>
        </p:nvSpPr>
        <p:spPr/>
        <p:txBody>
          <a:bodyPr/>
          <a:lstStyle/>
          <a:p>
            <a:r>
              <a:rPr lang="en-US" dirty="0"/>
              <a:t>Easy com, easy go: Instant (ready to use) &amp; Disposable</a:t>
            </a:r>
          </a:p>
          <a:p>
            <a:r>
              <a:rPr lang="en-US" dirty="0"/>
              <a:t>Ephemeral</a:t>
            </a:r>
          </a:p>
          <a:p>
            <a:pPr lvl="1"/>
            <a:r>
              <a:rPr lang="en-US" dirty="0"/>
              <a:t>the only real state: Infrastructure as Code, Configuration &amp; Business Data</a:t>
            </a:r>
          </a:p>
          <a:p>
            <a:r>
              <a:rPr lang="en-US" dirty="0"/>
              <a:t>Automated</a:t>
            </a:r>
          </a:p>
          <a:p>
            <a:r>
              <a:rPr lang="en-US" dirty="0"/>
              <a:t>Elastic Scalability </a:t>
            </a:r>
          </a:p>
          <a:p>
            <a:r>
              <a:rPr lang="en-US" dirty="0"/>
              <a:t>Pay for Used (or Configured/Reserved) Cloud Resources</a:t>
            </a:r>
          </a:p>
          <a:p>
            <a:r>
              <a:rPr lang="en-US" dirty="0"/>
              <a:t>Managed (operated and maintained)</a:t>
            </a:r>
          </a:p>
          <a:p>
            <a:r>
              <a:rPr lang="en-US" dirty="0"/>
              <a:t>Enterprise grade</a:t>
            </a:r>
          </a:p>
        </p:txBody>
      </p:sp>
      <p:sp>
        <p:nvSpPr>
          <p:cNvPr id="4" name="Footer Placeholder 3">
            <a:extLst>
              <a:ext uri="{FF2B5EF4-FFF2-40B4-BE49-F238E27FC236}">
                <a16:creationId xmlns:a16="http://schemas.microsoft.com/office/drawing/2014/main" id="{7155A1E6-C0EC-4427-9523-5271C91BB597}"/>
              </a:ext>
            </a:extLst>
          </p:cNvPr>
          <p:cNvSpPr>
            <a:spLocks noGrp="1"/>
          </p:cNvSpPr>
          <p:nvPr>
            <p:ph type="ftr" sz="quarter" idx="11"/>
          </p:nvPr>
        </p:nvSpPr>
        <p:spPr/>
        <p:txBody>
          <a:bodyPr/>
          <a:lstStyle/>
          <a:p>
            <a:r>
              <a:rPr lang="en-US"/>
              <a:t>Cloud Native Application Development- on Oracle Cloud | APAC OGB Tour 2021</a:t>
            </a:r>
            <a:endParaRPr lang="nl-NL"/>
          </a:p>
        </p:txBody>
      </p:sp>
    </p:spTree>
    <p:extLst>
      <p:ext uri="{BB962C8B-B14F-4D97-AF65-F5344CB8AC3E}">
        <p14:creationId xmlns:p14="http://schemas.microsoft.com/office/powerpoint/2010/main" val="18518494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Black/White Decisions in a Greyscale World - P3 Adaptive">
            <a:extLst>
              <a:ext uri="{FF2B5EF4-FFF2-40B4-BE49-F238E27FC236}">
                <a16:creationId xmlns:a16="http://schemas.microsoft.com/office/drawing/2014/main" id="{E285172C-372F-4CA8-819C-2AF367E02E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593" y="464672"/>
            <a:ext cx="3040121" cy="1331526"/>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1DD4D220-BF4C-48B7-850C-75D012B9F343}"/>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2" name="Title 1">
            <a:extLst>
              <a:ext uri="{FF2B5EF4-FFF2-40B4-BE49-F238E27FC236}">
                <a16:creationId xmlns:a16="http://schemas.microsoft.com/office/drawing/2014/main" id="{B5E1B194-91E9-45D5-9F32-6E127D0AA266}"/>
              </a:ext>
            </a:extLst>
          </p:cNvPr>
          <p:cNvSpPr>
            <a:spLocks noGrp="1"/>
          </p:cNvSpPr>
          <p:nvPr>
            <p:ph type="title"/>
          </p:nvPr>
        </p:nvSpPr>
        <p:spPr/>
        <p:txBody>
          <a:bodyPr/>
          <a:lstStyle/>
          <a:p>
            <a:r>
              <a:rPr lang="en-US" dirty="0"/>
              <a:t>Cloud Native Custom Applications</a:t>
            </a:r>
          </a:p>
        </p:txBody>
      </p:sp>
      <p:sp>
        <p:nvSpPr>
          <p:cNvPr id="3" name="Content Placeholder 2">
            <a:extLst>
              <a:ext uri="{FF2B5EF4-FFF2-40B4-BE49-F238E27FC236}">
                <a16:creationId xmlns:a16="http://schemas.microsoft.com/office/drawing/2014/main" id="{B2F1206B-6D32-4BD8-8C1C-7DF98AA9F0B9}"/>
              </a:ext>
            </a:extLst>
          </p:cNvPr>
          <p:cNvSpPr>
            <a:spLocks noGrp="1"/>
          </p:cNvSpPr>
          <p:nvPr>
            <p:ph idx="1"/>
          </p:nvPr>
        </p:nvSpPr>
        <p:spPr>
          <a:xfrm>
            <a:off x="720003" y="1499062"/>
            <a:ext cx="3744993" cy="3491999"/>
          </a:xfrm>
        </p:spPr>
        <p:txBody>
          <a:bodyPr/>
          <a:lstStyle/>
          <a:p>
            <a:r>
              <a:rPr lang="en-US" dirty="0"/>
              <a:t>go all in with cloud vendor; leverage managed facilities and platforms to the max</a:t>
            </a:r>
          </a:p>
          <a:p>
            <a:pPr lvl="1"/>
            <a:r>
              <a:rPr lang="en-US" dirty="0"/>
              <a:t>minimize time spent on non-functional IT stuff</a:t>
            </a:r>
          </a:p>
          <a:p>
            <a:pPr lvl="1"/>
            <a:r>
              <a:rPr lang="en-US" dirty="0"/>
              <a:t>accept the vendor lock in</a:t>
            </a:r>
          </a:p>
          <a:p>
            <a:pPr marL="180000" lvl="1" indent="0">
              <a:buNone/>
            </a:pPr>
            <a:endParaRPr lang="en-US" dirty="0"/>
          </a:p>
        </p:txBody>
      </p:sp>
      <p:sp>
        <p:nvSpPr>
          <p:cNvPr id="6" name="Text Placeholder 5">
            <a:extLst>
              <a:ext uri="{FF2B5EF4-FFF2-40B4-BE49-F238E27FC236}">
                <a16:creationId xmlns:a16="http://schemas.microsoft.com/office/drawing/2014/main" id="{D9F5A029-A926-48A2-B187-937515EAA46F}"/>
              </a:ext>
            </a:extLst>
          </p:cNvPr>
          <p:cNvSpPr>
            <a:spLocks noGrp="1"/>
          </p:cNvSpPr>
          <p:nvPr>
            <p:ph type="body" idx="13"/>
          </p:nvPr>
        </p:nvSpPr>
        <p:spPr>
          <a:xfrm>
            <a:off x="719998" y="1211062"/>
            <a:ext cx="3744995" cy="288000"/>
          </a:xfrm>
        </p:spPr>
        <p:txBody>
          <a:bodyPr/>
          <a:lstStyle/>
          <a:p>
            <a:r>
              <a:rPr lang="en-US" dirty="0"/>
              <a:t>All-in (SaaS &gt; PaaS &gt;&gt;&gt; IaaS)</a:t>
            </a:r>
          </a:p>
        </p:txBody>
      </p:sp>
      <p:sp>
        <p:nvSpPr>
          <p:cNvPr id="7" name="Content Placeholder 6">
            <a:extLst>
              <a:ext uri="{FF2B5EF4-FFF2-40B4-BE49-F238E27FC236}">
                <a16:creationId xmlns:a16="http://schemas.microsoft.com/office/drawing/2014/main" id="{DF96EA8A-3223-42B2-99BC-01EE890A25A1}"/>
              </a:ext>
            </a:extLst>
          </p:cNvPr>
          <p:cNvSpPr>
            <a:spLocks noGrp="1"/>
          </p:cNvSpPr>
          <p:nvPr>
            <p:ph idx="14"/>
          </p:nvPr>
        </p:nvSpPr>
        <p:spPr>
          <a:xfrm>
            <a:off x="4679007" y="1499062"/>
            <a:ext cx="3744993" cy="3491999"/>
          </a:xfrm>
        </p:spPr>
        <p:txBody>
          <a:bodyPr/>
          <a:lstStyle/>
          <a:p>
            <a:r>
              <a:rPr lang="en-US" dirty="0"/>
              <a:t>generic solutions that are vendor agnostic and stay decoupled from specific cloud platforms (as much as possible)</a:t>
            </a:r>
          </a:p>
          <a:p>
            <a:pPr lvl="1"/>
            <a:r>
              <a:rPr lang="en-US" dirty="0"/>
              <a:t>run on any cloud </a:t>
            </a:r>
            <a:r>
              <a:rPr lang="en-US" i="1" dirty="0"/>
              <a:t>and </a:t>
            </a:r>
            <a:r>
              <a:rPr lang="en-US" dirty="0"/>
              <a:t>on premises</a:t>
            </a:r>
          </a:p>
          <a:p>
            <a:pPr lvl="1"/>
            <a:r>
              <a:rPr lang="en-US" dirty="0"/>
              <a:t>typically using Kubernetes as platform for container-based components and applications</a:t>
            </a:r>
          </a:p>
          <a:p>
            <a:pPr lvl="1"/>
            <a:r>
              <a:rPr lang="en-US" dirty="0"/>
              <a:t>using open (source) technologies and products and associated staff &amp; skills</a:t>
            </a:r>
          </a:p>
          <a:p>
            <a:pPr lvl="1"/>
            <a:r>
              <a:rPr lang="en-US" dirty="0"/>
              <a:t>accept the higher management effort on the platform components and more technical work (by more IT savvy staff)</a:t>
            </a:r>
          </a:p>
          <a:p>
            <a:pPr lvl="1"/>
            <a:endParaRPr lang="en-US" dirty="0"/>
          </a:p>
          <a:p>
            <a:endParaRPr lang="en-US" dirty="0"/>
          </a:p>
        </p:txBody>
      </p:sp>
      <p:sp>
        <p:nvSpPr>
          <p:cNvPr id="8" name="Text Placeholder 7">
            <a:extLst>
              <a:ext uri="{FF2B5EF4-FFF2-40B4-BE49-F238E27FC236}">
                <a16:creationId xmlns:a16="http://schemas.microsoft.com/office/drawing/2014/main" id="{ECD91301-9238-483F-B1A9-36CD63E55B3A}"/>
              </a:ext>
            </a:extLst>
          </p:cNvPr>
          <p:cNvSpPr>
            <a:spLocks noGrp="1"/>
          </p:cNvSpPr>
          <p:nvPr>
            <p:ph type="body" idx="15"/>
          </p:nvPr>
        </p:nvSpPr>
        <p:spPr>
          <a:xfrm>
            <a:off x="4679004" y="1211062"/>
            <a:ext cx="3744995" cy="288000"/>
          </a:xfrm>
        </p:spPr>
        <p:txBody>
          <a:bodyPr/>
          <a:lstStyle/>
          <a:p>
            <a:r>
              <a:rPr lang="en-US" dirty="0"/>
              <a:t>Cloud Vendor Independent (IaaS++)</a:t>
            </a:r>
          </a:p>
        </p:txBody>
      </p:sp>
      <p:pic>
        <p:nvPicPr>
          <p:cNvPr id="3074" name="Picture 2" descr="Avoiding Cloud Vendor Lock-in﻿ – VirtuallyLG">
            <a:extLst>
              <a:ext uri="{FF2B5EF4-FFF2-40B4-BE49-F238E27FC236}">
                <a16:creationId xmlns:a16="http://schemas.microsoft.com/office/drawing/2014/main" id="{C858FBB2-B6EF-41B7-ADF8-C90DF507D1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4766" y="2825110"/>
            <a:ext cx="940396" cy="704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00163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Use</a:t>
            </a:r>
            <a:r>
              <a:rPr lang="nl-NL" dirty="0"/>
              <a:t> Case:</a:t>
            </a:r>
            <a:br>
              <a:rPr lang="nl-NL" dirty="0"/>
            </a:br>
            <a:r>
              <a:rPr lang="nl-NL" dirty="0" err="1"/>
              <a:t>Selected</a:t>
            </a:r>
            <a:r>
              <a:rPr lang="nl-NL" dirty="0"/>
              <a:t> </a:t>
            </a:r>
            <a:r>
              <a:rPr lang="nl-NL" i="1" dirty="0"/>
              <a:t>Tweets </a:t>
            </a:r>
            <a:r>
              <a:rPr lang="nl-NL" i="1" dirty="0" err="1"/>
              <a:t>to</a:t>
            </a:r>
            <a:r>
              <a:rPr lang="nl-NL" i="1" dirty="0"/>
              <a:t> </a:t>
            </a:r>
            <a:r>
              <a:rPr lang="nl-NL" i="1" dirty="0" err="1"/>
              <a:t>NoSQL</a:t>
            </a:r>
            <a:r>
              <a:rPr lang="nl-NL" i="1" dirty="0"/>
              <a:t>, Streaming &amp; Email</a:t>
            </a:r>
            <a:endParaRPr lang="en-NL" i="1" dirty="0"/>
          </a:p>
        </p:txBody>
      </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341724" y="4262807"/>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sp>
        <p:nvSpPr>
          <p:cNvPr id="151" name="Freeform: Shape 150">
            <a:extLst>
              <a:ext uri="{FF2B5EF4-FFF2-40B4-BE49-F238E27FC236}">
                <a16:creationId xmlns:a16="http://schemas.microsoft.com/office/drawing/2014/main" id="{83607C55-83D7-4AC9-8370-28670B6711BA}"/>
              </a:ext>
            </a:extLst>
          </p:cNvPr>
          <p:cNvSpPr/>
          <p:nvPr/>
        </p:nvSpPr>
        <p:spPr>
          <a:xfrm rot="21219778">
            <a:off x="2039608" y="796390"/>
            <a:ext cx="6112771" cy="2958027"/>
          </a:xfrm>
          <a:custGeom>
            <a:avLst/>
            <a:gdLst>
              <a:gd name="connsiteX0" fmla="*/ 0 w 6427893"/>
              <a:gd name="connsiteY0" fmla="*/ 2958027 h 2958027"/>
              <a:gd name="connsiteX1" fmla="*/ 1293707 w 6427893"/>
              <a:gd name="connsiteY1" fmla="*/ 1061494 h 2958027"/>
              <a:gd name="connsiteX2" fmla="*/ 4111413 w 6427893"/>
              <a:gd name="connsiteY2" fmla="*/ 1826880 h 2958027"/>
              <a:gd name="connsiteX3" fmla="*/ 4402667 w 6427893"/>
              <a:gd name="connsiteY3" fmla="*/ 38720 h 2958027"/>
              <a:gd name="connsiteX4" fmla="*/ 5594773 w 6427893"/>
              <a:gd name="connsiteY4" fmla="*/ 600907 h 2958027"/>
              <a:gd name="connsiteX5" fmla="*/ 6427893 w 6427893"/>
              <a:gd name="connsiteY5" fmla="*/ 641547 h 29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7893" h="2958027">
                <a:moveTo>
                  <a:pt x="0" y="2958027"/>
                </a:moveTo>
                <a:cubicBezTo>
                  <a:pt x="304236" y="2104022"/>
                  <a:pt x="608472" y="1250018"/>
                  <a:pt x="1293707" y="1061494"/>
                </a:cubicBezTo>
                <a:cubicBezTo>
                  <a:pt x="1978942" y="872970"/>
                  <a:pt x="3593253" y="1997342"/>
                  <a:pt x="4111413" y="1826880"/>
                </a:cubicBezTo>
                <a:cubicBezTo>
                  <a:pt x="4629573" y="1656418"/>
                  <a:pt x="4155440" y="243049"/>
                  <a:pt x="4402667" y="38720"/>
                </a:cubicBezTo>
                <a:cubicBezTo>
                  <a:pt x="4649894" y="-165609"/>
                  <a:pt x="5257235" y="500436"/>
                  <a:pt x="5594773" y="600907"/>
                </a:cubicBezTo>
                <a:cubicBezTo>
                  <a:pt x="5932311" y="701378"/>
                  <a:pt x="6180102" y="671462"/>
                  <a:pt x="6427893" y="641547"/>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Freeform: Shape 151">
            <a:extLst>
              <a:ext uri="{FF2B5EF4-FFF2-40B4-BE49-F238E27FC236}">
                <a16:creationId xmlns:a16="http://schemas.microsoft.com/office/drawing/2014/main" id="{DF94B326-2C31-4FC6-96D8-B6EA2C59B392}"/>
              </a:ext>
            </a:extLst>
          </p:cNvPr>
          <p:cNvSpPr/>
          <p:nvPr/>
        </p:nvSpPr>
        <p:spPr>
          <a:xfrm rot="21306432">
            <a:off x="2531553" y="1720259"/>
            <a:ext cx="5553558" cy="2007782"/>
          </a:xfrm>
          <a:custGeom>
            <a:avLst/>
            <a:gdLst>
              <a:gd name="connsiteX0" fmla="*/ 0 w 6380480"/>
              <a:gd name="connsiteY0" fmla="*/ 2007782 h 2007782"/>
              <a:gd name="connsiteX1" fmla="*/ 5229013 w 6380480"/>
              <a:gd name="connsiteY1" fmla="*/ 1262715 h 2007782"/>
              <a:gd name="connsiteX2" fmla="*/ 4937760 w 6380480"/>
              <a:gd name="connsiteY2" fmla="*/ 77382 h 2007782"/>
              <a:gd name="connsiteX3" fmla="*/ 6380480 w 6380480"/>
              <a:gd name="connsiteY3" fmla="*/ 212848 h 2007782"/>
            </a:gdLst>
            <a:ahLst/>
            <a:cxnLst>
              <a:cxn ang="0">
                <a:pos x="connsiteX0" y="connsiteY0"/>
              </a:cxn>
              <a:cxn ang="0">
                <a:pos x="connsiteX1" y="connsiteY1"/>
              </a:cxn>
              <a:cxn ang="0">
                <a:pos x="connsiteX2" y="connsiteY2"/>
              </a:cxn>
              <a:cxn ang="0">
                <a:pos x="connsiteX3" y="connsiteY3"/>
              </a:cxn>
            </a:cxnLst>
            <a:rect l="l" t="t" r="r" b="b"/>
            <a:pathLst>
              <a:path w="6380480" h="2007782">
                <a:moveTo>
                  <a:pt x="0" y="2007782"/>
                </a:moveTo>
                <a:cubicBezTo>
                  <a:pt x="2203026" y="1796115"/>
                  <a:pt x="4406053" y="1584448"/>
                  <a:pt x="5229013" y="1262715"/>
                </a:cubicBezTo>
                <a:cubicBezTo>
                  <a:pt x="6051973" y="940982"/>
                  <a:pt x="4745849" y="252360"/>
                  <a:pt x="4937760" y="77382"/>
                </a:cubicBezTo>
                <a:cubicBezTo>
                  <a:pt x="5129671" y="-97596"/>
                  <a:pt x="5755075" y="57626"/>
                  <a:pt x="6380480" y="212848"/>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3" name="Freeform: Shape 152">
            <a:extLst>
              <a:ext uri="{FF2B5EF4-FFF2-40B4-BE49-F238E27FC236}">
                <a16:creationId xmlns:a16="http://schemas.microsoft.com/office/drawing/2014/main" id="{EED1F21A-8709-4485-A26D-F1BF3CA71270}"/>
              </a:ext>
            </a:extLst>
          </p:cNvPr>
          <p:cNvSpPr/>
          <p:nvPr/>
        </p:nvSpPr>
        <p:spPr>
          <a:xfrm rot="20941732">
            <a:off x="2609481" y="3646949"/>
            <a:ext cx="4182114" cy="1135164"/>
          </a:xfrm>
          <a:custGeom>
            <a:avLst/>
            <a:gdLst>
              <a:gd name="connsiteX0" fmla="*/ 0 w 5208694"/>
              <a:gd name="connsiteY0" fmla="*/ 456795 h 1135164"/>
              <a:gd name="connsiteX1" fmla="*/ 2506134 w 5208694"/>
              <a:gd name="connsiteY1" fmla="*/ 1134128 h 1135164"/>
              <a:gd name="connsiteX2" fmla="*/ 3081867 w 5208694"/>
              <a:gd name="connsiteY2" fmla="*/ 321328 h 1135164"/>
              <a:gd name="connsiteX3" fmla="*/ 4050454 w 5208694"/>
              <a:gd name="connsiteY3" fmla="*/ 409382 h 1135164"/>
              <a:gd name="connsiteX4" fmla="*/ 4402667 w 5208694"/>
              <a:gd name="connsiteY4" fmla="*/ 2982 h 1135164"/>
              <a:gd name="connsiteX5" fmla="*/ 4944534 w 5208694"/>
              <a:gd name="connsiteY5" fmla="*/ 226502 h 1135164"/>
              <a:gd name="connsiteX6" fmla="*/ 5208694 w 5208694"/>
              <a:gd name="connsiteY6" fmla="*/ 253595 h 11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8694" h="1135164">
                <a:moveTo>
                  <a:pt x="0" y="456795"/>
                </a:moveTo>
                <a:cubicBezTo>
                  <a:pt x="996245" y="806750"/>
                  <a:pt x="1992490" y="1156706"/>
                  <a:pt x="2506134" y="1134128"/>
                </a:cubicBezTo>
                <a:cubicBezTo>
                  <a:pt x="3019778" y="1111550"/>
                  <a:pt x="2824480" y="442119"/>
                  <a:pt x="3081867" y="321328"/>
                </a:cubicBezTo>
                <a:cubicBezTo>
                  <a:pt x="3339254" y="200537"/>
                  <a:pt x="3830321" y="462440"/>
                  <a:pt x="4050454" y="409382"/>
                </a:cubicBezTo>
                <a:cubicBezTo>
                  <a:pt x="4270587" y="356324"/>
                  <a:pt x="4253654" y="33462"/>
                  <a:pt x="4402667" y="2982"/>
                </a:cubicBezTo>
                <a:cubicBezTo>
                  <a:pt x="4551680" y="-27498"/>
                  <a:pt x="4810196" y="184733"/>
                  <a:pt x="4944534" y="226502"/>
                </a:cubicBezTo>
                <a:cubicBezTo>
                  <a:pt x="5078872" y="268271"/>
                  <a:pt x="5143783" y="260933"/>
                  <a:pt x="5208694" y="253595"/>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3" name="Footer Placeholder 132">
            <a:extLst>
              <a:ext uri="{FF2B5EF4-FFF2-40B4-BE49-F238E27FC236}">
                <a16:creationId xmlns:a16="http://schemas.microsoft.com/office/drawing/2014/main" id="{8BC552E5-8133-4FDE-B964-EE7FD270355F}"/>
              </a:ext>
            </a:extLst>
          </p:cNvPr>
          <p:cNvSpPr>
            <a:spLocks noGrp="1"/>
          </p:cNvSpPr>
          <p:nvPr>
            <p:ph type="ftr" sz="quarter" idx="11"/>
          </p:nvPr>
        </p:nvSpPr>
        <p:spPr/>
        <p:txBody>
          <a:bodyPr/>
          <a:lstStyle/>
          <a:p>
            <a:r>
              <a:rPr lang="en-US"/>
              <a:t>Cloud Native Application Development- on Oracle Cloud | APAC OGB Tour 2021</a:t>
            </a:r>
            <a:endParaRPr lang="nl-NL"/>
          </a:p>
        </p:txBody>
      </p:sp>
    </p:spTree>
    <p:extLst>
      <p:ext uri="{BB962C8B-B14F-4D97-AF65-F5344CB8AC3E}">
        <p14:creationId xmlns:p14="http://schemas.microsoft.com/office/powerpoint/2010/main" val="13797377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FFFFFF"/>
                </a:solidFill>
                <a:effectLst/>
                <a:uLnTx/>
                <a:uFillTx/>
                <a:latin typeface="Arial"/>
                <a:cs typeface="Arial"/>
                <a:sym typeface="Arial"/>
              </a:rPr>
              <a:t>Cloud Native Application Development- on Oracle Cloud | APAC OGB Tour 2021</a:t>
            </a:r>
            <a:endParaRPr kumimoji="0" lang="nl-NL" sz="600" b="0" i="0" u="none" strike="noStrike" kern="0" cap="none" spc="0" normalizeH="0" baseline="0" noProof="0">
              <a:ln>
                <a:noFill/>
              </a:ln>
              <a:solidFill>
                <a:srgbClr val="FFFFFF"/>
              </a:solidFill>
              <a:effectLst/>
              <a:uLnTx/>
              <a:uFillTx/>
              <a:latin typeface="Arial"/>
              <a:cs typeface="Arial"/>
              <a:sym typeface="Arial"/>
            </a:endParaRPr>
          </a:p>
        </p:txBody>
      </p:sp>
      <p:pic>
        <p:nvPicPr>
          <p:cNvPr id="5" name="Picture 4">
            <a:hlinkClick r:id="rId2"/>
            <a:extLst>
              <a:ext uri="{FF2B5EF4-FFF2-40B4-BE49-F238E27FC236}">
                <a16:creationId xmlns:a16="http://schemas.microsoft.com/office/drawing/2014/main" id="{6308D2BB-B967-4967-B08F-52C57ED6DBBB}"/>
              </a:ext>
            </a:extLst>
          </p:cNvPr>
          <p:cNvPicPr>
            <a:picLocks noChangeAspect="1"/>
          </p:cNvPicPr>
          <p:nvPr/>
        </p:nvPicPr>
        <p:blipFill>
          <a:blip r:embed="rId3"/>
          <a:stretch>
            <a:fillRect/>
          </a:stretch>
        </p:blipFill>
        <p:spPr>
          <a:xfrm>
            <a:off x="0" y="792000"/>
            <a:ext cx="9144000" cy="3867478"/>
          </a:xfrm>
          <a:prstGeom prst="rect">
            <a:avLst/>
          </a:prstGeom>
        </p:spPr>
      </p:pic>
      <p:sp>
        <p:nvSpPr>
          <p:cNvPr id="6" name="Rectangle: Rounded Corners 5">
            <a:extLst>
              <a:ext uri="{FF2B5EF4-FFF2-40B4-BE49-F238E27FC236}">
                <a16:creationId xmlns:a16="http://schemas.microsoft.com/office/drawing/2014/main" id="{CD8F0815-8C85-4440-9E65-5D84658EC498}"/>
              </a:ext>
            </a:extLst>
          </p:cNvPr>
          <p:cNvSpPr/>
          <p:nvPr/>
        </p:nvSpPr>
        <p:spPr>
          <a:xfrm rot="19869421">
            <a:off x="817197" y="3923099"/>
            <a:ext cx="1965600" cy="568800"/>
          </a:xfrm>
          <a:prstGeom prst="roundRect">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nl-NL" sz="1400" b="0" i="0" u="none" strike="noStrike" kern="0" cap="none" spc="0" normalizeH="0" baseline="0" noProof="0" dirty="0">
                <a:ln>
                  <a:noFill/>
                </a:ln>
                <a:solidFill>
                  <a:srgbClr val="FFFFFF"/>
                </a:solidFill>
                <a:effectLst/>
                <a:uLnTx/>
                <a:uFillTx/>
                <a:latin typeface="Arial" panose="020B0604020202020204"/>
                <a:ea typeface="+mn-ea"/>
                <a:cs typeface="+mn-cs"/>
                <a:sym typeface="Arial"/>
              </a:rPr>
              <a:t>IaaS &amp; PaaS</a:t>
            </a:r>
            <a:endParaRPr kumimoji="0" lang="en-NL" sz="1400" b="0" i="0" u="none" strike="noStrike" kern="0" cap="none" spc="0" normalizeH="0" baseline="0" noProof="0" dirty="0">
              <a:ln>
                <a:noFill/>
              </a:ln>
              <a:solidFill>
                <a:srgbClr val="FFFFFF"/>
              </a:solidFill>
              <a:effectLst/>
              <a:uLnTx/>
              <a:uFillTx/>
              <a:latin typeface="Arial" panose="020B0604020202020204"/>
              <a:ea typeface="+mn-ea"/>
              <a:cs typeface="+mn-cs"/>
              <a:sym typeface="Arial"/>
            </a:endParaRPr>
          </a:p>
        </p:txBody>
      </p:sp>
    </p:spTree>
    <p:extLst>
      <p:ext uri="{BB962C8B-B14F-4D97-AF65-F5344CB8AC3E}">
        <p14:creationId xmlns:p14="http://schemas.microsoft.com/office/powerpoint/2010/main" val="3225266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pic>
        <p:nvPicPr>
          <p:cNvPr id="2050" name="Picture 2" descr="Outstanding price-performance">
            <a:extLst>
              <a:ext uri="{FF2B5EF4-FFF2-40B4-BE49-F238E27FC236}">
                <a16:creationId xmlns:a16="http://schemas.microsoft.com/office/drawing/2014/main" id="{7BCAC6B4-98AF-4CA5-817C-3357523BB0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1338" y="402224"/>
            <a:ext cx="3227678" cy="3085281"/>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97687" cy="5143859"/>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75" name="Freeform: Shape 74">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76218" cy="5143859"/>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685800" rtl="0" eaLnBrk="1" fontAlgn="auto" latinLnBrk="0" hangingPunct="1">
              <a:lnSpc>
                <a:spcPct val="100000"/>
              </a:lnSpc>
              <a:spcBef>
                <a:spcPts val="0"/>
              </a:spcBef>
              <a:spcAft>
                <a:spcPts val="0"/>
              </a:spcAft>
              <a:buClrTx/>
              <a:buSzTx/>
              <a:buFont typeface="Arial"/>
              <a:buNone/>
              <a:tabLst/>
              <a:defRPr/>
            </a:pPr>
            <a:endParaRPr kumimoji="0" lang="en-US" sz="1350" b="0" i="0" u="none" strike="noStrike" kern="120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603504" y="273844"/>
            <a:ext cx="3284161" cy="994172"/>
          </a:xfrm>
        </p:spPr>
        <p:txBody>
          <a:bodyPr vert="horz" lIns="68580" tIns="34290" rIns="68580" bIns="34290" rtlCol="0" anchor="ctr">
            <a:normAutofit/>
          </a:bodyPr>
          <a:lstStyle/>
          <a:p>
            <a:r>
              <a:rPr lang="en-US" kern="1200">
                <a:solidFill>
                  <a:schemeClr val="tx1"/>
                </a:solidFill>
                <a:latin typeface="+mj-lt"/>
                <a:ea typeface="+mj-ea"/>
                <a:cs typeface="+mj-cs"/>
              </a:rPr>
              <a:t>Oracle Cloud Infrastructure</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603504" y="1515618"/>
            <a:ext cx="3807068" cy="3113532"/>
          </a:xfrm>
        </p:spPr>
        <p:txBody>
          <a:bodyPr vert="horz" lIns="68580" tIns="34290" rIns="68580" bIns="34290" rtlCol="0">
            <a:normAutofit lnSpcReduction="10000"/>
          </a:bodyPr>
          <a:lstStyle/>
          <a:p>
            <a:r>
              <a:rPr lang="en-US" sz="1500" dirty="0"/>
              <a:t>Generation 2 Cloud</a:t>
            </a:r>
          </a:p>
          <a:p>
            <a:pPr lvl="1"/>
            <a:r>
              <a:rPr lang="en-US" sz="1200" dirty="0"/>
              <a:t>built on lessons learned</a:t>
            </a:r>
          </a:p>
          <a:p>
            <a:r>
              <a:rPr lang="en-US" sz="1500" dirty="0"/>
              <a:t>Main themes:</a:t>
            </a:r>
          </a:p>
          <a:p>
            <a:pPr lvl="1"/>
            <a:r>
              <a:rPr lang="en-US" sz="1500" dirty="0"/>
              <a:t>Competitive Pricing</a:t>
            </a:r>
          </a:p>
          <a:p>
            <a:pPr lvl="1"/>
            <a:r>
              <a:rPr lang="en-US" sz="1500" dirty="0"/>
              <a:t>Secure by Design</a:t>
            </a:r>
          </a:p>
          <a:p>
            <a:pPr lvl="1"/>
            <a:r>
              <a:rPr lang="en-US" sz="1500" dirty="0"/>
              <a:t>Open</a:t>
            </a:r>
          </a:p>
          <a:p>
            <a:pPr lvl="1"/>
            <a:r>
              <a:rPr lang="en-US" sz="1500" dirty="0"/>
              <a:t>Enterprise (Technology)</a:t>
            </a:r>
          </a:p>
          <a:p>
            <a:r>
              <a:rPr lang="en-US" sz="1500" dirty="0"/>
              <a:t>Trials – 30 days, $300 credits</a:t>
            </a:r>
          </a:p>
          <a:p>
            <a:r>
              <a:rPr lang="en-US" sz="1500" i="1" dirty="0"/>
              <a:t>A</a:t>
            </a:r>
            <a:r>
              <a:rPr lang="en-US" sz="1500" dirty="0"/>
              <a:t>n always-free tier</a:t>
            </a:r>
          </a:p>
          <a:p>
            <a:pPr lvl="1"/>
            <a:r>
              <a:rPr lang="en-US" sz="1500" dirty="0"/>
              <a:t>With Autonomous Database and </a:t>
            </a:r>
            <a:br>
              <a:rPr lang="en-US" sz="1500" dirty="0"/>
            </a:br>
            <a:r>
              <a:rPr lang="en-US" sz="1500" dirty="0"/>
              <a:t>Autonomous Data Warehouse, Compute, Storage, </a:t>
            </a:r>
          </a:p>
          <a:p>
            <a:pPr lvl="1"/>
            <a:r>
              <a:rPr lang="en-US" sz="1500" dirty="0"/>
              <a:t>Many free tiers within paid services</a:t>
            </a:r>
          </a:p>
          <a:p>
            <a:pPr lvl="1"/>
            <a:endParaRPr lang="en-US" sz="1500" dirty="0"/>
          </a:p>
        </p:txBody>
      </p:sp>
    </p:spTree>
    <p:extLst>
      <p:ext uri="{BB962C8B-B14F-4D97-AF65-F5344CB8AC3E}">
        <p14:creationId xmlns:p14="http://schemas.microsoft.com/office/powerpoint/2010/main" val="2797660349"/>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36AC38-6334-4481-B05B-D4BB86B20FF8}"/>
              </a:ext>
            </a:extLst>
          </p:cNvPr>
          <p:cNvSpPr>
            <a:spLocks noGrp="1"/>
          </p:cNvSpPr>
          <p:nvPr>
            <p:ph type="title"/>
          </p:nvPr>
        </p:nvSpPr>
        <p:spPr/>
        <p:txBody>
          <a:bodyPr/>
          <a:lstStyle/>
          <a:p>
            <a:r>
              <a:rPr lang="en-US" dirty="0"/>
              <a:t>Gartner on OCI (September 2021)	</a:t>
            </a:r>
          </a:p>
        </p:txBody>
      </p:sp>
      <p:pic>
        <p:nvPicPr>
          <p:cNvPr id="6" name="Snagit_SNG872">
            <a:extLst>
              <a:ext uri="{FF2B5EF4-FFF2-40B4-BE49-F238E27FC236}">
                <a16:creationId xmlns:a16="http://schemas.microsoft.com/office/drawing/2014/main" id="{BDC12CF1-5F3D-469A-A134-A9CA456EB7FA}"/>
              </a:ext>
            </a:extLst>
          </p:cNvPr>
          <p:cNvPicPr>
            <a:picLocks noGrp="1" noChangeAspect="1"/>
          </p:cNvPicPr>
          <p:nvPr>
            <p:ph idx="1"/>
          </p:nvPr>
        </p:nvPicPr>
        <p:blipFill>
          <a:blip r:embed="rId3"/>
          <a:stretch>
            <a:fillRect/>
          </a:stretch>
        </p:blipFill>
        <p:spPr>
          <a:xfrm>
            <a:off x="7533247" y="105722"/>
            <a:ext cx="1337385" cy="1351280"/>
          </a:xfrm>
        </p:spPr>
      </p:pic>
      <p:sp>
        <p:nvSpPr>
          <p:cNvPr id="4" name="Footer Placeholder 3">
            <a:extLst>
              <a:ext uri="{FF2B5EF4-FFF2-40B4-BE49-F238E27FC236}">
                <a16:creationId xmlns:a16="http://schemas.microsoft.com/office/drawing/2014/main" id="{085BD510-3225-4432-9489-8BBF0B5876AE}"/>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3074" name="Picture 2" descr="Oracle Leapfrogs Google in Major Cloud Ranking - Roxxcloud">
            <a:extLst>
              <a:ext uri="{FF2B5EF4-FFF2-40B4-BE49-F238E27FC236}">
                <a16:creationId xmlns:a16="http://schemas.microsoft.com/office/drawing/2014/main" id="{B6EFEE12-BBD5-43A0-94BD-32EBCBB318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608" y="2987540"/>
            <a:ext cx="2665303" cy="1867960"/>
          </a:xfrm>
          <a:prstGeom prst="rect">
            <a:avLst/>
          </a:prstGeom>
          <a:noFill/>
          <a:extLst>
            <a:ext uri="{909E8E84-426E-40DD-AFC4-6F175D3DCCD1}">
              <a14:hiddenFill xmlns:a14="http://schemas.microsoft.com/office/drawing/2010/main">
                <a:solidFill>
                  <a:srgbClr val="FFFFFF"/>
                </a:solidFill>
              </a14:hiddenFill>
            </a:ext>
          </a:extLst>
        </p:spPr>
      </p:pic>
      <p:pic>
        <p:nvPicPr>
          <p:cNvPr id="8" name="Snagit_SNG84A">
            <a:extLst>
              <a:ext uri="{FF2B5EF4-FFF2-40B4-BE49-F238E27FC236}">
                <a16:creationId xmlns:a16="http://schemas.microsoft.com/office/drawing/2014/main" id="{F7C56C27-85AB-46AD-9020-06DFBB6693FF}"/>
              </a:ext>
            </a:extLst>
          </p:cNvPr>
          <p:cNvPicPr>
            <a:picLocks noChangeAspect="1"/>
          </p:cNvPicPr>
          <p:nvPr/>
        </p:nvPicPr>
        <p:blipFill>
          <a:blip r:embed="rId5"/>
          <a:stretch>
            <a:fillRect/>
          </a:stretch>
        </p:blipFill>
        <p:spPr>
          <a:xfrm>
            <a:off x="273368" y="1299784"/>
            <a:ext cx="8077200" cy="519760"/>
          </a:xfrm>
          <a:prstGeom prst="rect">
            <a:avLst/>
          </a:prstGeom>
        </p:spPr>
      </p:pic>
      <p:pic>
        <p:nvPicPr>
          <p:cNvPr id="10" name="Snagit_SNG85A">
            <a:extLst>
              <a:ext uri="{FF2B5EF4-FFF2-40B4-BE49-F238E27FC236}">
                <a16:creationId xmlns:a16="http://schemas.microsoft.com/office/drawing/2014/main" id="{09F935F7-7EBB-4477-912D-3949DF6CA612}"/>
              </a:ext>
            </a:extLst>
          </p:cNvPr>
          <p:cNvPicPr>
            <a:picLocks noChangeAspect="1"/>
          </p:cNvPicPr>
          <p:nvPr/>
        </p:nvPicPr>
        <p:blipFill>
          <a:blip r:embed="rId6"/>
          <a:stretch>
            <a:fillRect/>
          </a:stretch>
        </p:blipFill>
        <p:spPr>
          <a:xfrm>
            <a:off x="287048" y="1994066"/>
            <a:ext cx="7558088" cy="993474"/>
          </a:xfrm>
          <a:prstGeom prst="rect">
            <a:avLst/>
          </a:prstGeom>
        </p:spPr>
      </p:pic>
      <p:pic>
        <p:nvPicPr>
          <p:cNvPr id="12" name="Snagit_SNG83F">
            <a:extLst>
              <a:ext uri="{FF2B5EF4-FFF2-40B4-BE49-F238E27FC236}">
                <a16:creationId xmlns:a16="http://schemas.microsoft.com/office/drawing/2014/main" id="{25ADAF57-57DA-4DEC-A299-47A887270240}"/>
              </a:ext>
            </a:extLst>
          </p:cNvPr>
          <p:cNvPicPr>
            <a:picLocks noChangeAspect="1"/>
          </p:cNvPicPr>
          <p:nvPr/>
        </p:nvPicPr>
        <p:blipFill>
          <a:blip r:embed="rId7"/>
          <a:stretch>
            <a:fillRect/>
          </a:stretch>
        </p:blipFill>
        <p:spPr>
          <a:xfrm>
            <a:off x="287048" y="3156647"/>
            <a:ext cx="2111738" cy="1659223"/>
          </a:xfrm>
          <a:prstGeom prst="rect">
            <a:avLst/>
          </a:prstGeom>
        </p:spPr>
      </p:pic>
    </p:spTree>
    <p:extLst>
      <p:ext uri="{BB962C8B-B14F-4D97-AF65-F5344CB8AC3E}">
        <p14:creationId xmlns:p14="http://schemas.microsoft.com/office/powerpoint/2010/main" val="258842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0E075-1ABE-4EFA-BEF3-D9D79FCE6A8A}"/>
              </a:ext>
            </a:extLst>
          </p:cNvPr>
          <p:cNvSpPr>
            <a:spLocks noGrp="1"/>
          </p:cNvSpPr>
          <p:nvPr>
            <p:ph type="title"/>
          </p:nvPr>
        </p:nvSpPr>
        <p:spPr/>
        <p:txBody>
          <a:bodyPr/>
          <a:lstStyle/>
          <a:p>
            <a:r>
              <a:rPr lang="nl-NL" dirty="0"/>
              <a:t>OCI </a:t>
            </a:r>
            <a:r>
              <a:rPr lang="nl-NL" dirty="0" err="1"/>
              <a:t>Physical</a:t>
            </a:r>
            <a:r>
              <a:rPr lang="nl-NL" dirty="0"/>
              <a:t> </a:t>
            </a:r>
            <a:r>
              <a:rPr lang="nl-NL" dirty="0" err="1"/>
              <a:t>Organization</a:t>
            </a:r>
            <a:endParaRPr lang="en-NL" dirty="0"/>
          </a:p>
        </p:txBody>
      </p:sp>
      <p:sp>
        <p:nvSpPr>
          <p:cNvPr id="3" name="Content Placeholder 2">
            <a:extLst>
              <a:ext uri="{FF2B5EF4-FFF2-40B4-BE49-F238E27FC236}">
                <a16:creationId xmlns:a16="http://schemas.microsoft.com/office/drawing/2014/main" id="{9E85DBFF-13EC-4137-8664-7294E33E30A3}"/>
              </a:ext>
            </a:extLst>
          </p:cNvPr>
          <p:cNvSpPr>
            <a:spLocks noGrp="1"/>
          </p:cNvSpPr>
          <p:nvPr>
            <p:ph idx="1"/>
          </p:nvPr>
        </p:nvSpPr>
        <p:spPr>
          <a:xfrm>
            <a:off x="2605111" y="1369219"/>
            <a:ext cx="5910239" cy="3625302"/>
          </a:xfrm>
        </p:spPr>
        <p:txBody>
          <a:bodyPr>
            <a:normAutofit/>
          </a:bodyPr>
          <a:lstStyle/>
          <a:p>
            <a:r>
              <a:rPr lang="nl-NL" dirty="0" err="1"/>
              <a:t>Regions</a:t>
            </a:r>
            <a:r>
              <a:rPr lang="nl-NL" dirty="0"/>
              <a:t> have </a:t>
            </a:r>
            <a:r>
              <a:rPr lang="nl-NL" dirty="0" err="1"/>
              <a:t>one</a:t>
            </a:r>
            <a:r>
              <a:rPr lang="nl-NL" dirty="0"/>
              <a:t> or more Availability </a:t>
            </a:r>
            <a:r>
              <a:rPr lang="nl-NL" dirty="0" err="1"/>
              <a:t>Domains</a:t>
            </a:r>
            <a:endParaRPr lang="nl-NL" dirty="0"/>
          </a:p>
          <a:p>
            <a:r>
              <a:rPr lang="nl-NL" dirty="0"/>
              <a:t>An AD </a:t>
            </a:r>
            <a:r>
              <a:rPr lang="nl-NL" dirty="0" err="1"/>
              <a:t>lives</a:t>
            </a:r>
            <a:r>
              <a:rPr lang="nl-NL" dirty="0"/>
              <a:t> in </a:t>
            </a:r>
            <a:r>
              <a:rPr lang="nl-NL" dirty="0" err="1"/>
              <a:t>one</a:t>
            </a:r>
            <a:r>
              <a:rPr lang="nl-NL" dirty="0"/>
              <a:t> or more Data Centers</a:t>
            </a:r>
          </a:p>
          <a:p>
            <a:pPr lvl="1"/>
            <a:r>
              <a:rPr lang="nl-NL" dirty="0" err="1"/>
              <a:t>ADs</a:t>
            </a:r>
            <a:r>
              <a:rPr lang="nl-NL" dirty="0"/>
              <a:t> are </a:t>
            </a:r>
            <a:r>
              <a:rPr lang="nl-NL" dirty="0" err="1"/>
              <a:t>isolated</a:t>
            </a:r>
            <a:r>
              <a:rPr lang="nl-NL" dirty="0"/>
              <a:t> </a:t>
            </a:r>
            <a:r>
              <a:rPr lang="nl-NL" dirty="0" err="1"/>
              <a:t>from</a:t>
            </a:r>
            <a:r>
              <a:rPr lang="nl-NL" dirty="0"/>
              <a:t> </a:t>
            </a:r>
            <a:r>
              <a:rPr lang="nl-NL" dirty="0" err="1"/>
              <a:t>each</a:t>
            </a:r>
            <a:r>
              <a:rPr lang="nl-NL" dirty="0"/>
              <a:t> </a:t>
            </a:r>
            <a:r>
              <a:rPr lang="nl-NL" dirty="0" err="1"/>
              <a:t>other</a:t>
            </a:r>
            <a:r>
              <a:rPr lang="nl-NL" dirty="0"/>
              <a:t> – </a:t>
            </a:r>
            <a:r>
              <a:rPr lang="nl-NL" dirty="0" err="1"/>
              <a:t>unlikely</a:t>
            </a:r>
            <a:r>
              <a:rPr lang="nl-NL" dirty="0"/>
              <a:t> </a:t>
            </a:r>
            <a:r>
              <a:rPr lang="nl-NL" dirty="0" err="1"/>
              <a:t>to</a:t>
            </a:r>
            <a:r>
              <a:rPr lang="nl-NL" dirty="0"/>
              <a:t> </a:t>
            </a:r>
            <a:r>
              <a:rPr lang="nl-NL" dirty="0" err="1"/>
              <a:t>fail</a:t>
            </a:r>
            <a:r>
              <a:rPr lang="nl-NL" dirty="0"/>
              <a:t> </a:t>
            </a:r>
            <a:r>
              <a:rPr lang="nl-NL" dirty="0" err="1"/>
              <a:t>together</a:t>
            </a:r>
            <a:endParaRPr lang="nl-NL" dirty="0"/>
          </a:p>
          <a:p>
            <a:pPr lvl="1"/>
            <a:r>
              <a:rPr lang="nl-NL" dirty="0" err="1"/>
              <a:t>ADs</a:t>
            </a:r>
            <a:r>
              <a:rPr lang="nl-NL" dirty="0"/>
              <a:t> </a:t>
            </a:r>
            <a:r>
              <a:rPr lang="nl-NL" dirty="0" err="1"/>
              <a:t>within</a:t>
            </a:r>
            <a:r>
              <a:rPr lang="nl-NL" dirty="0"/>
              <a:t> a </a:t>
            </a:r>
            <a:r>
              <a:rPr lang="nl-NL" dirty="0" err="1"/>
              <a:t>region</a:t>
            </a:r>
            <a:r>
              <a:rPr lang="nl-NL" dirty="0"/>
              <a:t> have </a:t>
            </a:r>
            <a:r>
              <a:rPr lang="nl-NL" dirty="0" err="1"/>
              <a:t>very</a:t>
            </a:r>
            <a:r>
              <a:rPr lang="nl-NL" dirty="0"/>
              <a:t> </a:t>
            </a:r>
            <a:r>
              <a:rPr lang="nl-NL" dirty="0" err="1"/>
              <a:t>fast</a:t>
            </a:r>
            <a:r>
              <a:rPr lang="nl-NL" dirty="0"/>
              <a:t>, ultra-low </a:t>
            </a:r>
            <a:r>
              <a:rPr lang="nl-NL" dirty="0" err="1"/>
              <a:t>latency</a:t>
            </a:r>
            <a:r>
              <a:rPr lang="nl-NL" dirty="0"/>
              <a:t> </a:t>
            </a:r>
            <a:r>
              <a:rPr lang="nl-NL" dirty="0" err="1"/>
              <a:t>interconnecting</a:t>
            </a:r>
            <a:r>
              <a:rPr lang="nl-NL" dirty="0"/>
              <a:t> </a:t>
            </a:r>
            <a:r>
              <a:rPr lang="nl-NL" dirty="0" err="1"/>
              <a:t>network</a:t>
            </a:r>
            <a:r>
              <a:rPr lang="nl-NL" dirty="0"/>
              <a:t> backbone</a:t>
            </a:r>
          </a:p>
          <a:p>
            <a:r>
              <a:rPr lang="nl-NL" dirty="0" err="1"/>
              <a:t>Fault</a:t>
            </a:r>
            <a:r>
              <a:rPr lang="nl-NL" dirty="0"/>
              <a:t> </a:t>
            </a:r>
            <a:r>
              <a:rPr lang="nl-NL" dirty="0" err="1"/>
              <a:t>domains</a:t>
            </a:r>
            <a:r>
              <a:rPr lang="nl-NL" dirty="0"/>
              <a:t> are </a:t>
            </a:r>
            <a:br>
              <a:rPr lang="nl-NL" dirty="0"/>
            </a:br>
            <a:r>
              <a:rPr lang="nl-NL" dirty="0" err="1"/>
              <a:t>isolated</a:t>
            </a:r>
            <a:r>
              <a:rPr lang="nl-NL" dirty="0"/>
              <a:t> hardware</a:t>
            </a:r>
            <a:br>
              <a:rPr lang="nl-NL" dirty="0"/>
            </a:br>
            <a:r>
              <a:rPr lang="nl-NL" dirty="0"/>
              <a:t>clusters</a:t>
            </a:r>
          </a:p>
          <a:p>
            <a:pPr lvl="1"/>
            <a:r>
              <a:rPr lang="nl-NL" dirty="0" err="1"/>
              <a:t>With</a:t>
            </a:r>
            <a:r>
              <a:rPr lang="nl-NL" dirty="0"/>
              <a:t> </a:t>
            </a:r>
            <a:r>
              <a:rPr lang="nl-NL" dirty="0" err="1"/>
              <a:t>exclusive</a:t>
            </a:r>
            <a:r>
              <a:rPr lang="nl-NL" dirty="0"/>
              <a:t> </a:t>
            </a:r>
            <a:br>
              <a:rPr lang="nl-NL" dirty="0"/>
            </a:br>
            <a:r>
              <a:rPr lang="nl-NL" dirty="0"/>
              <a:t>patch </a:t>
            </a:r>
            <a:r>
              <a:rPr lang="nl-NL" dirty="0" err="1"/>
              <a:t>schedule</a:t>
            </a:r>
            <a:endParaRPr lang="nl-NL" dirty="0"/>
          </a:p>
          <a:p>
            <a:pPr lvl="1"/>
            <a:r>
              <a:rPr lang="nl-NL" dirty="0" err="1"/>
              <a:t>Each</a:t>
            </a:r>
            <a:r>
              <a:rPr lang="nl-NL" dirty="0"/>
              <a:t> AD has </a:t>
            </a:r>
            <a:r>
              <a:rPr lang="nl-NL" dirty="0" err="1"/>
              <a:t>three</a:t>
            </a:r>
            <a:br>
              <a:rPr lang="nl-NL" dirty="0"/>
            </a:br>
            <a:r>
              <a:rPr lang="nl-NL" dirty="0" err="1"/>
              <a:t>fault</a:t>
            </a:r>
            <a:r>
              <a:rPr lang="nl-NL" dirty="0"/>
              <a:t> </a:t>
            </a:r>
            <a:r>
              <a:rPr lang="nl-NL" dirty="0" err="1"/>
              <a:t>domains</a:t>
            </a:r>
            <a:endParaRPr lang="en-NL" dirty="0"/>
          </a:p>
        </p:txBody>
      </p:sp>
      <p:grpSp>
        <p:nvGrpSpPr>
          <p:cNvPr id="5" name="Group 4">
            <a:extLst>
              <a:ext uri="{FF2B5EF4-FFF2-40B4-BE49-F238E27FC236}">
                <a16:creationId xmlns:a16="http://schemas.microsoft.com/office/drawing/2014/main" id="{7E65E229-FEAC-4036-B33D-AF5F627821C1}"/>
              </a:ext>
            </a:extLst>
          </p:cNvPr>
          <p:cNvGrpSpPr/>
          <p:nvPr/>
        </p:nvGrpSpPr>
        <p:grpSpPr>
          <a:xfrm rot="10800000">
            <a:off x="241647" y="2310675"/>
            <a:ext cx="717386" cy="1191776"/>
            <a:chOff x="4703431" y="2409211"/>
            <a:chExt cx="956514" cy="1589034"/>
          </a:xfrm>
        </p:grpSpPr>
        <p:cxnSp>
          <p:nvCxnSpPr>
            <p:cNvPr id="6" name="Straight Connector 5">
              <a:extLst>
                <a:ext uri="{FF2B5EF4-FFF2-40B4-BE49-F238E27FC236}">
                  <a16:creationId xmlns:a16="http://schemas.microsoft.com/office/drawing/2014/main" id="{B856AE58-F247-4034-A9EB-F64E2E336B4E}"/>
                </a:ext>
              </a:extLst>
            </p:cNvPr>
            <p:cNvCxnSpPr>
              <a:cxnSpLocks/>
            </p:cNvCxnSpPr>
            <p:nvPr/>
          </p:nvCxnSpPr>
          <p:spPr>
            <a:xfrm>
              <a:off x="4703431" y="2409211"/>
              <a:ext cx="9565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8EE9B90-3380-4693-B367-B61CE5E81CF4}"/>
                </a:ext>
              </a:extLst>
            </p:cNvPr>
            <p:cNvCxnSpPr/>
            <p:nvPr/>
          </p:nvCxnSpPr>
          <p:spPr>
            <a:xfrm>
              <a:off x="4703431" y="2409211"/>
              <a:ext cx="0" cy="15890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A86B1E-7BBB-47D5-9A8A-2704DB240AA0}"/>
                </a:ext>
              </a:extLst>
            </p:cNvPr>
            <p:cNvCxnSpPr/>
            <p:nvPr/>
          </p:nvCxnSpPr>
          <p:spPr>
            <a:xfrm>
              <a:off x="4703431" y="3998245"/>
              <a:ext cx="956514"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9" name="TextBox 8">
            <a:extLst>
              <a:ext uri="{FF2B5EF4-FFF2-40B4-BE49-F238E27FC236}">
                <a16:creationId xmlns:a16="http://schemas.microsoft.com/office/drawing/2014/main" id="{3A417586-B7B4-4195-8257-261A27A1C169}"/>
              </a:ext>
            </a:extLst>
          </p:cNvPr>
          <p:cNvSpPr txBox="1"/>
          <p:nvPr/>
        </p:nvSpPr>
        <p:spPr>
          <a:xfrm>
            <a:off x="166619" y="3502450"/>
            <a:ext cx="987771"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l-NL" sz="1050" b="0" i="0" u="none" strike="noStrike" kern="0" cap="none" spc="0" normalizeH="0" baseline="0" noProof="0" dirty="0" err="1">
                <a:ln>
                  <a:noFill/>
                </a:ln>
                <a:solidFill>
                  <a:srgbClr val="000000"/>
                </a:solidFill>
                <a:effectLst/>
                <a:uLnTx/>
                <a:uFillTx/>
                <a:latin typeface="Arial"/>
                <a:cs typeface="Arial"/>
                <a:sym typeface="Arial"/>
              </a:rPr>
              <a:t>Fault</a:t>
            </a:r>
            <a:r>
              <a:rPr kumimoji="0" lang="nl-NL" sz="1050" b="0" i="0" u="none" strike="noStrike" kern="0" cap="none" spc="0" normalizeH="0" baseline="0" noProof="0" dirty="0">
                <a:ln>
                  <a:noFill/>
                </a:ln>
                <a:solidFill>
                  <a:srgbClr val="000000"/>
                </a:solidFill>
                <a:effectLst/>
                <a:uLnTx/>
                <a:uFillTx/>
                <a:latin typeface="Arial"/>
                <a:cs typeface="Arial"/>
                <a:sym typeface="Arial"/>
              </a:rPr>
              <a:t> Domain</a:t>
            </a:r>
            <a:endParaRPr kumimoji="0" lang="en-NL" sz="105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0" name="Group 9">
            <a:extLst>
              <a:ext uri="{FF2B5EF4-FFF2-40B4-BE49-F238E27FC236}">
                <a16:creationId xmlns:a16="http://schemas.microsoft.com/office/drawing/2014/main" id="{3037DA82-8EE8-4794-9E32-468D24DD7B86}"/>
              </a:ext>
            </a:extLst>
          </p:cNvPr>
          <p:cNvGrpSpPr/>
          <p:nvPr/>
        </p:nvGrpSpPr>
        <p:grpSpPr>
          <a:xfrm rot="10800000">
            <a:off x="217906" y="1984872"/>
            <a:ext cx="1379654" cy="1895139"/>
            <a:chOff x="4703431" y="2409211"/>
            <a:chExt cx="956514" cy="1589034"/>
          </a:xfrm>
        </p:grpSpPr>
        <p:cxnSp>
          <p:nvCxnSpPr>
            <p:cNvPr id="11" name="Straight Connector 10">
              <a:extLst>
                <a:ext uri="{FF2B5EF4-FFF2-40B4-BE49-F238E27FC236}">
                  <a16:creationId xmlns:a16="http://schemas.microsoft.com/office/drawing/2014/main" id="{8D3CDC7C-3C42-4A46-85DF-8E09AAFEBEC0}"/>
                </a:ext>
              </a:extLst>
            </p:cNvPr>
            <p:cNvCxnSpPr>
              <a:cxnSpLocks/>
            </p:cNvCxnSpPr>
            <p:nvPr/>
          </p:nvCxnSpPr>
          <p:spPr>
            <a:xfrm>
              <a:off x="4703431" y="2409211"/>
              <a:ext cx="95651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A41E52F-AD14-4E51-9ECF-9F114B59D555}"/>
                </a:ext>
              </a:extLst>
            </p:cNvPr>
            <p:cNvCxnSpPr/>
            <p:nvPr/>
          </p:nvCxnSpPr>
          <p:spPr>
            <a:xfrm>
              <a:off x="4703431" y="2409211"/>
              <a:ext cx="0" cy="1589034"/>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99D4B01-81D7-4EA2-9370-1B3CE5C8C4D4}"/>
                </a:ext>
              </a:extLst>
            </p:cNvPr>
            <p:cNvCxnSpPr/>
            <p:nvPr/>
          </p:nvCxnSpPr>
          <p:spPr>
            <a:xfrm>
              <a:off x="4703431" y="3998245"/>
              <a:ext cx="956514" cy="0"/>
            </a:xfrm>
            <a:prstGeom prst="line">
              <a:avLst/>
            </a:prstGeom>
            <a:ln w="28575">
              <a:solidFill>
                <a:srgbClr val="FF0000"/>
              </a:solidFill>
              <a:prstDash val="dash"/>
            </a:ln>
          </p:spPr>
          <p:style>
            <a:lnRef idx="1">
              <a:schemeClr val="accent1"/>
            </a:lnRef>
            <a:fillRef idx="0">
              <a:schemeClr val="accent1"/>
            </a:fillRef>
            <a:effectRef idx="0">
              <a:schemeClr val="accent1"/>
            </a:effectRef>
            <a:fontRef idx="minor">
              <a:schemeClr val="tx1"/>
            </a:fontRef>
          </p:style>
        </p:cxnSp>
      </p:grpSp>
      <p:sp>
        <p:nvSpPr>
          <p:cNvPr id="14" name="TextBox 13">
            <a:extLst>
              <a:ext uri="{FF2B5EF4-FFF2-40B4-BE49-F238E27FC236}">
                <a16:creationId xmlns:a16="http://schemas.microsoft.com/office/drawing/2014/main" id="{CE62A4FE-479A-4FC5-823A-265FEDFC5610}"/>
              </a:ext>
            </a:extLst>
          </p:cNvPr>
          <p:cNvSpPr txBox="1"/>
          <p:nvPr/>
        </p:nvSpPr>
        <p:spPr>
          <a:xfrm>
            <a:off x="698228" y="3859127"/>
            <a:ext cx="912429"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l-NL" sz="1050" b="0" i="0" u="none" strike="noStrike" kern="0" cap="none" spc="0" normalizeH="0" baseline="0" noProof="0" dirty="0">
                <a:ln>
                  <a:noFill/>
                </a:ln>
                <a:solidFill>
                  <a:srgbClr val="000000"/>
                </a:solidFill>
                <a:effectLst/>
                <a:uLnTx/>
                <a:uFillTx/>
                <a:latin typeface="Arial"/>
                <a:cs typeface="Arial"/>
                <a:sym typeface="Arial"/>
              </a:rPr>
              <a:t>Data Center</a:t>
            </a:r>
            <a:endParaRPr kumimoji="0" lang="en-NL" sz="105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15" name="Group 14">
            <a:extLst>
              <a:ext uri="{FF2B5EF4-FFF2-40B4-BE49-F238E27FC236}">
                <a16:creationId xmlns:a16="http://schemas.microsoft.com/office/drawing/2014/main" id="{74D8F870-7A73-430F-9709-19915CBD7922}"/>
              </a:ext>
            </a:extLst>
          </p:cNvPr>
          <p:cNvGrpSpPr/>
          <p:nvPr/>
        </p:nvGrpSpPr>
        <p:grpSpPr>
          <a:xfrm rot="10800000">
            <a:off x="194174" y="1268017"/>
            <a:ext cx="2037853" cy="3476714"/>
            <a:chOff x="4703431" y="2409211"/>
            <a:chExt cx="956514" cy="1589034"/>
          </a:xfrm>
        </p:grpSpPr>
        <p:cxnSp>
          <p:nvCxnSpPr>
            <p:cNvPr id="16" name="Straight Connector 15">
              <a:extLst>
                <a:ext uri="{FF2B5EF4-FFF2-40B4-BE49-F238E27FC236}">
                  <a16:creationId xmlns:a16="http://schemas.microsoft.com/office/drawing/2014/main" id="{6B49A328-3E7B-4B6A-AB72-44B4523E2C58}"/>
                </a:ext>
              </a:extLst>
            </p:cNvPr>
            <p:cNvCxnSpPr>
              <a:cxnSpLocks/>
            </p:cNvCxnSpPr>
            <p:nvPr/>
          </p:nvCxnSpPr>
          <p:spPr>
            <a:xfrm>
              <a:off x="4703431" y="2409211"/>
              <a:ext cx="956514"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350C388D-7E9E-4642-9A5E-CE9FE8C0E971}"/>
                </a:ext>
              </a:extLst>
            </p:cNvPr>
            <p:cNvCxnSpPr/>
            <p:nvPr/>
          </p:nvCxnSpPr>
          <p:spPr>
            <a:xfrm>
              <a:off x="4703431" y="2409211"/>
              <a:ext cx="0" cy="1589034"/>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7E48C0A-D211-4061-A9A0-1842C8C1F8B6}"/>
                </a:ext>
              </a:extLst>
            </p:cNvPr>
            <p:cNvCxnSpPr/>
            <p:nvPr/>
          </p:nvCxnSpPr>
          <p:spPr>
            <a:xfrm>
              <a:off x="4703431" y="3998245"/>
              <a:ext cx="956514"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19" name="TextBox 18">
            <a:extLst>
              <a:ext uri="{FF2B5EF4-FFF2-40B4-BE49-F238E27FC236}">
                <a16:creationId xmlns:a16="http://schemas.microsoft.com/office/drawing/2014/main" id="{EDACF9D9-9BC9-490F-B4F4-EE244CD3502F}"/>
              </a:ext>
            </a:extLst>
          </p:cNvPr>
          <p:cNvSpPr txBox="1"/>
          <p:nvPr/>
        </p:nvSpPr>
        <p:spPr>
          <a:xfrm>
            <a:off x="1707758" y="4717522"/>
            <a:ext cx="614272" cy="253916"/>
          </a:xfrm>
          <a:prstGeom prst="rect">
            <a:avLst/>
          </a:prstGeom>
          <a:noFill/>
        </p:spPr>
        <p:txBody>
          <a:bodyPr wrap="none" rtlCol="0">
            <a:sp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nl-NL" sz="1050" b="0" i="0" u="none" strike="noStrike" kern="0" cap="none" spc="0" normalizeH="0" baseline="0" noProof="0" dirty="0" err="1">
                <a:ln>
                  <a:noFill/>
                </a:ln>
                <a:solidFill>
                  <a:srgbClr val="000000"/>
                </a:solidFill>
                <a:effectLst/>
                <a:uLnTx/>
                <a:uFillTx/>
                <a:latin typeface="Arial"/>
                <a:cs typeface="Arial"/>
                <a:sym typeface="Arial"/>
              </a:rPr>
              <a:t>Region</a:t>
            </a:r>
            <a:endParaRPr kumimoji="0" lang="en-NL" sz="1050" b="0" i="0" u="none" strike="noStrike" kern="0" cap="none" spc="0" normalizeH="0" baseline="0" noProof="0" dirty="0">
              <a:ln>
                <a:noFill/>
              </a:ln>
              <a:solidFill>
                <a:srgbClr val="000000"/>
              </a:solidFill>
              <a:effectLst/>
              <a:uLnTx/>
              <a:uFillTx/>
              <a:latin typeface="Arial"/>
              <a:cs typeface="Arial"/>
              <a:sym typeface="Arial"/>
            </a:endParaRPr>
          </a:p>
        </p:txBody>
      </p:sp>
      <p:grpSp>
        <p:nvGrpSpPr>
          <p:cNvPr id="20" name="Group 19">
            <a:extLst>
              <a:ext uri="{FF2B5EF4-FFF2-40B4-BE49-F238E27FC236}">
                <a16:creationId xmlns:a16="http://schemas.microsoft.com/office/drawing/2014/main" id="{C87650F0-59F2-4D76-8B38-9B1AED7BD1FB}"/>
              </a:ext>
            </a:extLst>
          </p:cNvPr>
          <p:cNvGrpSpPr/>
          <p:nvPr/>
        </p:nvGrpSpPr>
        <p:grpSpPr>
          <a:xfrm rot="10800000">
            <a:off x="186360" y="1677692"/>
            <a:ext cx="1789683" cy="2609247"/>
            <a:chOff x="4703431" y="2409211"/>
            <a:chExt cx="956514" cy="1589034"/>
          </a:xfrm>
        </p:grpSpPr>
        <p:cxnSp>
          <p:nvCxnSpPr>
            <p:cNvPr id="21" name="Straight Connector 20">
              <a:extLst>
                <a:ext uri="{FF2B5EF4-FFF2-40B4-BE49-F238E27FC236}">
                  <a16:creationId xmlns:a16="http://schemas.microsoft.com/office/drawing/2014/main" id="{F0362FA1-BC66-480C-BEA8-7410C2A05D44}"/>
                </a:ext>
              </a:extLst>
            </p:cNvPr>
            <p:cNvCxnSpPr>
              <a:cxnSpLocks/>
            </p:cNvCxnSpPr>
            <p:nvPr/>
          </p:nvCxnSpPr>
          <p:spPr>
            <a:xfrm>
              <a:off x="4703431" y="2409211"/>
              <a:ext cx="956514"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51456F70-EF32-4BB6-BC8F-46083A0901B4}"/>
                </a:ext>
              </a:extLst>
            </p:cNvPr>
            <p:cNvCxnSpPr/>
            <p:nvPr/>
          </p:nvCxnSpPr>
          <p:spPr>
            <a:xfrm>
              <a:off x="4703431" y="2409211"/>
              <a:ext cx="0" cy="1589034"/>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736E2715-5115-4D6D-9DF7-34FD889F4481}"/>
                </a:ext>
              </a:extLst>
            </p:cNvPr>
            <p:cNvCxnSpPr/>
            <p:nvPr/>
          </p:nvCxnSpPr>
          <p:spPr>
            <a:xfrm>
              <a:off x="4703431" y="3998245"/>
              <a:ext cx="956514" cy="0"/>
            </a:xfrm>
            <a:prstGeom prst="line">
              <a:avLst/>
            </a:prstGeom>
            <a:ln w="28575">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sp>
        <p:nvSpPr>
          <p:cNvPr id="24" name="TextBox 23">
            <a:extLst>
              <a:ext uri="{FF2B5EF4-FFF2-40B4-BE49-F238E27FC236}">
                <a16:creationId xmlns:a16="http://schemas.microsoft.com/office/drawing/2014/main" id="{4D948F3B-FC46-4AB0-BE69-1DAE4D53972A}"/>
              </a:ext>
            </a:extLst>
          </p:cNvPr>
          <p:cNvSpPr txBox="1"/>
          <p:nvPr/>
        </p:nvSpPr>
        <p:spPr>
          <a:xfrm>
            <a:off x="582662" y="4263686"/>
            <a:ext cx="1327608" cy="25391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nl-NL" sz="1050" b="0" i="0" u="none" strike="noStrike" kern="0" cap="none" spc="0" normalizeH="0" baseline="0" noProof="0" dirty="0">
                <a:ln>
                  <a:noFill/>
                </a:ln>
                <a:solidFill>
                  <a:srgbClr val="000000"/>
                </a:solidFill>
                <a:effectLst/>
                <a:uLnTx/>
                <a:uFillTx/>
                <a:latin typeface="Arial"/>
                <a:cs typeface="Arial"/>
                <a:sym typeface="Arial"/>
              </a:rPr>
              <a:t>Availability Domain</a:t>
            </a:r>
            <a:endParaRPr kumimoji="0" lang="en-NL" sz="1050" b="0" i="0" u="none" strike="noStrike" kern="0" cap="none" spc="0" normalizeH="0" baseline="0" noProof="0" dirty="0">
              <a:ln>
                <a:noFill/>
              </a:ln>
              <a:solidFill>
                <a:srgbClr val="000000"/>
              </a:solidFill>
              <a:effectLst/>
              <a:uLnTx/>
              <a:uFillTx/>
              <a:latin typeface="Arial"/>
              <a:cs typeface="Arial"/>
              <a:sym typeface="Arial"/>
            </a:endParaRPr>
          </a:p>
        </p:txBody>
      </p:sp>
      <p:pic>
        <p:nvPicPr>
          <p:cNvPr id="27" name="Picture 4">
            <a:extLst>
              <a:ext uri="{FF2B5EF4-FFF2-40B4-BE49-F238E27FC236}">
                <a16:creationId xmlns:a16="http://schemas.microsoft.com/office/drawing/2014/main" id="{9A344018-BBAE-48CA-AECA-041F10FC83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1037" b="25796"/>
          <a:stretch/>
        </p:blipFill>
        <p:spPr bwMode="auto">
          <a:xfrm>
            <a:off x="8283221" y="4840549"/>
            <a:ext cx="701753" cy="17670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72AF466-F6FC-4D99-8854-7286A77ADDD0}"/>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FFFFFF"/>
                </a:solidFill>
                <a:effectLst/>
                <a:uLnTx/>
                <a:uFillTx/>
                <a:latin typeface="Arial"/>
                <a:cs typeface="Arial"/>
                <a:sym typeface="Arial"/>
              </a:rPr>
              <a:t>Cloud Native Application Development- on Oracle Cloud | APAC OGB Tour 2021</a:t>
            </a:r>
            <a:endParaRPr kumimoji="0" lang="en-NL" sz="600" b="0" i="0" u="none" strike="noStrike" kern="0" cap="none" spc="0" normalizeH="0" baseline="0" noProof="0">
              <a:ln>
                <a:noFill/>
              </a:ln>
              <a:solidFill>
                <a:srgbClr val="FFFFFF"/>
              </a:solidFill>
              <a:effectLst/>
              <a:uLnTx/>
              <a:uFillTx/>
              <a:latin typeface="Arial"/>
              <a:cs typeface="Arial"/>
              <a:sym typeface="Arial"/>
            </a:endParaRPr>
          </a:p>
        </p:txBody>
      </p:sp>
      <p:pic>
        <p:nvPicPr>
          <p:cNvPr id="28" name="Picture 2" descr="Oracle Opens Second Brazilian Cloud Region in São Paulo">
            <a:extLst>
              <a:ext uri="{FF2B5EF4-FFF2-40B4-BE49-F238E27FC236}">
                <a16:creationId xmlns:a16="http://schemas.microsoft.com/office/drawing/2014/main" id="{48B81D5D-81AD-4A38-9FD7-1921DA2A88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5069" y="2864438"/>
            <a:ext cx="3789289" cy="198937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855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a:t>Oracle Cloud </a:t>
            </a:r>
            <a:r>
              <a:rPr lang="nl-NL" dirty="0" err="1"/>
              <a:t>Infrastructure</a:t>
            </a:r>
            <a:r>
              <a:rPr lang="nl-NL" dirty="0"/>
              <a:t> </a:t>
            </a:r>
            <a:r>
              <a:rPr lang="nl-NL" dirty="0" err="1"/>
              <a:t>Regions</a:t>
            </a:r>
            <a:r>
              <a:rPr lang="nl-NL" dirty="0"/>
              <a:t> – </a:t>
            </a:r>
            <a:r>
              <a:rPr lang="nl-NL" dirty="0" err="1"/>
              <a:t>current</a:t>
            </a:r>
            <a:r>
              <a:rPr lang="nl-NL" dirty="0"/>
              <a:t> </a:t>
            </a:r>
            <a:r>
              <a:rPr lang="nl-NL" dirty="0" err="1"/>
              <a:t>and</a:t>
            </a:r>
            <a:r>
              <a:rPr lang="nl-NL" dirty="0"/>
              <a:t> </a:t>
            </a:r>
            <a:r>
              <a:rPr lang="nl-NL" dirty="0" err="1"/>
              <a:t>planned</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600" b="0" i="0" u="none" strike="noStrike" kern="0" cap="none" spc="0" normalizeH="0" baseline="0" noProof="0">
                <a:ln>
                  <a:noFill/>
                </a:ln>
                <a:solidFill>
                  <a:srgbClr val="FFFFFF"/>
                </a:solidFill>
                <a:effectLst/>
                <a:uLnTx/>
                <a:uFillTx/>
                <a:latin typeface="Arial"/>
                <a:cs typeface="Arial"/>
                <a:sym typeface="Arial"/>
              </a:rPr>
              <a:t>Cloud Native Application Development- on Oracle Cloud | APAC OGB Tour 2021</a:t>
            </a:r>
            <a:endParaRPr kumimoji="0" lang="nl-NL" sz="600" b="0" i="0" u="none" strike="noStrike" kern="0" cap="none" spc="0" normalizeH="0" baseline="0" noProof="0">
              <a:ln>
                <a:noFill/>
              </a:ln>
              <a:solidFill>
                <a:srgbClr val="FFFFFF"/>
              </a:solidFill>
              <a:effectLst/>
              <a:uLnTx/>
              <a:uFillTx/>
              <a:latin typeface="Arial"/>
              <a:cs typeface="Arial"/>
              <a:sym typeface="Arial"/>
            </a:endParaRPr>
          </a:p>
        </p:txBody>
      </p:sp>
      <p:pic>
        <p:nvPicPr>
          <p:cNvPr id="5" name="Picture 2" descr="Oracle Opens Second Brazilian Cloud Region in São Paulo">
            <a:extLst>
              <a:ext uri="{FF2B5EF4-FFF2-40B4-BE49-F238E27FC236}">
                <a16:creationId xmlns:a16="http://schemas.microsoft.com/office/drawing/2014/main" id="{284F8345-F928-487D-84FF-884F2773A3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3225" y="746702"/>
            <a:ext cx="7921133" cy="4158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0475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Demonstration</a:t>
            </a:r>
            <a:r>
              <a:rPr lang="nl-NL" dirty="0"/>
              <a:t> of Cloud Native Application on OCI:</a:t>
            </a:r>
            <a:br>
              <a:rPr lang="nl-NL" dirty="0"/>
            </a:br>
            <a:r>
              <a:rPr lang="nl-NL" i="1" dirty="0"/>
              <a:t>Tweets </a:t>
            </a:r>
            <a:r>
              <a:rPr lang="nl-NL" i="1" dirty="0" err="1"/>
              <a:t>to</a:t>
            </a:r>
            <a:r>
              <a:rPr lang="nl-NL" i="1" dirty="0"/>
              <a:t> </a:t>
            </a:r>
            <a:r>
              <a:rPr lang="nl-NL" i="1" dirty="0" err="1"/>
              <a:t>NoSQL</a:t>
            </a:r>
            <a:r>
              <a:rPr lang="nl-NL" i="1" dirty="0"/>
              <a:t>, Streaming &amp; Email</a:t>
            </a:r>
            <a:endParaRPr lang="en-NL" i="1"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626805" y="1462855"/>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290425" y="-1347358"/>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2867147" y="-1725829"/>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96665" y="-126246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118657" y="2001576"/>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934414" y="-70245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705529" y="-187230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555548" y="-535413"/>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3496066" y="-1312359"/>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3841005" y="-1234239"/>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499789" y="-189707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817478" y="-1273517"/>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0258" y="-169640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591794" y="-148702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341724" y="4262807"/>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032520" y="-248841"/>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9199352" y="4264153"/>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3475488" y="-1531423"/>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150365" y="-708380"/>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102659" y="-153375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506156" y="-163379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09131" y="3776086"/>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53304" y="184448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68532" y="2587902"/>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Freeform: Shape 150">
            <a:extLst>
              <a:ext uri="{FF2B5EF4-FFF2-40B4-BE49-F238E27FC236}">
                <a16:creationId xmlns:a16="http://schemas.microsoft.com/office/drawing/2014/main" id="{83607C55-83D7-4AC9-8370-28670B6711BA}"/>
              </a:ext>
            </a:extLst>
          </p:cNvPr>
          <p:cNvSpPr/>
          <p:nvPr/>
        </p:nvSpPr>
        <p:spPr>
          <a:xfrm rot="21219778">
            <a:off x="2039608" y="796390"/>
            <a:ext cx="6112771" cy="2958027"/>
          </a:xfrm>
          <a:custGeom>
            <a:avLst/>
            <a:gdLst>
              <a:gd name="connsiteX0" fmla="*/ 0 w 6427893"/>
              <a:gd name="connsiteY0" fmla="*/ 2958027 h 2958027"/>
              <a:gd name="connsiteX1" fmla="*/ 1293707 w 6427893"/>
              <a:gd name="connsiteY1" fmla="*/ 1061494 h 2958027"/>
              <a:gd name="connsiteX2" fmla="*/ 4111413 w 6427893"/>
              <a:gd name="connsiteY2" fmla="*/ 1826880 h 2958027"/>
              <a:gd name="connsiteX3" fmla="*/ 4402667 w 6427893"/>
              <a:gd name="connsiteY3" fmla="*/ 38720 h 2958027"/>
              <a:gd name="connsiteX4" fmla="*/ 5594773 w 6427893"/>
              <a:gd name="connsiteY4" fmla="*/ 600907 h 2958027"/>
              <a:gd name="connsiteX5" fmla="*/ 6427893 w 6427893"/>
              <a:gd name="connsiteY5" fmla="*/ 641547 h 29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7893" h="2958027">
                <a:moveTo>
                  <a:pt x="0" y="2958027"/>
                </a:moveTo>
                <a:cubicBezTo>
                  <a:pt x="304236" y="2104022"/>
                  <a:pt x="608472" y="1250018"/>
                  <a:pt x="1293707" y="1061494"/>
                </a:cubicBezTo>
                <a:cubicBezTo>
                  <a:pt x="1978942" y="872970"/>
                  <a:pt x="3593253" y="1997342"/>
                  <a:pt x="4111413" y="1826880"/>
                </a:cubicBezTo>
                <a:cubicBezTo>
                  <a:pt x="4629573" y="1656418"/>
                  <a:pt x="4155440" y="243049"/>
                  <a:pt x="4402667" y="38720"/>
                </a:cubicBezTo>
                <a:cubicBezTo>
                  <a:pt x="4649894" y="-165609"/>
                  <a:pt x="5257235" y="500436"/>
                  <a:pt x="5594773" y="600907"/>
                </a:cubicBezTo>
                <a:cubicBezTo>
                  <a:pt x="5932311" y="701378"/>
                  <a:pt x="6180102" y="671462"/>
                  <a:pt x="6427893" y="641547"/>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Freeform: Shape 151">
            <a:extLst>
              <a:ext uri="{FF2B5EF4-FFF2-40B4-BE49-F238E27FC236}">
                <a16:creationId xmlns:a16="http://schemas.microsoft.com/office/drawing/2014/main" id="{DF94B326-2C31-4FC6-96D8-B6EA2C59B392}"/>
              </a:ext>
            </a:extLst>
          </p:cNvPr>
          <p:cNvSpPr/>
          <p:nvPr/>
        </p:nvSpPr>
        <p:spPr>
          <a:xfrm rot="21306432">
            <a:off x="2531553" y="1720259"/>
            <a:ext cx="5553558" cy="2007782"/>
          </a:xfrm>
          <a:custGeom>
            <a:avLst/>
            <a:gdLst>
              <a:gd name="connsiteX0" fmla="*/ 0 w 6380480"/>
              <a:gd name="connsiteY0" fmla="*/ 2007782 h 2007782"/>
              <a:gd name="connsiteX1" fmla="*/ 5229013 w 6380480"/>
              <a:gd name="connsiteY1" fmla="*/ 1262715 h 2007782"/>
              <a:gd name="connsiteX2" fmla="*/ 4937760 w 6380480"/>
              <a:gd name="connsiteY2" fmla="*/ 77382 h 2007782"/>
              <a:gd name="connsiteX3" fmla="*/ 6380480 w 6380480"/>
              <a:gd name="connsiteY3" fmla="*/ 212848 h 2007782"/>
            </a:gdLst>
            <a:ahLst/>
            <a:cxnLst>
              <a:cxn ang="0">
                <a:pos x="connsiteX0" y="connsiteY0"/>
              </a:cxn>
              <a:cxn ang="0">
                <a:pos x="connsiteX1" y="connsiteY1"/>
              </a:cxn>
              <a:cxn ang="0">
                <a:pos x="connsiteX2" y="connsiteY2"/>
              </a:cxn>
              <a:cxn ang="0">
                <a:pos x="connsiteX3" y="connsiteY3"/>
              </a:cxn>
            </a:cxnLst>
            <a:rect l="l" t="t" r="r" b="b"/>
            <a:pathLst>
              <a:path w="6380480" h="2007782">
                <a:moveTo>
                  <a:pt x="0" y="2007782"/>
                </a:moveTo>
                <a:cubicBezTo>
                  <a:pt x="2203026" y="1796115"/>
                  <a:pt x="4406053" y="1584448"/>
                  <a:pt x="5229013" y="1262715"/>
                </a:cubicBezTo>
                <a:cubicBezTo>
                  <a:pt x="6051973" y="940982"/>
                  <a:pt x="4745849" y="252360"/>
                  <a:pt x="4937760" y="77382"/>
                </a:cubicBezTo>
                <a:cubicBezTo>
                  <a:pt x="5129671" y="-97596"/>
                  <a:pt x="5755075" y="57626"/>
                  <a:pt x="6380480" y="212848"/>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3" name="Freeform: Shape 152">
            <a:extLst>
              <a:ext uri="{FF2B5EF4-FFF2-40B4-BE49-F238E27FC236}">
                <a16:creationId xmlns:a16="http://schemas.microsoft.com/office/drawing/2014/main" id="{EED1F21A-8709-4485-A26D-F1BF3CA71270}"/>
              </a:ext>
            </a:extLst>
          </p:cNvPr>
          <p:cNvSpPr/>
          <p:nvPr/>
        </p:nvSpPr>
        <p:spPr>
          <a:xfrm rot="20941732">
            <a:off x="2609481" y="3646949"/>
            <a:ext cx="4182114" cy="1135164"/>
          </a:xfrm>
          <a:custGeom>
            <a:avLst/>
            <a:gdLst>
              <a:gd name="connsiteX0" fmla="*/ 0 w 5208694"/>
              <a:gd name="connsiteY0" fmla="*/ 456795 h 1135164"/>
              <a:gd name="connsiteX1" fmla="*/ 2506134 w 5208694"/>
              <a:gd name="connsiteY1" fmla="*/ 1134128 h 1135164"/>
              <a:gd name="connsiteX2" fmla="*/ 3081867 w 5208694"/>
              <a:gd name="connsiteY2" fmla="*/ 321328 h 1135164"/>
              <a:gd name="connsiteX3" fmla="*/ 4050454 w 5208694"/>
              <a:gd name="connsiteY3" fmla="*/ 409382 h 1135164"/>
              <a:gd name="connsiteX4" fmla="*/ 4402667 w 5208694"/>
              <a:gd name="connsiteY4" fmla="*/ 2982 h 1135164"/>
              <a:gd name="connsiteX5" fmla="*/ 4944534 w 5208694"/>
              <a:gd name="connsiteY5" fmla="*/ 226502 h 1135164"/>
              <a:gd name="connsiteX6" fmla="*/ 5208694 w 5208694"/>
              <a:gd name="connsiteY6" fmla="*/ 253595 h 11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8694" h="1135164">
                <a:moveTo>
                  <a:pt x="0" y="456795"/>
                </a:moveTo>
                <a:cubicBezTo>
                  <a:pt x="996245" y="806750"/>
                  <a:pt x="1992490" y="1156706"/>
                  <a:pt x="2506134" y="1134128"/>
                </a:cubicBezTo>
                <a:cubicBezTo>
                  <a:pt x="3019778" y="1111550"/>
                  <a:pt x="2824480" y="442119"/>
                  <a:pt x="3081867" y="321328"/>
                </a:cubicBezTo>
                <a:cubicBezTo>
                  <a:pt x="3339254" y="200537"/>
                  <a:pt x="3830321" y="462440"/>
                  <a:pt x="4050454" y="409382"/>
                </a:cubicBezTo>
                <a:cubicBezTo>
                  <a:pt x="4270587" y="356324"/>
                  <a:pt x="4253654" y="33462"/>
                  <a:pt x="4402667" y="2982"/>
                </a:cubicBezTo>
                <a:cubicBezTo>
                  <a:pt x="4551680" y="-27498"/>
                  <a:pt x="4810196" y="184733"/>
                  <a:pt x="4944534" y="226502"/>
                </a:cubicBezTo>
                <a:cubicBezTo>
                  <a:pt x="5078872" y="268271"/>
                  <a:pt x="5143783" y="260933"/>
                  <a:pt x="5208694" y="253595"/>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3" name="Footer Placeholder 132">
            <a:extLst>
              <a:ext uri="{FF2B5EF4-FFF2-40B4-BE49-F238E27FC236}">
                <a16:creationId xmlns:a16="http://schemas.microsoft.com/office/drawing/2014/main" id="{8BC552E5-8133-4FDE-B964-EE7FD270355F}"/>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57" name="Graphic 56">
            <a:extLst>
              <a:ext uri="{FF2B5EF4-FFF2-40B4-BE49-F238E27FC236}">
                <a16:creationId xmlns:a16="http://schemas.microsoft.com/office/drawing/2014/main" id="{6CB84217-ED55-421C-9CCF-71D2AB7DFA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72412" y="730852"/>
            <a:ext cx="281442" cy="281442"/>
          </a:xfrm>
          <a:prstGeom prst="rect">
            <a:avLst/>
          </a:prstGeom>
        </p:spPr>
      </p:pic>
      <p:pic>
        <p:nvPicPr>
          <p:cNvPr id="59" name="Graphic 58">
            <a:extLst>
              <a:ext uri="{FF2B5EF4-FFF2-40B4-BE49-F238E27FC236}">
                <a16:creationId xmlns:a16="http://schemas.microsoft.com/office/drawing/2014/main" id="{18F2B6F0-D047-4605-A15D-1AE73A28F19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78697" y="4572099"/>
            <a:ext cx="431901" cy="431901"/>
          </a:xfrm>
          <a:prstGeom prst="rect">
            <a:avLst/>
          </a:prstGeom>
        </p:spPr>
      </p:pic>
      <p:pic>
        <p:nvPicPr>
          <p:cNvPr id="60" name="Graphic 59">
            <a:extLst>
              <a:ext uri="{FF2B5EF4-FFF2-40B4-BE49-F238E27FC236}">
                <a16:creationId xmlns:a16="http://schemas.microsoft.com/office/drawing/2014/main" id="{8E718FCD-32CF-4D16-A413-0529FE64A58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363879" y="-752467"/>
            <a:ext cx="281442" cy="281442"/>
          </a:xfrm>
          <a:prstGeom prst="rect">
            <a:avLst/>
          </a:prstGeom>
        </p:spPr>
      </p:pic>
    </p:spTree>
    <p:extLst>
      <p:ext uri="{BB962C8B-B14F-4D97-AF65-F5344CB8AC3E}">
        <p14:creationId xmlns:p14="http://schemas.microsoft.com/office/powerpoint/2010/main" val="2869755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Cloud Native Application Development- on Oracle Cloud | APAC OGB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5" name="Picture 2" descr="Oracle Groundbreakers APAC Virtual Tour">
            <a:extLst>
              <a:ext uri="{FF2B5EF4-FFF2-40B4-BE49-F238E27FC236}">
                <a16:creationId xmlns:a16="http://schemas.microsoft.com/office/drawing/2014/main" id="{F445EB55-B31C-4EA5-9C3F-B8425FEACA0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227" y="-65497"/>
            <a:ext cx="1475635" cy="86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32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Cloud Native design</a:t>
            </a:r>
            <a:br>
              <a:rPr lang="nl-NL" dirty="0"/>
            </a:br>
            <a:r>
              <a:rPr lang="nl-NL" dirty="0"/>
              <a:t>Tweets </a:t>
            </a:r>
            <a:r>
              <a:rPr lang="nl-NL" dirty="0" err="1"/>
              <a:t>to</a:t>
            </a:r>
            <a:r>
              <a:rPr lang="nl-NL" dirty="0"/>
              <a:t> </a:t>
            </a:r>
            <a:r>
              <a:rPr lang="nl-NL" dirty="0" err="1"/>
              <a:t>NoSQL</a:t>
            </a:r>
            <a:r>
              <a:rPr lang="nl-NL" dirty="0"/>
              <a:t>,</a:t>
            </a:r>
            <a:br>
              <a:rPr lang="nl-NL" dirty="0"/>
            </a:br>
            <a:r>
              <a:rPr lang="nl-NL" dirty="0"/>
              <a:t>Streaming &amp; Email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437876" y="1283921"/>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21670" y="1074540"/>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3403206" y="1283921"/>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4" name="Speech Bubble: Rectangle with Corners Rounded 103">
            <a:extLst>
              <a:ext uri="{FF2B5EF4-FFF2-40B4-BE49-F238E27FC236}">
                <a16:creationId xmlns:a16="http://schemas.microsoft.com/office/drawing/2014/main" id="{7B9D7EDE-81D4-43D0-BA07-813E84571C18}"/>
              </a:ext>
            </a:extLst>
          </p:cNvPr>
          <p:cNvSpPr/>
          <p:nvPr/>
        </p:nvSpPr>
        <p:spPr>
          <a:xfrm>
            <a:off x="4494202" y="2703874"/>
            <a:ext cx="1043428" cy="512311"/>
          </a:xfrm>
          <a:prstGeom prst="wedgeRoundRectCallout">
            <a:avLst>
              <a:gd name="adj1" fmla="val -67146"/>
              <a:gd name="adj2" fmla="val -1595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108" name="Speech Bubble: Rectangle with Corners Rounded 107">
            <a:extLst>
              <a:ext uri="{FF2B5EF4-FFF2-40B4-BE49-F238E27FC236}">
                <a16:creationId xmlns:a16="http://schemas.microsoft.com/office/drawing/2014/main" id="{FA6D9E99-8F7B-4097-A6FE-F0C578F3ACF8}"/>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109" name="Speech Bubble: Rectangle with Corners Rounded 108">
            <a:extLst>
              <a:ext uri="{FF2B5EF4-FFF2-40B4-BE49-F238E27FC236}">
                <a16:creationId xmlns:a16="http://schemas.microsoft.com/office/drawing/2014/main" id="{6FF7F571-EC86-4B05-8640-0641FF10ACEE}"/>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112" name="Speech Bubble: Rectangle with Corners Rounded 111">
            <a:extLst>
              <a:ext uri="{FF2B5EF4-FFF2-40B4-BE49-F238E27FC236}">
                <a16:creationId xmlns:a16="http://schemas.microsoft.com/office/drawing/2014/main" id="{C67EE2FD-7599-45F1-A874-4C9B6D15137B}"/>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113" name="Speech Bubble: Rectangle with Corners Rounded 112">
            <a:extLst>
              <a:ext uri="{FF2B5EF4-FFF2-40B4-BE49-F238E27FC236}">
                <a16:creationId xmlns:a16="http://schemas.microsoft.com/office/drawing/2014/main" id="{D2F1E09E-6754-4A1C-926D-A92E879559E0}"/>
              </a:ext>
            </a:extLst>
          </p:cNvPr>
          <p:cNvSpPr/>
          <p:nvPr/>
        </p:nvSpPr>
        <p:spPr>
          <a:xfrm>
            <a:off x="583890" y="876957"/>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 name="Speech Bubble: Rectangle with Corners Rounded 106">
            <a:extLst>
              <a:ext uri="{FF2B5EF4-FFF2-40B4-BE49-F238E27FC236}">
                <a16:creationId xmlns:a16="http://schemas.microsoft.com/office/drawing/2014/main" id="{2D69D8A8-37C0-42C6-9CF3-C469F931E5A8}"/>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Speech Bubble: Rectangle with Corners Rounded 139">
            <a:extLst>
              <a:ext uri="{FF2B5EF4-FFF2-40B4-BE49-F238E27FC236}">
                <a16:creationId xmlns:a16="http://schemas.microsoft.com/office/drawing/2014/main" id="{1EE10747-5E7B-481C-B1C8-33D934ED953B}"/>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a:cxnSpLocks/>
          </p:cNvCxnSpPr>
          <p:nvPr/>
        </p:nvCxnSpPr>
        <p:spPr>
          <a:xfrm>
            <a:off x="2020356" y="1716121"/>
            <a:ext cx="592248" cy="708321"/>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7619" y="2462918"/>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15728" y="1639923"/>
            <a:ext cx="422382" cy="422382"/>
          </a:xfrm>
          <a:prstGeom prst="rect">
            <a:avLst/>
          </a:prstGeom>
        </p:spPr>
      </p:pic>
      <p:sp>
        <p:nvSpPr>
          <p:cNvPr id="87" name="Speech Bubble: Rectangle with Corners Rounded 86">
            <a:extLst>
              <a:ext uri="{FF2B5EF4-FFF2-40B4-BE49-F238E27FC236}">
                <a16:creationId xmlns:a16="http://schemas.microsoft.com/office/drawing/2014/main" id="{6E1AFDFB-AACC-4856-BD34-9C669DB5C12E}"/>
              </a:ext>
            </a:extLst>
          </p:cNvPr>
          <p:cNvSpPr/>
          <p:nvPr/>
        </p:nvSpPr>
        <p:spPr>
          <a:xfrm>
            <a:off x="2558818" y="1631595"/>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5F58C96C-BACD-46D6-A076-040496B2E57A}"/>
              </a:ext>
            </a:extLst>
          </p:cNvPr>
          <p:cNvSpPr/>
          <p:nvPr/>
        </p:nvSpPr>
        <p:spPr>
          <a:xfrm>
            <a:off x="6066306" y="143715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421864" cy="200055"/>
          </a:xfrm>
          <a:prstGeom prst="rect">
            <a:avLst/>
          </a:prstGeom>
          <a:noFill/>
        </p:spPr>
        <p:txBody>
          <a:bodyPr wrap="none" lIns="0" tIns="0" rIns="0" bIns="0" rtlCol="0">
            <a:spAutoFit/>
          </a:bodyPr>
          <a:lstStyle/>
          <a:p>
            <a:r>
              <a:rPr lang="nl-NL" sz="1300" dirty="0"/>
              <a:t>#hashtagofinterest</a:t>
            </a:r>
            <a:endParaRPr lang="en-NL" sz="1300" dirty="0" err="1"/>
          </a:p>
        </p:txBody>
      </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Speech Bubble: Rectangle with Corners Rounded 91">
            <a:extLst>
              <a:ext uri="{FF2B5EF4-FFF2-40B4-BE49-F238E27FC236}">
                <a16:creationId xmlns:a16="http://schemas.microsoft.com/office/drawing/2014/main" id="{3E3D96E7-1208-4B2A-8DDB-F6CF1E47C3F3}"/>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
        <p:nvSpPr>
          <p:cNvPr id="93" name="Speech Bubble: Rectangle 92">
            <a:extLst>
              <a:ext uri="{FF2B5EF4-FFF2-40B4-BE49-F238E27FC236}">
                <a16:creationId xmlns:a16="http://schemas.microsoft.com/office/drawing/2014/main" id="{98F3C279-E371-4ACF-95F3-FAB160109358}"/>
              </a:ext>
            </a:extLst>
          </p:cNvPr>
          <p:cNvSpPr/>
          <p:nvPr/>
        </p:nvSpPr>
        <p:spPr>
          <a:xfrm>
            <a:off x="39068" y="2259181"/>
            <a:ext cx="2075337" cy="1473164"/>
          </a:xfrm>
          <a:custGeom>
            <a:avLst/>
            <a:gdLst>
              <a:gd name="connsiteX0" fmla="*/ 0 w 2075337"/>
              <a:gd name="connsiteY0" fmla="*/ 0 h 1473164"/>
              <a:gd name="connsiteX1" fmla="*/ 403538 w 2075337"/>
              <a:gd name="connsiteY1" fmla="*/ 0 h 1473164"/>
              <a:gd name="connsiteX2" fmla="*/ 782863 w 2075337"/>
              <a:gd name="connsiteY2" fmla="*/ 0 h 1473164"/>
              <a:gd name="connsiteX3" fmla="*/ 1210613 w 2075337"/>
              <a:gd name="connsiteY3" fmla="*/ 0 h 1473164"/>
              <a:gd name="connsiteX4" fmla="*/ 1210613 w 2075337"/>
              <a:gd name="connsiteY4" fmla="*/ 0 h 1473164"/>
              <a:gd name="connsiteX5" fmla="*/ 1729448 w 2075337"/>
              <a:gd name="connsiteY5" fmla="*/ 0 h 1473164"/>
              <a:gd name="connsiteX6" fmla="*/ 2075337 w 2075337"/>
              <a:gd name="connsiteY6" fmla="*/ 0 h 1473164"/>
              <a:gd name="connsiteX7" fmla="*/ 2075337 w 2075337"/>
              <a:gd name="connsiteY7" fmla="*/ 412486 h 1473164"/>
              <a:gd name="connsiteX8" fmla="*/ 2075337 w 2075337"/>
              <a:gd name="connsiteY8" fmla="*/ 859346 h 1473164"/>
              <a:gd name="connsiteX9" fmla="*/ 2423360 w 2075337"/>
              <a:gd name="connsiteY9" fmla="*/ 970956 h 1473164"/>
              <a:gd name="connsiteX10" fmla="*/ 2744612 w 2075337"/>
              <a:gd name="connsiteY10" fmla="*/ 1073981 h 1473164"/>
              <a:gd name="connsiteX11" fmla="*/ 2396589 w 2075337"/>
              <a:gd name="connsiteY11" fmla="*/ 1153882 h 1473164"/>
              <a:gd name="connsiteX12" fmla="*/ 2075337 w 2075337"/>
              <a:gd name="connsiteY12" fmla="*/ 1227637 h 1473164"/>
              <a:gd name="connsiteX13" fmla="*/ 2075337 w 2075337"/>
              <a:gd name="connsiteY13" fmla="*/ 1473164 h 1473164"/>
              <a:gd name="connsiteX14" fmla="*/ 1729448 w 2075337"/>
              <a:gd name="connsiteY14" fmla="*/ 1473164 h 1473164"/>
              <a:gd name="connsiteX15" fmla="*/ 1210613 w 2075337"/>
              <a:gd name="connsiteY15" fmla="*/ 1473164 h 1473164"/>
              <a:gd name="connsiteX16" fmla="*/ 1210613 w 2075337"/>
              <a:gd name="connsiteY16" fmla="*/ 1473164 h 1473164"/>
              <a:gd name="connsiteX17" fmla="*/ 794969 w 2075337"/>
              <a:gd name="connsiteY17" fmla="*/ 1473164 h 1473164"/>
              <a:gd name="connsiteX18" fmla="*/ 415644 w 2075337"/>
              <a:gd name="connsiteY18" fmla="*/ 1473164 h 1473164"/>
              <a:gd name="connsiteX19" fmla="*/ 0 w 2075337"/>
              <a:gd name="connsiteY19" fmla="*/ 1473164 h 1473164"/>
              <a:gd name="connsiteX20" fmla="*/ 0 w 2075337"/>
              <a:gd name="connsiteY20" fmla="*/ 1227637 h 1473164"/>
              <a:gd name="connsiteX21" fmla="*/ 0 w 2075337"/>
              <a:gd name="connsiteY21" fmla="*/ 859346 h 1473164"/>
              <a:gd name="connsiteX22" fmla="*/ 0 w 2075337"/>
              <a:gd name="connsiteY22" fmla="*/ 859346 h 1473164"/>
              <a:gd name="connsiteX23" fmla="*/ 0 w 2075337"/>
              <a:gd name="connsiteY23" fmla="*/ 421080 h 1473164"/>
              <a:gd name="connsiteX24" fmla="*/ 0 w 2075337"/>
              <a:gd name="connsiteY24" fmla="*/ 0 h 1473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075337" h="1473164" fill="none" extrusionOk="0">
                <a:moveTo>
                  <a:pt x="0" y="0"/>
                </a:moveTo>
                <a:cubicBezTo>
                  <a:pt x="126318" y="-23358"/>
                  <a:pt x="229438" y="44336"/>
                  <a:pt x="403538" y="0"/>
                </a:cubicBezTo>
                <a:cubicBezTo>
                  <a:pt x="577638" y="-44336"/>
                  <a:pt x="691027" y="16730"/>
                  <a:pt x="782863" y="0"/>
                </a:cubicBezTo>
                <a:cubicBezTo>
                  <a:pt x="874699" y="-16730"/>
                  <a:pt x="1010414" y="1865"/>
                  <a:pt x="1210613" y="0"/>
                </a:cubicBezTo>
                <a:lnTo>
                  <a:pt x="1210613" y="0"/>
                </a:lnTo>
                <a:cubicBezTo>
                  <a:pt x="1331558" y="-44644"/>
                  <a:pt x="1610242" y="42932"/>
                  <a:pt x="1729448" y="0"/>
                </a:cubicBezTo>
                <a:cubicBezTo>
                  <a:pt x="1851730" y="-20270"/>
                  <a:pt x="1993060" y="30533"/>
                  <a:pt x="2075337" y="0"/>
                </a:cubicBezTo>
                <a:cubicBezTo>
                  <a:pt x="2124215" y="189988"/>
                  <a:pt x="2066261" y="239637"/>
                  <a:pt x="2075337" y="412486"/>
                </a:cubicBezTo>
                <a:cubicBezTo>
                  <a:pt x="2084413" y="585335"/>
                  <a:pt x="2031599" y="748869"/>
                  <a:pt x="2075337" y="859346"/>
                </a:cubicBezTo>
                <a:cubicBezTo>
                  <a:pt x="2235505" y="884544"/>
                  <a:pt x="2281972" y="959098"/>
                  <a:pt x="2423360" y="970956"/>
                </a:cubicBezTo>
                <a:cubicBezTo>
                  <a:pt x="2564748" y="982814"/>
                  <a:pt x="2641519" y="1062692"/>
                  <a:pt x="2744612" y="1073981"/>
                </a:cubicBezTo>
                <a:cubicBezTo>
                  <a:pt x="2597955" y="1108221"/>
                  <a:pt x="2509785" y="1092114"/>
                  <a:pt x="2396589" y="1153882"/>
                </a:cubicBezTo>
                <a:cubicBezTo>
                  <a:pt x="2283393" y="1215650"/>
                  <a:pt x="2145365" y="1200156"/>
                  <a:pt x="2075337" y="1227637"/>
                </a:cubicBezTo>
                <a:cubicBezTo>
                  <a:pt x="2081071" y="1285119"/>
                  <a:pt x="2068955" y="1397237"/>
                  <a:pt x="2075337" y="1473164"/>
                </a:cubicBezTo>
                <a:cubicBezTo>
                  <a:pt x="1902857" y="1507470"/>
                  <a:pt x="1861835" y="1433585"/>
                  <a:pt x="1729448" y="1473164"/>
                </a:cubicBezTo>
                <a:cubicBezTo>
                  <a:pt x="1608755" y="1477949"/>
                  <a:pt x="1319047" y="1441190"/>
                  <a:pt x="1210613" y="1473164"/>
                </a:cubicBezTo>
                <a:lnTo>
                  <a:pt x="1210613" y="1473164"/>
                </a:lnTo>
                <a:cubicBezTo>
                  <a:pt x="1069315" y="1515294"/>
                  <a:pt x="917415" y="1446087"/>
                  <a:pt x="794969" y="1473164"/>
                </a:cubicBezTo>
                <a:cubicBezTo>
                  <a:pt x="672523" y="1500241"/>
                  <a:pt x="542455" y="1451289"/>
                  <a:pt x="415644" y="1473164"/>
                </a:cubicBezTo>
                <a:cubicBezTo>
                  <a:pt x="288834" y="1495039"/>
                  <a:pt x="129300" y="1442297"/>
                  <a:pt x="0" y="1473164"/>
                </a:cubicBezTo>
                <a:cubicBezTo>
                  <a:pt x="-6467" y="1413340"/>
                  <a:pt x="9015" y="1299611"/>
                  <a:pt x="0" y="1227637"/>
                </a:cubicBezTo>
                <a:cubicBezTo>
                  <a:pt x="-24561" y="1082090"/>
                  <a:pt x="7239" y="973072"/>
                  <a:pt x="0" y="859346"/>
                </a:cubicBezTo>
                <a:lnTo>
                  <a:pt x="0" y="859346"/>
                </a:lnTo>
                <a:cubicBezTo>
                  <a:pt x="-26730" y="695149"/>
                  <a:pt x="13847" y="596913"/>
                  <a:pt x="0" y="421080"/>
                </a:cubicBezTo>
                <a:cubicBezTo>
                  <a:pt x="-13847" y="245247"/>
                  <a:pt x="39486" y="143669"/>
                  <a:pt x="0" y="0"/>
                </a:cubicBezTo>
                <a:close/>
              </a:path>
              <a:path w="2075337" h="1473164" stroke="0" extrusionOk="0">
                <a:moveTo>
                  <a:pt x="0" y="0"/>
                </a:moveTo>
                <a:cubicBezTo>
                  <a:pt x="158499" y="-13930"/>
                  <a:pt x="307422" y="30561"/>
                  <a:pt x="415644" y="0"/>
                </a:cubicBezTo>
                <a:cubicBezTo>
                  <a:pt x="523866" y="-30561"/>
                  <a:pt x="634980" y="13636"/>
                  <a:pt x="831288" y="0"/>
                </a:cubicBezTo>
                <a:cubicBezTo>
                  <a:pt x="1027596" y="-13636"/>
                  <a:pt x="1074901" y="407"/>
                  <a:pt x="1210613" y="0"/>
                </a:cubicBezTo>
                <a:lnTo>
                  <a:pt x="1210613" y="0"/>
                </a:lnTo>
                <a:cubicBezTo>
                  <a:pt x="1326397" y="-54622"/>
                  <a:pt x="1542812" y="41984"/>
                  <a:pt x="1729448" y="0"/>
                </a:cubicBezTo>
                <a:cubicBezTo>
                  <a:pt x="1809438" y="-8563"/>
                  <a:pt x="1938289" y="7601"/>
                  <a:pt x="2075337" y="0"/>
                </a:cubicBezTo>
                <a:cubicBezTo>
                  <a:pt x="2097930" y="152856"/>
                  <a:pt x="2034835" y="270702"/>
                  <a:pt x="2075337" y="446860"/>
                </a:cubicBezTo>
                <a:cubicBezTo>
                  <a:pt x="2115839" y="623018"/>
                  <a:pt x="2033782" y="663714"/>
                  <a:pt x="2075337" y="859346"/>
                </a:cubicBezTo>
                <a:cubicBezTo>
                  <a:pt x="2172632" y="847538"/>
                  <a:pt x="2299205" y="969357"/>
                  <a:pt x="2416667" y="968810"/>
                </a:cubicBezTo>
                <a:cubicBezTo>
                  <a:pt x="2534129" y="968263"/>
                  <a:pt x="2654371" y="1059957"/>
                  <a:pt x="2744612" y="1073981"/>
                </a:cubicBezTo>
                <a:cubicBezTo>
                  <a:pt x="2612156" y="1124473"/>
                  <a:pt x="2485171" y="1094976"/>
                  <a:pt x="2396589" y="1153882"/>
                </a:cubicBezTo>
                <a:cubicBezTo>
                  <a:pt x="2308007" y="1212788"/>
                  <a:pt x="2220643" y="1168310"/>
                  <a:pt x="2075337" y="1227637"/>
                </a:cubicBezTo>
                <a:cubicBezTo>
                  <a:pt x="2098674" y="1288047"/>
                  <a:pt x="2049585" y="1383280"/>
                  <a:pt x="2075337" y="1473164"/>
                </a:cubicBezTo>
                <a:cubicBezTo>
                  <a:pt x="1940790" y="1503100"/>
                  <a:pt x="1849605" y="1467646"/>
                  <a:pt x="1729448" y="1473164"/>
                </a:cubicBezTo>
                <a:cubicBezTo>
                  <a:pt x="1524759" y="1504485"/>
                  <a:pt x="1325553" y="1467906"/>
                  <a:pt x="1210613" y="1473164"/>
                </a:cubicBezTo>
                <a:lnTo>
                  <a:pt x="1210613" y="1473164"/>
                </a:lnTo>
                <a:cubicBezTo>
                  <a:pt x="1029596" y="1476490"/>
                  <a:pt x="948632" y="1442888"/>
                  <a:pt x="843394" y="1473164"/>
                </a:cubicBezTo>
                <a:cubicBezTo>
                  <a:pt x="738156" y="1503440"/>
                  <a:pt x="569551" y="1437432"/>
                  <a:pt x="476174" y="1473164"/>
                </a:cubicBezTo>
                <a:cubicBezTo>
                  <a:pt x="382797" y="1508896"/>
                  <a:pt x="192306" y="1431604"/>
                  <a:pt x="0" y="1473164"/>
                </a:cubicBezTo>
                <a:cubicBezTo>
                  <a:pt x="-7771" y="1406819"/>
                  <a:pt x="17068" y="1307571"/>
                  <a:pt x="0" y="1227637"/>
                </a:cubicBezTo>
                <a:cubicBezTo>
                  <a:pt x="-15359" y="1145419"/>
                  <a:pt x="434" y="970409"/>
                  <a:pt x="0" y="859346"/>
                </a:cubicBezTo>
                <a:lnTo>
                  <a:pt x="0" y="859346"/>
                </a:lnTo>
                <a:cubicBezTo>
                  <a:pt x="-10367" y="640087"/>
                  <a:pt x="26932" y="585095"/>
                  <a:pt x="0" y="412486"/>
                </a:cubicBezTo>
                <a:cubicBezTo>
                  <a:pt x="-26932" y="239877"/>
                  <a:pt x="14658" y="146997"/>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82249"/>
                      <a:gd name="adj2" fmla="val 22903"/>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100" dirty="0" err="1"/>
              <a:t>Custom</a:t>
            </a:r>
            <a:r>
              <a:rPr lang="nl-NL" sz="1100" dirty="0"/>
              <a:t> code in multiple small units </a:t>
            </a:r>
            <a:r>
              <a:rPr lang="nl-NL" sz="1100" dirty="0" err="1"/>
              <a:t>that</a:t>
            </a:r>
            <a:r>
              <a:rPr lang="nl-NL" sz="1100" dirty="0"/>
              <a:t> </a:t>
            </a:r>
            <a:r>
              <a:rPr lang="nl-NL" sz="1100" dirty="0" err="1"/>
              <a:t>each</a:t>
            </a:r>
            <a:r>
              <a:rPr lang="nl-NL" sz="1100" dirty="0"/>
              <a:t> </a:t>
            </a:r>
            <a:r>
              <a:rPr lang="nl-NL" sz="1100" dirty="0" err="1"/>
              <a:t>build</a:t>
            </a:r>
            <a:r>
              <a:rPr lang="nl-NL" sz="1100" dirty="0"/>
              <a:t> | test | </a:t>
            </a:r>
            <a:r>
              <a:rPr lang="nl-NL" sz="1100" dirty="0" err="1"/>
              <a:t>deploy</a:t>
            </a:r>
            <a:r>
              <a:rPr lang="nl-NL" sz="1100" dirty="0"/>
              <a:t> | </a:t>
            </a:r>
            <a:r>
              <a:rPr lang="nl-NL" sz="1100" dirty="0" err="1"/>
              <a:t>scale</a:t>
            </a:r>
            <a:r>
              <a:rPr lang="nl-NL" sz="1100" dirty="0"/>
              <a:t> | </a:t>
            </a:r>
            <a:r>
              <a:rPr lang="nl-NL" sz="1100" dirty="0" err="1"/>
              <a:t>fail</a:t>
            </a:r>
            <a:endParaRPr lang="nl-NL" sz="1100" dirty="0"/>
          </a:p>
          <a:p>
            <a:pPr algn="ctr"/>
            <a:r>
              <a:rPr lang="nl-NL" sz="1100" dirty="0" err="1"/>
              <a:t>Asynchronous</a:t>
            </a:r>
            <a:r>
              <a:rPr lang="nl-NL" sz="1100" dirty="0"/>
              <a:t> </a:t>
            </a:r>
            <a:r>
              <a:rPr lang="nl-NL" sz="1100" dirty="0" err="1"/>
              <a:t>interactions</a:t>
            </a:r>
            <a:endParaRPr lang="nl-NL" sz="1100" dirty="0"/>
          </a:p>
          <a:p>
            <a:pPr algn="ctr"/>
            <a:r>
              <a:rPr lang="nl-NL" sz="1100" dirty="0" err="1"/>
              <a:t>Managed</a:t>
            </a:r>
            <a:r>
              <a:rPr lang="nl-NL" sz="1100" dirty="0"/>
              <a:t> Platform (</a:t>
            </a:r>
            <a:r>
              <a:rPr lang="nl-NL" sz="1100" dirty="0" err="1"/>
              <a:t>and</a:t>
            </a:r>
            <a:r>
              <a:rPr lang="nl-NL" sz="1100" dirty="0"/>
              <a:t> </a:t>
            </a:r>
            <a:r>
              <a:rPr lang="nl-NL" sz="1100" dirty="0" err="1"/>
              <a:t>underlying</a:t>
            </a:r>
            <a:r>
              <a:rPr lang="nl-NL" sz="1100" dirty="0"/>
              <a:t> Infra) </a:t>
            </a:r>
            <a:r>
              <a:rPr lang="nl-NL" sz="1100" dirty="0" err="1"/>
              <a:t>with</a:t>
            </a:r>
            <a:r>
              <a:rPr lang="nl-NL" sz="1100" dirty="0"/>
              <a:t> built in </a:t>
            </a:r>
            <a:r>
              <a:rPr lang="nl-NL" sz="1100" dirty="0" err="1"/>
              <a:t>logging</a:t>
            </a:r>
            <a:r>
              <a:rPr lang="nl-NL" sz="1100" dirty="0"/>
              <a:t> | monitoring | </a:t>
            </a:r>
            <a:r>
              <a:rPr lang="nl-NL" sz="1100" dirty="0" err="1"/>
              <a:t>Ops</a:t>
            </a:r>
            <a:r>
              <a:rPr lang="nl-NL" sz="1100" dirty="0"/>
              <a:t> </a:t>
            </a:r>
            <a:br>
              <a:rPr lang="nl-NL" sz="1100" dirty="0"/>
            </a:br>
            <a:r>
              <a:rPr lang="nl-NL" sz="1100" dirty="0" err="1"/>
              <a:t>Configured</a:t>
            </a:r>
            <a:r>
              <a:rPr lang="nl-NL" sz="1100" dirty="0"/>
              <a:t> </a:t>
            </a:r>
            <a:r>
              <a:rPr lang="nl-NL" sz="1100" dirty="0" err="1"/>
              <a:t>through</a:t>
            </a:r>
            <a:r>
              <a:rPr lang="nl-NL" sz="1100" dirty="0"/>
              <a:t> Infra as Code</a:t>
            </a:r>
            <a:endParaRPr lang="en-NL" sz="1100" dirty="0"/>
          </a:p>
        </p:txBody>
      </p:sp>
      <p:sp>
        <p:nvSpPr>
          <p:cNvPr id="94" name="Rectangle 93">
            <a:extLst>
              <a:ext uri="{FF2B5EF4-FFF2-40B4-BE49-F238E27FC236}">
                <a16:creationId xmlns:a16="http://schemas.microsoft.com/office/drawing/2014/main" id="{C26A2520-0956-4191-B5F6-1938848ED816}"/>
              </a:ext>
            </a:extLst>
          </p:cNvPr>
          <p:cNvSpPr/>
          <p:nvPr/>
        </p:nvSpPr>
        <p:spPr>
          <a:xfrm>
            <a:off x="5752110" y="463830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96" name="Rectangle 95">
            <a:extLst>
              <a:ext uri="{FF2B5EF4-FFF2-40B4-BE49-F238E27FC236}">
                <a16:creationId xmlns:a16="http://schemas.microsoft.com/office/drawing/2014/main" id="{905834D4-9A33-400A-98D1-2E7A2DE06ECC}"/>
              </a:ext>
            </a:extLst>
          </p:cNvPr>
          <p:cNvSpPr/>
          <p:nvPr/>
        </p:nvSpPr>
        <p:spPr>
          <a:xfrm>
            <a:off x="4207347" y="44779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97" name="Rectangle 96">
            <a:extLst>
              <a:ext uri="{FF2B5EF4-FFF2-40B4-BE49-F238E27FC236}">
                <a16:creationId xmlns:a16="http://schemas.microsoft.com/office/drawing/2014/main" id="{342CD365-0572-41E9-B5A4-922EB2A2F1DB}"/>
              </a:ext>
            </a:extLst>
          </p:cNvPr>
          <p:cNvSpPr/>
          <p:nvPr/>
        </p:nvSpPr>
        <p:spPr>
          <a:xfrm>
            <a:off x="5051962" y="4272612"/>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99" name="Graphic 90">
            <a:extLst>
              <a:ext uri="{FF2B5EF4-FFF2-40B4-BE49-F238E27FC236}">
                <a16:creationId xmlns:a16="http://schemas.microsoft.com/office/drawing/2014/main" id="{A063934D-FB5D-4AAA-A4F2-E01D4E17738F}"/>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922231" y="4229016"/>
            <a:ext cx="465699" cy="465699"/>
          </a:xfrm>
          <a:prstGeom prst="rect">
            <a:avLst/>
          </a:prstGeom>
        </p:spPr>
      </p:pic>
      <p:pic>
        <p:nvPicPr>
          <p:cNvPr id="101" name="Graphic 106">
            <a:extLst>
              <a:ext uri="{FF2B5EF4-FFF2-40B4-BE49-F238E27FC236}">
                <a16:creationId xmlns:a16="http://schemas.microsoft.com/office/drawing/2014/main" id="{7AC4740A-08FD-4FB8-8382-DFBE5A7C9359}"/>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245962" y="3863328"/>
            <a:ext cx="496952" cy="496952"/>
          </a:xfrm>
          <a:prstGeom prst="rect">
            <a:avLst/>
          </a:prstGeom>
        </p:spPr>
      </p:pic>
      <p:pic>
        <p:nvPicPr>
          <p:cNvPr id="102" name="Graphic 8">
            <a:extLst>
              <a:ext uri="{FF2B5EF4-FFF2-40B4-BE49-F238E27FC236}">
                <a16:creationId xmlns:a16="http://schemas.microsoft.com/office/drawing/2014/main" id="{E2965D53-4016-406D-8E0D-06CB94FECB4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4356367" y="4068669"/>
            <a:ext cx="507902" cy="507902"/>
          </a:xfrm>
          <a:prstGeom prst="rect">
            <a:avLst/>
          </a:prstGeom>
        </p:spPr>
      </p:pic>
      <p:sp>
        <p:nvSpPr>
          <p:cNvPr id="103" name="Rectangle 102">
            <a:extLst>
              <a:ext uri="{FF2B5EF4-FFF2-40B4-BE49-F238E27FC236}">
                <a16:creationId xmlns:a16="http://schemas.microsoft.com/office/drawing/2014/main" id="{05D3BA3C-4BC4-410C-8E36-890FA6261050}"/>
              </a:ext>
            </a:extLst>
          </p:cNvPr>
          <p:cNvSpPr/>
          <p:nvPr/>
        </p:nvSpPr>
        <p:spPr>
          <a:xfrm>
            <a:off x="6519084" y="4281984"/>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105" name="Graphic 104">
            <a:extLst>
              <a:ext uri="{FF2B5EF4-FFF2-40B4-BE49-F238E27FC236}">
                <a16:creationId xmlns:a16="http://schemas.microsoft.com/office/drawing/2014/main" id="{6EEE3597-95E1-4DB0-BDCB-07D1A0A2AA78}"/>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6614903" y="3875238"/>
            <a:ext cx="496952" cy="496952"/>
          </a:xfrm>
          <a:prstGeom prst="rect">
            <a:avLst/>
          </a:prstGeom>
        </p:spPr>
      </p:pic>
      <p:sp>
        <p:nvSpPr>
          <p:cNvPr id="110" name="Rectangle 109">
            <a:extLst>
              <a:ext uri="{FF2B5EF4-FFF2-40B4-BE49-F238E27FC236}">
                <a16:creationId xmlns:a16="http://schemas.microsoft.com/office/drawing/2014/main" id="{26FCFB62-1990-47EB-A973-3883C1B3413C}"/>
              </a:ext>
            </a:extLst>
          </p:cNvPr>
          <p:cNvSpPr/>
          <p:nvPr/>
        </p:nvSpPr>
        <p:spPr>
          <a:xfrm>
            <a:off x="3143193" y="3918397"/>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111" name="Graphic 110">
            <a:extLst>
              <a:ext uri="{FF2B5EF4-FFF2-40B4-BE49-F238E27FC236}">
                <a16:creationId xmlns:a16="http://schemas.microsoft.com/office/drawing/2014/main" id="{BBA80E82-71D5-4758-80FF-379F44251DF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253935" y="3514225"/>
            <a:ext cx="496952" cy="496952"/>
          </a:xfrm>
          <a:prstGeom prst="rect">
            <a:avLst/>
          </a:prstGeom>
        </p:spPr>
      </p:pic>
      <p:pic>
        <p:nvPicPr>
          <p:cNvPr id="115" name="Graphic 114">
            <a:extLst>
              <a:ext uri="{FF2B5EF4-FFF2-40B4-BE49-F238E27FC236}">
                <a16:creationId xmlns:a16="http://schemas.microsoft.com/office/drawing/2014/main" id="{F06AD3F2-8501-47D4-A0E6-EC2009B6B0E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65255" y="2347419"/>
            <a:ext cx="281442" cy="281442"/>
          </a:xfrm>
          <a:prstGeom prst="rect">
            <a:avLst/>
          </a:prstGeom>
        </p:spPr>
      </p:pic>
      <p:pic>
        <p:nvPicPr>
          <p:cNvPr id="118" name="Graphic 117">
            <a:extLst>
              <a:ext uri="{FF2B5EF4-FFF2-40B4-BE49-F238E27FC236}">
                <a16:creationId xmlns:a16="http://schemas.microsoft.com/office/drawing/2014/main" id="{7A523090-C747-45B1-A223-598DADFB22A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797311" y="2990363"/>
            <a:ext cx="431901" cy="431901"/>
          </a:xfrm>
          <a:prstGeom prst="rect">
            <a:avLst/>
          </a:prstGeom>
        </p:spPr>
      </p:pic>
      <p:pic>
        <p:nvPicPr>
          <p:cNvPr id="119" name="Graphic 118">
            <a:extLst>
              <a:ext uri="{FF2B5EF4-FFF2-40B4-BE49-F238E27FC236}">
                <a16:creationId xmlns:a16="http://schemas.microsoft.com/office/drawing/2014/main" id="{3EE7D9D0-A37E-4105-BE21-02A82DB972B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701546" y="864100"/>
            <a:ext cx="281442" cy="281442"/>
          </a:xfrm>
          <a:prstGeom prst="rect">
            <a:avLst/>
          </a:prstGeom>
        </p:spPr>
      </p:pic>
    </p:spTree>
    <p:extLst>
      <p:ext uri="{BB962C8B-B14F-4D97-AF65-F5344CB8AC3E}">
        <p14:creationId xmlns:p14="http://schemas.microsoft.com/office/powerpoint/2010/main" val="978578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4" grpId="0" animBg="1"/>
      <p:bldP spid="106" grpId="0" animBg="1"/>
      <p:bldP spid="108" grpId="0" animBg="1"/>
      <p:bldP spid="109" grpId="0" animBg="1"/>
      <p:bldP spid="112" grpId="0" animBg="1"/>
      <p:bldP spid="113" grpId="0" animBg="1"/>
      <p:bldP spid="107" grpId="0" animBg="1"/>
      <p:bldP spid="140" grpId="0" animBg="1"/>
      <p:bldP spid="87" grpId="0" animBg="1"/>
      <p:bldP spid="88" grpId="0" animBg="1"/>
      <p:bldP spid="9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Decoupling</a:t>
            </a:r>
            <a:endParaRPr lang="en-NL" dirty="0"/>
          </a:p>
        </p:txBody>
      </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91491"/>
            <a:chOff x="343358" y="1039735"/>
            <a:chExt cx="1215471" cy="129149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 Topic</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63607"/>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Cloud Native Application Development- on Oracle Cloud | APAC OGB Tour 2021</a:t>
            </a:r>
            <a:endParaRPr lang="nl-NL" dirty="0"/>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421864" cy="200055"/>
          </a:xfrm>
          <a:prstGeom prst="rect">
            <a:avLst/>
          </a:prstGeom>
          <a:noFill/>
        </p:spPr>
        <p:txBody>
          <a:bodyPr wrap="none" lIns="0" tIns="0" rIns="0" bIns="0" rtlCol="0">
            <a:spAutoFit/>
          </a:bodyPr>
          <a:lstStyle/>
          <a:p>
            <a:r>
              <a:rPr lang="nl-NL" sz="1300" dirty="0"/>
              <a:t>#hashtagofinterest</a:t>
            </a:r>
            <a:endParaRPr lang="en-NL" sz="1300" dirty="0" err="1"/>
          </a:p>
        </p:txBody>
      </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090BFEFF-3831-45DC-9540-96A6404A9EC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93097" y="127804"/>
            <a:ext cx="839014" cy="839014"/>
          </a:xfrm>
          <a:prstGeom prst="rect">
            <a:avLst/>
          </a:prstGeom>
          <a:noFill/>
          <a:extLst>
            <a:ext uri="{909E8E84-426E-40DD-AFC4-6F175D3DCCD1}">
              <a14:hiddenFill xmlns:a14="http://schemas.microsoft.com/office/drawing/2010/main">
                <a:solidFill>
                  <a:srgbClr val="FFFFFF"/>
                </a:solidFill>
              </a14:hiddenFill>
            </a:ext>
          </a:extLst>
        </p:spPr>
      </p:pic>
      <p:sp>
        <p:nvSpPr>
          <p:cNvPr id="93" name="Speech Bubble: Rectangle with Corners Rounded 92">
            <a:extLst>
              <a:ext uri="{FF2B5EF4-FFF2-40B4-BE49-F238E27FC236}">
                <a16:creationId xmlns:a16="http://schemas.microsoft.com/office/drawing/2014/main" id="{AF0C9A76-6BD9-4A83-A8BE-5CE965BBFABB}"/>
              </a:ext>
            </a:extLst>
          </p:cNvPr>
          <p:cNvSpPr/>
          <p:nvPr/>
        </p:nvSpPr>
        <p:spPr>
          <a:xfrm>
            <a:off x="87633" y="794319"/>
            <a:ext cx="1917419" cy="2166181"/>
          </a:xfrm>
          <a:custGeom>
            <a:avLst/>
            <a:gdLst>
              <a:gd name="connsiteX0" fmla="*/ 0 w 1917419"/>
              <a:gd name="connsiteY0" fmla="*/ 319576 h 2166181"/>
              <a:gd name="connsiteX1" fmla="*/ 319576 w 1917419"/>
              <a:gd name="connsiteY1" fmla="*/ 0 h 2166181"/>
              <a:gd name="connsiteX2" fmla="*/ 735013 w 1917419"/>
              <a:gd name="connsiteY2" fmla="*/ 0 h 2166181"/>
              <a:gd name="connsiteX3" fmla="*/ 1118494 w 1917419"/>
              <a:gd name="connsiteY3" fmla="*/ 0 h 2166181"/>
              <a:gd name="connsiteX4" fmla="*/ 1118494 w 1917419"/>
              <a:gd name="connsiteY4" fmla="*/ 0 h 2166181"/>
              <a:gd name="connsiteX5" fmla="*/ 1597849 w 1917419"/>
              <a:gd name="connsiteY5" fmla="*/ 0 h 2166181"/>
              <a:gd name="connsiteX6" fmla="*/ 1597843 w 1917419"/>
              <a:gd name="connsiteY6" fmla="*/ 0 h 2166181"/>
              <a:gd name="connsiteX7" fmla="*/ 1917419 w 1917419"/>
              <a:gd name="connsiteY7" fmla="*/ 319576 h 2166181"/>
              <a:gd name="connsiteX8" fmla="*/ 1917419 w 1917419"/>
              <a:gd name="connsiteY8" fmla="*/ 361030 h 2166181"/>
              <a:gd name="connsiteX9" fmla="*/ 2112379 w 1917419"/>
              <a:gd name="connsiteY9" fmla="*/ 146478 h 2166181"/>
              <a:gd name="connsiteX10" fmla="*/ 2323586 w 1917419"/>
              <a:gd name="connsiteY10" fmla="*/ -85954 h 2166181"/>
              <a:gd name="connsiteX11" fmla="*/ 2116441 w 1917419"/>
              <a:gd name="connsiteY11" fmla="*/ 418196 h 2166181"/>
              <a:gd name="connsiteX12" fmla="*/ 1917419 w 1917419"/>
              <a:gd name="connsiteY12" fmla="*/ 902575 h 2166181"/>
              <a:gd name="connsiteX13" fmla="*/ 1917419 w 1917419"/>
              <a:gd name="connsiteY13" fmla="*/ 1374590 h 2166181"/>
              <a:gd name="connsiteX14" fmla="*/ 1917419 w 1917419"/>
              <a:gd name="connsiteY14" fmla="*/ 1846605 h 2166181"/>
              <a:gd name="connsiteX15" fmla="*/ 1597843 w 1917419"/>
              <a:gd name="connsiteY15" fmla="*/ 2166181 h 2166181"/>
              <a:gd name="connsiteX16" fmla="*/ 1597849 w 1917419"/>
              <a:gd name="connsiteY16" fmla="*/ 2166181 h 2166181"/>
              <a:gd name="connsiteX17" fmla="*/ 1118494 w 1917419"/>
              <a:gd name="connsiteY17" fmla="*/ 2166181 h 2166181"/>
              <a:gd name="connsiteX18" fmla="*/ 1118494 w 1917419"/>
              <a:gd name="connsiteY18" fmla="*/ 2166181 h 2166181"/>
              <a:gd name="connsiteX19" fmla="*/ 719035 w 1917419"/>
              <a:gd name="connsiteY19" fmla="*/ 2166181 h 2166181"/>
              <a:gd name="connsiteX20" fmla="*/ 319576 w 1917419"/>
              <a:gd name="connsiteY20" fmla="*/ 2166181 h 2166181"/>
              <a:gd name="connsiteX21" fmla="*/ 0 w 1917419"/>
              <a:gd name="connsiteY21" fmla="*/ 1846605 h 2166181"/>
              <a:gd name="connsiteX22" fmla="*/ 0 w 1917419"/>
              <a:gd name="connsiteY22" fmla="*/ 1365150 h 2166181"/>
              <a:gd name="connsiteX23" fmla="*/ 0 w 1917419"/>
              <a:gd name="connsiteY23" fmla="*/ 902575 h 2166181"/>
              <a:gd name="connsiteX24" fmla="*/ 0 w 1917419"/>
              <a:gd name="connsiteY24" fmla="*/ 361030 h 2166181"/>
              <a:gd name="connsiteX25" fmla="*/ 0 w 1917419"/>
              <a:gd name="connsiteY25" fmla="*/ 361030 h 2166181"/>
              <a:gd name="connsiteX26" fmla="*/ 0 w 1917419"/>
              <a:gd name="connsiteY26" fmla="*/ 319576 h 216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17419" h="2166181" fill="none" extrusionOk="0">
                <a:moveTo>
                  <a:pt x="0" y="319576"/>
                </a:moveTo>
                <a:cubicBezTo>
                  <a:pt x="-15326" y="127030"/>
                  <a:pt x="149467" y="-27744"/>
                  <a:pt x="319576" y="0"/>
                </a:cubicBezTo>
                <a:cubicBezTo>
                  <a:pt x="406420" y="-48609"/>
                  <a:pt x="529855" y="18821"/>
                  <a:pt x="735013" y="0"/>
                </a:cubicBezTo>
                <a:cubicBezTo>
                  <a:pt x="940171" y="-18821"/>
                  <a:pt x="1007245" y="14221"/>
                  <a:pt x="1118494" y="0"/>
                </a:cubicBezTo>
                <a:lnTo>
                  <a:pt x="1118494" y="0"/>
                </a:lnTo>
                <a:cubicBezTo>
                  <a:pt x="1255442" y="-52212"/>
                  <a:pt x="1384875" y="53222"/>
                  <a:pt x="1597849" y="0"/>
                </a:cubicBezTo>
                <a:lnTo>
                  <a:pt x="1597843" y="0"/>
                </a:lnTo>
                <a:cubicBezTo>
                  <a:pt x="1751706" y="-34382"/>
                  <a:pt x="1942537" y="153352"/>
                  <a:pt x="1917419" y="319576"/>
                </a:cubicBezTo>
                <a:cubicBezTo>
                  <a:pt x="1919666" y="332761"/>
                  <a:pt x="1917335" y="345158"/>
                  <a:pt x="1917419" y="361030"/>
                </a:cubicBezTo>
                <a:cubicBezTo>
                  <a:pt x="2003996" y="264364"/>
                  <a:pt x="2043591" y="251384"/>
                  <a:pt x="2112379" y="146478"/>
                </a:cubicBezTo>
                <a:cubicBezTo>
                  <a:pt x="2181167" y="41572"/>
                  <a:pt x="2243777" y="41812"/>
                  <a:pt x="2323586" y="-85954"/>
                </a:cubicBezTo>
                <a:cubicBezTo>
                  <a:pt x="2299255" y="99468"/>
                  <a:pt x="2179978" y="216275"/>
                  <a:pt x="2116441" y="418196"/>
                </a:cubicBezTo>
                <a:cubicBezTo>
                  <a:pt x="2052903" y="620116"/>
                  <a:pt x="1962111" y="652066"/>
                  <a:pt x="1917419" y="902575"/>
                </a:cubicBezTo>
                <a:cubicBezTo>
                  <a:pt x="1921971" y="1007226"/>
                  <a:pt x="1910555" y="1151730"/>
                  <a:pt x="1917419" y="1374590"/>
                </a:cubicBezTo>
                <a:cubicBezTo>
                  <a:pt x="1924283" y="1597450"/>
                  <a:pt x="1904687" y="1746488"/>
                  <a:pt x="1917419" y="1846605"/>
                </a:cubicBezTo>
                <a:cubicBezTo>
                  <a:pt x="1898027" y="2034861"/>
                  <a:pt x="1764116" y="2121935"/>
                  <a:pt x="1597843" y="2166181"/>
                </a:cubicBezTo>
                <a:lnTo>
                  <a:pt x="1597849" y="2166181"/>
                </a:lnTo>
                <a:cubicBezTo>
                  <a:pt x="1454478" y="2184288"/>
                  <a:pt x="1281392" y="2122091"/>
                  <a:pt x="1118494" y="2166181"/>
                </a:cubicBezTo>
                <a:lnTo>
                  <a:pt x="1118494" y="2166181"/>
                </a:lnTo>
                <a:cubicBezTo>
                  <a:pt x="974874" y="2178433"/>
                  <a:pt x="827930" y="2123961"/>
                  <a:pt x="719035" y="2166181"/>
                </a:cubicBezTo>
                <a:cubicBezTo>
                  <a:pt x="610140" y="2208401"/>
                  <a:pt x="424950" y="2150330"/>
                  <a:pt x="319576" y="2166181"/>
                </a:cubicBezTo>
                <a:cubicBezTo>
                  <a:pt x="162868" y="2191539"/>
                  <a:pt x="18654" y="1996380"/>
                  <a:pt x="0" y="1846605"/>
                </a:cubicBezTo>
                <a:cubicBezTo>
                  <a:pt x="-10433" y="1653065"/>
                  <a:pt x="16664" y="1588377"/>
                  <a:pt x="0" y="1365150"/>
                </a:cubicBezTo>
                <a:cubicBezTo>
                  <a:pt x="-16664" y="1141923"/>
                  <a:pt x="54574" y="1046332"/>
                  <a:pt x="0" y="902575"/>
                </a:cubicBezTo>
                <a:cubicBezTo>
                  <a:pt x="-15195" y="700730"/>
                  <a:pt x="18372" y="528624"/>
                  <a:pt x="0" y="361030"/>
                </a:cubicBezTo>
                <a:lnTo>
                  <a:pt x="0" y="361030"/>
                </a:lnTo>
                <a:cubicBezTo>
                  <a:pt x="-1968" y="351570"/>
                  <a:pt x="3964" y="339100"/>
                  <a:pt x="0" y="319576"/>
                </a:cubicBezTo>
                <a:close/>
              </a:path>
              <a:path w="1917419" h="2166181" stroke="0" extrusionOk="0">
                <a:moveTo>
                  <a:pt x="0" y="319576"/>
                </a:moveTo>
                <a:cubicBezTo>
                  <a:pt x="9777" y="170995"/>
                  <a:pt x="175549" y="-20276"/>
                  <a:pt x="319576" y="0"/>
                </a:cubicBezTo>
                <a:cubicBezTo>
                  <a:pt x="402419" y="-19238"/>
                  <a:pt x="570398" y="5097"/>
                  <a:pt x="711046" y="0"/>
                </a:cubicBezTo>
                <a:cubicBezTo>
                  <a:pt x="851694" y="-5097"/>
                  <a:pt x="987496" y="22919"/>
                  <a:pt x="1118494" y="0"/>
                </a:cubicBezTo>
                <a:lnTo>
                  <a:pt x="1118494" y="0"/>
                </a:lnTo>
                <a:cubicBezTo>
                  <a:pt x="1250133" y="-39391"/>
                  <a:pt x="1485225" y="56825"/>
                  <a:pt x="1597849" y="0"/>
                </a:cubicBezTo>
                <a:lnTo>
                  <a:pt x="1597843" y="0"/>
                </a:lnTo>
                <a:cubicBezTo>
                  <a:pt x="1743676" y="19804"/>
                  <a:pt x="1914742" y="145707"/>
                  <a:pt x="1917419" y="319576"/>
                </a:cubicBezTo>
                <a:cubicBezTo>
                  <a:pt x="1919541" y="335609"/>
                  <a:pt x="1914960" y="348651"/>
                  <a:pt x="1917419" y="361030"/>
                </a:cubicBezTo>
                <a:cubicBezTo>
                  <a:pt x="1931683" y="293393"/>
                  <a:pt x="2088526" y="197545"/>
                  <a:pt x="2116441" y="142008"/>
                </a:cubicBezTo>
                <a:cubicBezTo>
                  <a:pt x="2144356" y="86471"/>
                  <a:pt x="2254557" y="4526"/>
                  <a:pt x="2323586" y="-85954"/>
                </a:cubicBezTo>
                <a:cubicBezTo>
                  <a:pt x="2287275" y="21997"/>
                  <a:pt x="2129746" y="256197"/>
                  <a:pt x="2128626" y="388540"/>
                </a:cubicBezTo>
                <a:cubicBezTo>
                  <a:pt x="2127506" y="520883"/>
                  <a:pt x="1960123" y="772548"/>
                  <a:pt x="1917419" y="902575"/>
                </a:cubicBezTo>
                <a:cubicBezTo>
                  <a:pt x="1933757" y="1009878"/>
                  <a:pt x="1909821" y="1141403"/>
                  <a:pt x="1917419" y="1346269"/>
                </a:cubicBezTo>
                <a:cubicBezTo>
                  <a:pt x="1925017" y="1551135"/>
                  <a:pt x="1905841" y="1707074"/>
                  <a:pt x="1917419" y="1846605"/>
                </a:cubicBezTo>
                <a:cubicBezTo>
                  <a:pt x="1922610" y="2031234"/>
                  <a:pt x="1741202" y="2153158"/>
                  <a:pt x="1597843" y="2166181"/>
                </a:cubicBezTo>
                <a:lnTo>
                  <a:pt x="1597849" y="2166181"/>
                </a:lnTo>
                <a:cubicBezTo>
                  <a:pt x="1420206" y="2197850"/>
                  <a:pt x="1357869" y="2125522"/>
                  <a:pt x="1118494" y="2166181"/>
                </a:cubicBezTo>
                <a:lnTo>
                  <a:pt x="1118494" y="2166181"/>
                </a:lnTo>
                <a:cubicBezTo>
                  <a:pt x="1037762" y="2167165"/>
                  <a:pt x="853872" y="2156309"/>
                  <a:pt x="727024" y="2166181"/>
                </a:cubicBezTo>
                <a:cubicBezTo>
                  <a:pt x="600176" y="2176053"/>
                  <a:pt x="492019" y="2166143"/>
                  <a:pt x="319576" y="2166181"/>
                </a:cubicBezTo>
                <a:cubicBezTo>
                  <a:pt x="180821" y="2155331"/>
                  <a:pt x="-2258" y="1971134"/>
                  <a:pt x="0" y="1846605"/>
                </a:cubicBezTo>
                <a:cubicBezTo>
                  <a:pt x="-35194" y="1728711"/>
                  <a:pt x="41898" y="1481229"/>
                  <a:pt x="0" y="1374590"/>
                </a:cubicBezTo>
                <a:cubicBezTo>
                  <a:pt x="-41898" y="1267951"/>
                  <a:pt x="7953" y="1088115"/>
                  <a:pt x="0" y="902575"/>
                </a:cubicBezTo>
                <a:cubicBezTo>
                  <a:pt x="-60171" y="742243"/>
                  <a:pt x="16969" y="510218"/>
                  <a:pt x="0" y="361030"/>
                </a:cubicBezTo>
                <a:lnTo>
                  <a:pt x="0" y="361030"/>
                </a:lnTo>
                <a:cubicBezTo>
                  <a:pt x="-1489" y="344231"/>
                  <a:pt x="1760" y="329049"/>
                  <a:pt x="0" y="319576"/>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1183"/>
                      <a:gd name="adj2" fmla="val -53968"/>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Encapsulation</a:t>
            </a:r>
            <a:r>
              <a:rPr lang="nl-NL" sz="1100" dirty="0"/>
              <a:t> (of </a:t>
            </a:r>
            <a:r>
              <a:rPr lang="nl-NL" sz="1100" dirty="0" err="1"/>
              <a:t>implementation</a:t>
            </a:r>
            <a:r>
              <a:rPr lang="nl-NL" sz="1100" dirty="0"/>
              <a:t>)</a:t>
            </a:r>
          </a:p>
          <a:p>
            <a:pPr marL="171450" indent="-171450">
              <a:buFont typeface="Arial" panose="020B0604020202020204" pitchFamily="34" charset="0"/>
              <a:buChar char="•"/>
            </a:pPr>
            <a:r>
              <a:rPr lang="nl-NL" sz="1100" dirty="0"/>
              <a:t>Run time availability </a:t>
            </a:r>
            <a:r>
              <a:rPr lang="nl-NL" sz="1100" dirty="0" err="1"/>
              <a:t>independence</a:t>
            </a:r>
            <a:endParaRPr lang="nl-NL" sz="1100" dirty="0"/>
          </a:p>
          <a:p>
            <a:pPr marL="171450" indent="-171450">
              <a:buFont typeface="Arial" panose="020B0604020202020204" pitchFamily="34" charset="0"/>
              <a:buChar char="•"/>
            </a:pPr>
            <a:r>
              <a:rPr lang="nl-NL" sz="1100" dirty="0"/>
              <a:t>Independent release / </a:t>
            </a:r>
            <a:r>
              <a:rPr lang="nl-NL" sz="1100" dirty="0" err="1"/>
              <a:t>reconfigure</a:t>
            </a:r>
            <a:endParaRPr lang="nl-NL" sz="1100" dirty="0"/>
          </a:p>
          <a:p>
            <a:pPr marL="171450" indent="-171450">
              <a:buFont typeface="Arial" panose="020B0604020202020204" pitchFamily="34" charset="0"/>
              <a:buChar char="•"/>
            </a:pPr>
            <a:r>
              <a:rPr lang="nl-NL" sz="1100" dirty="0"/>
              <a:t>Independence of </a:t>
            </a:r>
            <a:r>
              <a:rPr lang="nl-NL" sz="1100" dirty="0" err="1"/>
              <a:t>scaling</a:t>
            </a:r>
            <a:endParaRPr lang="nl-NL" sz="1100" dirty="0"/>
          </a:p>
          <a:p>
            <a:pPr marL="171450" indent="-171450">
              <a:buFont typeface="Arial" panose="020B0604020202020204" pitchFamily="34" charset="0"/>
              <a:buChar char="•"/>
            </a:pPr>
            <a:r>
              <a:rPr lang="nl-NL" sz="1100" dirty="0"/>
              <a:t>Volume Load </a:t>
            </a:r>
            <a:r>
              <a:rPr lang="nl-NL" sz="1100" dirty="0" err="1"/>
              <a:t>Throttling</a:t>
            </a:r>
            <a:r>
              <a:rPr lang="nl-NL" sz="1100" dirty="0"/>
              <a:t>/</a:t>
            </a:r>
            <a:r>
              <a:rPr lang="nl-NL" sz="1100" dirty="0" err="1"/>
              <a:t>Absorption</a:t>
            </a:r>
            <a:endParaRPr lang="nl-NL" sz="1100" dirty="0"/>
          </a:p>
          <a:p>
            <a:pPr marL="171450" indent="-171450">
              <a:buFont typeface="Arial" panose="020B0604020202020204" pitchFamily="34" charset="0"/>
              <a:buChar char="•"/>
            </a:pPr>
            <a:r>
              <a:rPr lang="nl-NL" sz="1100" dirty="0"/>
              <a:t>Security </a:t>
            </a:r>
            <a:r>
              <a:rPr lang="nl-NL" sz="1100" dirty="0" err="1"/>
              <a:t>Boundary</a:t>
            </a:r>
            <a:endParaRPr lang="nl-NL" sz="1100" dirty="0"/>
          </a:p>
          <a:p>
            <a:pPr marL="171450" indent="-171450">
              <a:buFont typeface="Arial" panose="020B0604020202020204" pitchFamily="34" charset="0"/>
              <a:buChar char="•"/>
            </a:pPr>
            <a:r>
              <a:rPr lang="nl-NL" sz="1100" dirty="0"/>
              <a:t>Failure </a:t>
            </a:r>
            <a:r>
              <a:rPr lang="nl-NL" sz="1100" dirty="0" err="1"/>
              <a:t>isolation</a:t>
            </a:r>
            <a:endParaRPr lang="en-NL" sz="1100" dirty="0"/>
          </a:p>
        </p:txBody>
      </p:sp>
      <p:pic>
        <p:nvPicPr>
          <p:cNvPr id="94" name="Picture 2">
            <a:extLst>
              <a:ext uri="{FF2B5EF4-FFF2-40B4-BE49-F238E27FC236}">
                <a16:creationId xmlns:a16="http://schemas.microsoft.com/office/drawing/2014/main" id="{68E89C7F-4471-4C77-9ABC-C826D69037AD}"/>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4873" y="748612"/>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6" name="Picture 2">
            <a:extLst>
              <a:ext uri="{FF2B5EF4-FFF2-40B4-BE49-F238E27FC236}">
                <a16:creationId xmlns:a16="http://schemas.microsoft.com/office/drawing/2014/main" id="{305EF950-F6EF-4074-8DF0-FBE73CBC854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1352" y="1829319"/>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7" name="Picture 2">
            <a:extLst>
              <a:ext uri="{FF2B5EF4-FFF2-40B4-BE49-F238E27FC236}">
                <a16:creationId xmlns:a16="http://schemas.microsoft.com/office/drawing/2014/main" id="{15FB61B4-FAE8-4AE1-A7FA-5D9BF75994F2}"/>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6086" y="18178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9" name="Picture 2">
            <a:extLst>
              <a:ext uri="{FF2B5EF4-FFF2-40B4-BE49-F238E27FC236}">
                <a16:creationId xmlns:a16="http://schemas.microsoft.com/office/drawing/2014/main" id="{F680FBAC-8314-4BCD-B692-29251BD8A242}"/>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6678" y="19540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1" name="Picture 2">
            <a:extLst>
              <a:ext uri="{FF2B5EF4-FFF2-40B4-BE49-F238E27FC236}">
                <a16:creationId xmlns:a16="http://schemas.microsoft.com/office/drawing/2014/main" id="{89636DB4-F302-41EB-9C0B-3514C300954E}"/>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1520" y="679993"/>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2" name="Picture 2">
            <a:extLst>
              <a:ext uri="{FF2B5EF4-FFF2-40B4-BE49-F238E27FC236}">
                <a16:creationId xmlns:a16="http://schemas.microsoft.com/office/drawing/2014/main" id="{97ACACED-0A71-4DF6-81F3-28DC19374942}"/>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1923" y="2332377"/>
            <a:ext cx="349689" cy="349689"/>
          </a:xfrm>
          <a:prstGeom prst="rect">
            <a:avLst/>
          </a:prstGeom>
          <a:solidFill>
            <a:schemeClr val="tx2">
              <a:lumMod val="60000"/>
              <a:lumOff val="40000"/>
            </a:schemeClr>
          </a:solidFill>
          <a:effectLst>
            <a:glow rad="139700">
              <a:schemeClr val="accent3">
                <a:satMod val="175000"/>
                <a:alpha val="40000"/>
              </a:schemeClr>
            </a:glow>
          </a:effectLst>
        </p:spPr>
      </p:pic>
      <p:sp>
        <p:nvSpPr>
          <p:cNvPr id="69" name="Rectangle 68">
            <a:extLst>
              <a:ext uri="{FF2B5EF4-FFF2-40B4-BE49-F238E27FC236}">
                <a16:creationId xmlns:a16="http://schemas.microsoft.com/office/drawing/2014/main" id="{F6EE10BD-266E-4460-8ADA-8216191D0232}"/>
              </a:ext>
            </a:extLst>
          </p:cNvPr>
          <p:cNvSpPr/>
          <p:nvPr/>
        </p:nvSpPr>
        <p:spPr>
          <a:xfrm>
            <a:off x="5752110" y="463830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70" name="Rectangle 69">
            <a:extLst>
              <a:ext uri="{FF2B5EF4-FFF2-40B4-BE49-F238E27FC236}">
                <a16:creationId xmlns:a16="http://schemas.microsoft.com/office/drawing/2014/main" id="{AE019492-56EF-4FCE-9446-DF7549717A4D}"/>
              </a:ext>
            </a:extLst>
          </p:cNvPr>
          <p:cNvSpPr/>
          <p:nvPr/>
        </p:nvSpPr>
        <p:spPr>
          <a:xfrm>
            <a:off x="4207347" y="44779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73" name="Rectangle 72">
            <a:extLst>
              <a:ext uri="{FF2B5EF4-FFF2-40B4-BE49-F238E27FC236}">
                <a16:creationId xmlns:a16="http://schemas.microsoft.com/office/drawing/2014/main" id="{B6BBE5F5-74B0-4222-AD6F-737A820E2343}"/>
              </a:ext>
            </a:extLst>
          </p:cNvPr>
          <p:cNvSpPr/>
          <p:nvPr/>
        </p:nvSpPr>
        <p:spPr>
          <a:xfrm>
            <a:off x="5051962" y="4272612"/>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7" name="Graphic 90">
            <a:extLst>
              <a:ext uri="{FF2B5EF4-FFF2-40B4-BE49-F238E27FC236}">
                <a16:creationId xmlns:a16="http://schemas.microsoft.com/office/drawing/2014/main" id="{2BC6A2A5-A43A-4E47-8645-27C442886AB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922231" y="4229016"/>
            <a:ext cx="465699" cy="465699"/>
          </a:xfrm>
          <a:prstGeom prst="rect">
            <a:avLst/>
          </a:prstGeom>
        </p:spPr>
      </p:pic>
      <p:pic>
        <p:nvPicPr>
          <p:cNvPr id="88" name="Graphic 106">
            <a:extLst>
              <a:ext uri="{FF2B5EF4-FFF2-40B4-BE49-F238E27FC236}">
                <a16:creationId xmlns:a16="http://schemas.microsoft.com/office/drawing/2014/main" id="{27239148-8F90-4641-9120-65E853A776B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245962" y="3863328"/>
            <a:ext cx="496952" cy="496952"/>
          </a:xfrm>
          <a:prstGeom prst="rect">
            <a:avLst/>
          </a:prstGeom>
        </p:spPr>
      </p:pic>
      <p:pic>
        <p:nvPicPr>
          <p:cNvPr id="92" name="Graphic 8">
            <a:extLst>
              <a:ext uri="{FF2B5EF4-FFF2-40B4-BE49-F238E27FC236}">
                <a16:creationId xmlns:a16="http://schemas.microsoft.com/office/drawing/2014/main" id="{EEB683F4-0005-42A0-90A1-E0D2EDB70F1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4356367" y="4068669"/>
            <a:ext cx="507902" cy="507902"/>
          </a:xfrm>
          <a:prstGeom prst="rect">
            <a:avLst/>
          </a:prstGeom>
        </p:spPr>
      </p:pic>
      <p:sp>
        <p:nvSpPr>
          <p:cNvPr id="103" name="Rectangle 102">
            <a:extLst>
              <a:ext uri="{FF2B5EF4-FFF2-40B4-BE49-F238E27FC236}">
                <a16:creationId xmlns:a16="http://schemas.microsoft.com/office/drawing/2014/main" id="{3E0FC72C-698A-4F09-8E1F-2933FB68D9B8}"/>
              </a:ext>
            </a:extLst>
          </p:cNvPr>
          <p:cNvSpPr/>
          <p:nvPr/>
        </p:nvSpPr>
        <p:spPr>
          <a:xfrm>
            <a:off x="6525455" y="4308660"/>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104" name="Graphic 103">
            <a:extLst>
              <a:ext uri="{FF2B5EF4-FFF2-40B4-BE49-F238E27FC236}">
                <a16:creationId xmlns:a16="http://schemas.microsoft.com/office/drawing/2014/main" id="{EA0B0ACB-3F36-4944-98BE-1D472F701E37}"/>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14903" y="3875238"/>
            <a:ext cx="496952" cy="496952"/>
          </a:xfrm>
          <a:prstGeom prst="rect">
            <a:avLst/>
          </a:prstGeom>
        </p:spPr>
      </p:pic>
      <p:sp>
        <p:nvSpPr>
          <p:cNvPr id="105" name="Rectangle 104">
            <a:extLst>
              <a:ext uri="{FF2B5EF4-FFF2-40B4-BE49-F238E27FC236}">
                <a16:creationId xmlns:a16="http://schemas.microsoft.com/office/drawing/2014/main" id="{06A46B47-F8F6-4F24-B192-776D849083DA}"/>
              </a:ext>
            </a:extLst>
          </p:cNvPr>
          <p:cNvSpPr/>
          <p:nvPr/>
        </p:nvSpPr>
        <p:spPr>
          <a:xfrm>
            <a:off x="3143193" y="3918397"/>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106" name="Graphic 105">
            <a:extLst>
              <a:ext uri="{FF2B5EF4-FFF2-40B4-BE49-F238E27FC236}">
                <a16:creationId xmlns:a16="http://schemas.microsoft.com/office/drawing/2014/main" id="{A58B7B53-DF68-4B96-B33D-E1F868470E2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53935" y="3514225"/>
            <a:ext cx="496952" cy="496952"/>
          </a:xfrm>
          <a:prstGeom prst="rect">
            <a:avLst/>
          </a:prstGeom>
        </p:spPr>
      </p:pic>
      <p:pic>
        <p:nvPicPr>
          <p:cNvPr id="107" name="Graphic 106">
            <a:extLst>
              <a:ext uri="{FF2B5EF4-FFF2-40B4-BE49-F238E27FC236}">
                <a16:creationId xmlns:a16="http://schemas.microsoft.com/office/drawing/2014/main" id="{CBCE8393-4DB8-40FA-BB2E-EA95981C8DF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665255" y="2347419"/>
            <a:ext cx="281442" cy="281442"/>
          </a:xfrm>
          <a:prstGeom prst="rect">
            <a:avLst/>
          </a:prstGeom>
        </p:spPr>
      </p:pic>
      <p:pic>
        <p:nvPicPr>
          <p:cNvPr id="108" name="Graphic 107">
            <a:extLst>
              <a:ext uri="{FF2B5EF4-FFF2-40B4-BE49-F238E27FC236}">
                <a16:creationId xmlns:a16="http://schemas.microsoft.com/office/drawing/2014/main" id="{D8013F4B-DE0C-47F8-A71A-C72918A09982}"/>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797311" y="2990363"/>
            <a:ext cx="431901" cy="431901"/>
          </a:xfrm>
          <a:prstGeom prst="rect">
            <a:avLst/>
          </a:prstGeom>
        </p:spPr>
      </p:pic>
      <p:pic>
        <p:nvPicPr>
          <p:cNvPr id="109" name="Graphic 108">
            <a:extLst>
              <a:ext uri="{FF2B5EF4-FFF2-40B4-BE49-F238E27FC236}">
                <a16:creationId xmlns:a16="http://schemas.microsoft.com/office/drawing/2014/main" id="{064313DF-719A-4D48-9C1F-15C08DE8A2E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701546" y="864100"/>
            <a:ext cx="281442" cy="281442"/>
          </a:xfrm>
          <a:prstGeom prst="rect">
            <a:avLst/>
          </a:prstGeom>
        </p:spPr>
      </p:pic>
    </p:spTree>
    <p:extLst>
      <p:ext uri="{BB962C8B-B14F-4D97-AF65-F5344CB8AC3E}">
        <p14:creationId xmlns:p14="http://schemas.microsoft.com/office/powerpoint/2010/main" val="1170420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250"/>
                                  </p:stCondLst>
                                  <p:childTnLst>
                                    <p:set>
                                      <p:cBhvr>
                                        <p:cTn id="15" dur="1" fill="hold">
                                          <p:stCondLst>
                                            <p:cond delay="0"/>
                                          </p:stCondLst>
                                        </p:cTn>
                                        <p:tgtEl>
                                          <p:spTgt spid="94"/>
                                        </p:tgtEl>
                                        <p:attrNameLst>
                                          <p:attrName>style.visibility</p:attrName>
                                        </p:attrNameLst>
                                      </p:cBhvr>
                                      <p:to>
                                        <p:strVal val="visible"/>
                                      </p:to>
                                    </p:set>
                                    <p:anim calcmode="lin" valueType="num">
                                      <p:cBhvr additive="base">
                                        <p:cTn id="16" dur="500" fill="hold"/>
                                        <p:tgtEl>
                                          <p:spTgt spid="94"/>
                                        </p:tgtEl>
                                        <p:attrNameLst>
                                          <p:attrName>ppt_x</p:attrName>
                                        </p:attrNameLst>
                                      </p:cBhvr>
                                      <p:tavLst>
                                        <p:tav tm="0">
                                          <p:val>
                                            <p:strVal val="#ppt_x"/>
                                          </p:val>
                                        </p:tav>
                                        <p:tav tm="100000">
                                          <p:val>
                                            <p:strVal val="#ppt_x"/>
                                          </p:val>
                                        </p:tav>
                                      </p:tavLst>
                                    </p:anim>
                                    <p:anim calcmode="lin" valueType="num">
                                      <p:cBhvr additive="base">
                                        <p:cTn id="17" dur="500" fill="hold"/>
                                        <p:tgtEl>
                                          <p:spTgt spid="94"/>
                                        </p:tgtEl>
                                        <p:attrNameLst>
                                          <p:attrName>ppt_y</p:attrName>
                                        </p:attrNameLst>
                                      </p:cBhvr>
                                      <p:tavLst>
                                        <p:tav tm="0">
                                          <p:val>
                                            <p:strVal val="1+#ppt_h/2"/>
                                          </p:val>
                                        </p:tav>
                                        <p:tav tm="100000">
                                          <p:val>
                                            <p:strVal val="#ppt_y"/>
                                          </p:val>
                                        </p:tav>
                                      </p:tavLst>
                                    </p:anim>
                                  </p:childTnLst>
                                </p:cTn>
                              </p:par>
                            </p:childTnLst>
                          </p:cTn>
                        </p:par>
                        <p:par>
                          <p:cTn id="18" fill="hold">
                            <p:stCondLst>
                              <p:cond delay="1250"/>
                            </p:stCondLst>
                            <p:childTnLst>
                              <p:par>
                                <p:cTn id="19" presetID="2" presetClass="entr" presetSubtype="4" fill="hold" nodeType="afterEffect">
                                  <p:stCondLst>
                                    <p:cond delay="250"/>
                                  </p:stCondLst>
                                  <p:childTnLst>
                                    <p:set>
                                      <p:cBhvr>
                                        <p:cTn id="20" dur="1" fill="hold">
                                          <p:stCondLst>
                                            <p:cond delay="0"/>
                                          </p:stCondLst>
                                        </p:cTn>
                                        <p:tgtEl>
                                          <p:spTgt spid="102"/>
                                        </p:tgtEl>
                                        <p:attrNameLst>
                                          <p:attrName>style.visibility</p:attrName>
                                        </p:attrNameLst>
                                      </p:cBhvr>
                                      <p:to>
                                        <p:strVal val="visible"/>
                                      </p:to>
                                    </p:set>
                                    <p:anim calcmode="lin" valueType="num">
                                      <p:cBhvr additive="base">
                                        <p:cTn id="21" dur="500" fill="hold"/>
                                        <p:tgtEl>
                                          <p:spTgt spid="102"/>
                                        </p:tgtEl>
                                        <p:attrNameLst>
                                          <p:attrName>ppt_x</p:attrName>
                                        </p:attrNameLst>
                                      </p:cBhvr>
                                      <p:tavLst>
                                        <p:tav tm="0">
                                          <p:val>
                                            <p:strVal val="#ppt_x"/>
                                          </p:val>
                                        </p:tav>
                                        <p:tav tm="100000">
                                          <p:val>
                                            <p:strVal val="#ppt_x"/>
                                          </p:val>
                                        </p:tav>
                                      </p:tavLst>
                                    </p:anim>
                                    <p:anim calcmode="lin" valueType="num">
                                      <p:cBhvr additive="base">
                                        <p:cTn id="22" dur="500" fill="hold"/>
                                        <p:tgtEl>
                                          <p:spTgt spid="10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250"/>
                                  </p:stCondLst>
                                  <p:childTnLst>
                                    <p:set>
                                      <p:cBhvr>
                                        <p:cTn id="25" dur="1" fill="hold">
                                          <p:stCondLst>
                                            <p:cond delay="0"/>
                                          </p:stCondLst>
                                        </p:cTn>
                                        <p:tgtEl>
                                          <p:spTgt spid="96"/>
                                        </p:tgtEl>
                                        <p:attrNameLst>
                                          <p:attrName>style.visibility</p:attrName>
                                        </p:attrNameLst>
                                      </p:cBhvr>
                                      <p:to>
                                        <p:strVal val="visible"/>
                                      </p:to>
                                    </p:set>
                                    <p:anim calcmode="lin" valueType="num">
                                      <p:cBhvr additive="base">
                                        <p:cTn id="26" dur="500" fill="hold"/>
                                        <p:tgtEl>
                                          <p:spTgt spid="96"/>
                                        </p:tgtEl>
                                        <p:attrNameLst>
                                          <p:attrName>ppt_x</p:attrName>
                                        </p:attrNameLst>
                                      </p:cBhvr>
                                      <p:tavLst>
                                        <p:tav tm="0">
                                          <p:val>
                                            <p:strVal val="#ppt_x"/>
                                          </p:val>
                                        </p:tav>
                                        <p:tav tm="100000">
                                          <p:val>
                                            <p:strVal val="#ppt_x"/>
                                          </p:val>
                                        </p:tav>
                                      </p:tavLst>
                                    </p:anim>
                                    <p:anim calcmode="lin" valueType="num">
                                      <p:cBhvr additive="base">
                                        <p:cTn id="27" dur="500" fill="hold"/>
                                        <p:tgtEl>
                                          <p:spTgt spid="96"/>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fill="hold" nodeType="afterEffect">
                                  <p:stCondLst>
                                    <p:cond delay="25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250"/>
                                  </p:stCondLst>
                                  <p:childTnLst>
                                    <p:set>
                                      <p:cBhvr>
                                        <p:cTn id="35" dur="1" fill="hold">
                                          <p:stCondLst>
                                            <p:cond delay="0"/>
                                          </p:stCondLst>
                                        </p:cTn>
                                        <p:tgtEl>
                                          <p:spTgt spid="99"/>
                                        </p:tgtEl>
                                        <p:attrNameLst>
                                          <p:attrName>style.visibility</p:attrName>
                                        </p:attrNameLst>
                                      </p:cBhvr>
                                      <p:to>
                                        <p:strVal val="visible"/>
                                      </p:to>
                                    </p:set>
                                    <p:anim calcmode="lin" valueType="num">
                                      <p:cBhvr additive="base">
                                        <p:cTn id="36" dur="500" fill="hold"/>
                                        <p:tgtEl>
                                          <p:spTgt spid="99"/>
                                        </p:tgtEl>
                                        <p:attrNameLst>
                                          <p:attrName>ppt_x</p:attrName>
                                        </p:attrNameLst>
                                      </p:cBhvr>
                                      <p:tavLst>
                                        <p:tav tm="0">
                                          <p:val>
                                            <p:strVal val="#ppt_x"/>
                                          </p:val>
                                        </p:tav>
                                        <p:tav tm="100000">
                                          <p:val>
                                            <p:strVal val="#ppt_x"/>
                                          </p:val>
                                        </p:tav>
                                      </p:tavLst>
                                    </p:anim>
                                    <p:anim calcmode="lin" valueType="num">
                                      <p:cBhvr additive="base">
                                        <p:cTn id="3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Platform </a:t>
            </a:r>
            <a:r>
              <a:rPr lang="nl-NL" dirty="0" err="1"/>
              <a:t>Preparation</a:t>
            </a:r>
            <a:r>
              <a:rPr lang="nl-NL" dirty="0"/>
              <a:t> – </a:t>
            </a:r>
            <a:r>
              <a:rPr lang="nl-NL" dirty="0" err="1"/>
              <a:t>Infrastructure</a:t>
            </a:r>
            <a:r>
              <a:rPr lang="nl-NL" dirty="0"/>
              <a:t> as Code</a:t>
            </a:r>
            <a:br>
              <a:rPr lang="nl-NL" dirty="0"/>
            </a:br>
            <a:r>
              <a:rPr lang="nl-NL" dirty="0" err="1"/>
              <a:t>using</a:t>
            </a:r>
            <a:r>
              <a:rPr lang="nl-NL" dirty="0"/>
              <a:t> Resource Manager &amp; </a:t>
            </a:r>
            <a:r>
              <a:rPr lang="nl-NL" dirty="0" err="1"/>
              <a:t>Terraform</a:t>
            </a:r>
            <a:r>
              <a:rPr lang="nl-NL" dirty="0"/>
              <a:t> plan </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sp>
        <p:nvSpPr>
          <p:cNvPr id="52" name="Rectangle: Rounded Corners 51">
            <a:extLst>
              <a:ext uri="{FF2B5EF4-FFF2-40B4-BE49-F238E27FC236}">
                <a16:creationId xmlns:a16="http://schemas.microsoft.com/office/drawing/2014/main" id="{1908827C-1495-46B7-A52D-D72A2C49B655}"/>
              </a:ext>
            </a:extLst>
          </p:cNvPr>
          <p:cNvSpPr/>
          <p:nvPr/>
        </p:nvSpPr>
        <p:spPr>
          <a:xfrm>
            <a:off x="-1069112" y="14643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443928" y="20993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2635068" y="1046120"/>
            <a:ext cx="788159" cy="558981"/>
          </a:xfrm>
          <a:prstGeom prst="wedgeRoundRectCallout">
            <a:avLst>
              <a:gd name="adj1" fmla="val 102701"/>
              <a:gd name="adj2" fmla="val -966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Object Storage Bucket</a:t>
            </a:r>
            <a:endParaRPr lang="en-NL" sz="900" dirty="0">
              <a:solidFill>
                <a:schemeClr val="dk1"/>
              </a:solidFill>
            </a:endParaRPr>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18987" y="20506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3655778" y="3155907"/>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2" name="Footer Placeholder 1">
            <a:extLst>
              <a:ext uri="{FF2B5EF4-FFF2-40B4-BE49-F238E27FC236}">
                <a16:creationId xmlns:a16="http://schemas.microsoft.com/office/drawing/2014/main" id="{4942510D-A44B-42DF-9693-0B0C31EBC543}"/>
              </a:ext>
            </a:extLst>
          </p:cNvPr>
          <p:cNvSpPr>
            <a:spLocks noGrp="1"/>
          </p:cNvSpPr>
          <p:nvPr>
            <p:ph type="ftr" sz="quarter" idx="11"/>
          </p:nvPr>
        </p:nvSpPr>
        <p:spPr/>
        <p:txBody>
          <a:bodyPr/>
          <a:lstStyle/>
          <a:p>
            <a:r>
              <a:rPr lang="en-US"/>
              <a:t>Cloud Native Application Development- on Oracle Cloud | APAC OGB Tour 2021</a:t>
            </a:r>
            <a:endParaRPr lang="nl-NL"/>
          </a:p>
        </p:txBody>
      </p:sp>
      <p:grpSp>
        <p:nvGrpSpPr>
          <p:cNvPr id="77" name="Group 76">
            <a:extLst>
              <a:ext uri="{FF2B5EF4-FFF2-40B4-BE49-F238E27FC236}">
                <a16:creationId xmlns:a16="http://schemas.microsoft.com/office/drawing/2014/main" id="{B47A2988-915A-4129-AD75-49C81FE34B1E}"/>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759983E9-5E09-4996-8C77-6EA1241986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A120DC76-B3BF-4756-A463-A65176F54574}"/>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sp>
        <p:nvSpPr>
          <p:cNvPr id="81" name="Speech Bubble: Rectangle with Corners Rounded 80">
            <a:extLst>
              <a:ext uri="{FF2B5EF4-FFF2-40B4-BE49-F238E27FC236}">
                <a16:creationId xmlns:a16="http://schemas.microsoft.com/office/drawing/2014/main" id="{D015DD36-896A-4520-A8F6-120890B452F4}"/>
              </a:ext>
            </a:extLst>
          </p:cNvPr>
          <p:cNvSpPr/>
          <p:nvPr/>
        </p:nvSpPr>
        <p:spPr>
          <a:xfrm>
            <a:off x="1947820" y="3478556"/>
            <a:ext cx="1043428" cy="597162"/>
          </a:xfrm>
          <a:prstGeom prst="wedgeRoundRectCallout">
            <a:avLst>
              <a:gd name="adj1" fmla="val 99249"/>
              <a:gd name="adj2" fmla="val -743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Secure </a:t>
            </a:r>
            <a:r>
              <a:rPr lang="nl-NL" sz="900" dirty="0" err="1">
                <a:solidFill>
                  <a:schemeClr val="dk1"/>
                </a:solidFill>
              </a:rPr>
              <a:t>Vault</a:t>
            </a:r>
            <a:r>
              <a:rPr lang="nl-NL" sz="900" dirty="0">
                <a:solidFill>
                  <a:schemeClr val="dk1"/>
                </a:solidFill>
              </a:rPr>
              <a:t> </a:t>
            </a:r>
            <a:r>
              <a:rPr lang="nl-NL" sz="900" dirty="0" err="1">
                <a:solidFill>
                  <a:schemeClr val="dk1"/>
                </a:solidFill>
              </a:rPr>
              <a:t>with</a:t>
            </a:r>
            <a:r>
              <a:rPr lang="nl-NL" sz="900" dirty="0">
                <a:solidFill>
                  <a:schemeClr val="dk1"/>
                </a:solidFill>
              </a:rPr>
              <a:t> Keys for Twitter </a:t>
            </a:r>
            <a:r>
              <a:rPr lang="nl-NL" sz="900" dirty="0" err="1">
                <a:solidFill>
                  <a:schemeClr val="dk1"/>
                </a:solidFill>
              </a:rPr>
              <a:t>credentials</a:t>
            </a:r>
            <a:endParaRPr lang="en-NL" sz="900" dirty="0">
              <a:solidFill>
                <a:schemeClr val="dk1"/>
              </a:solidFill>
            </a:endParaRPr>
          </a:p>
        </p:txBody>
      </p:sp>
      <p:sp>
        <p:nvSpPr>
          <p:cNvPr id="83" name="Speech Bubble: Rectangle with Corners Rounded 82">
            <a:extLst>
              <a:ext uri="{FF2B5EF4-FFF2-40B4-BE49-F238E27FC236}">
                <a16:creationId xmlns:a16="http://schemas.microsoft.com/office/drawing/2014/main" id="{F013826A-E643-458C-9744-E08F5C963550}"/>
              </a:ext>
            </a:extLst>
          </p:cNvPr>
          <p:cNvSpPr/>
          <p:nvPr/>
        </p:nvSpPr>
        <p:spPr>
          <a:xfrm>
            <a:off x="2324546" y="2990865"/>
            <a:ext cx="1457275" cy="352030"/>
          </a:xfrm>
          <a:prstGeom prst="wedgeRoundRectCallout">
            <a:avLst>
              <a:gd name="adj1" fmla="val 65245"/>
              <a:gd name="adj2" fmla="val 62138"/>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Compartment</a:t>
            </a:r>
            <a:r>
              <a:rPr lang="nl-NL" sz="900" dirty="0">
                <a:solidFill>
                  <a:schemeClr val="dk1"/>
                </a:solidFill>
              </a:rPr>
              <a:t> for Application resources</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0F94F6FB-A181-4444-A2C3-1A8C0F66E90E}"/>
              </a:ext>
            </a:extLst>
          </p:cNvPr>
          <p:cNvSpPr/>
          <p:nvPr/>
        </p:nvSpPr>
        <p:spPr>
          <a:xfrm>
            <a:off x="8015869" y="2660083"/>
            <a:ext cx="1043428" cy="597162"/>
          </a:xfrm>
          <a:prstGeom prst="wedgeRoundRectCallout">
            <a:avLst>
              <a:gd name="adj1" fmla="val -46875"/>
              <a:gd name="adj2" fmla="val 13303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Configuration</a:t>
            </a:r>
            <a:r>
              <a:rPr lang="nl-NL" sz="900" dirty="0">
                <a:solidFill>
                  <a:schemeClr val="dk1"/>
                </a:solidFill>
              </a:rPr>
              <a:t> of </a:t>
            </a:r>
            <a:r>
              <a:rPr lang="nl-NL" sz="900" dirty="0" err="1">
                <a:solidFill>
                  <a:schemeClr val="dk1"/>
                </a:solidFill>
              </a:rPr>
              <a:t>Logging</a:t>
            </a:r>
            <a:r>
              <a:rPr lang="nl-NL" sz="900" dirty="0">
                <a:solidFill>
                  <a:schemeClr val="dk1"/>
                </a:solidFill>
              </a:rPr>
              <a:t> Service for </a:t>
            </a:r>
            <a:r>
              <a:rPr lang="nl-NL" sz="900" dirty="0" err="1">
                <a:solidFill>
                  <a:schemeClr val="dk1"/>
                </a:solidFill>
              </a:rPr>
              <a:t>Functions</a:t>
            </a:r>
            <a:endParaRPr lang="en-NL" sz="900" dirty="0">
              <a:solidFill>
                <a:schemeClr val="dk1"/>
              </a:solidFill>
            </a:endParaRPr>
          </a:p>
        </p:txBody>
      </p:sp>
      <p:grpSp>
        <p:nvGrpSpPr>
          <p:cNvPr id="133" name="Group 132">
            <a:extLst>
              <a:ext uri="{FF2B5EF4-FFF2-40B4-BE49-F238E27FC236}">
                <a16:creationId xmlns:a16="http://schemas.microsoft.com/office/drawing/2014/main" id="{DE181EAE-1162-4BC7-89AF-72A850EFE493}"/>
              </a:ext>
            </a:extLst>
          </p:cNvPr>
          <p:cNvGrpSpPr/>
          <p:nvPr/>
        </p:nvGrpSpPr>
        <p:grpSpPr>
          <a:xfrm>
            <a:off x="5713637" y="2086631"/>
            <a:ext cx="911906" cy="951487"/>
            <a:chOff x="9986753" y="1468849"/>
            <a:chExt cx="911906" cy="951487"/>
          </a:xfrm>
        </p:grpSpPr>
        <p:grpSp>
          <p:nvGrpSpPr>
            <p:cNvPr id="134" name="Group 133">
              <a:extLst>
                <a:ext uri="{FF2B5EF4-FFF2-40B4-BE49-F238E27FC236}">
                  <a16:creationId xmlns:a16="http://schemas.microsoft.com/office/drawing/2014/main" id="{26729ACD-84E3-4872-8CD9-F5824A667189}"/>
                </a:ext>
              </a:extLst>
            </p:cNvPr>
            <p:cNvGrpSpPr/>
            <p:nvPr/>
          </p:nvGrpSpPr>
          <p:grpSpPr>
            <a:xfrm>
              <a:off x="10131618" y="1468849"/>
              <a:ext cx="582945" cy="635162"/>
              <a:chOff x="10131618" y="1758788"/>
              <a:chExt cx="582945" cy="635162"/>
            </a:xfrm>
          </p:grpSpPr>
          <p:sp>
            <p:nvSpPr>
              <p:cNvPr id="136" name="Rectangle 135">
                <a:extLst>
                  <a:ext uri="{FF2B5EF4-FFF2-40B4-BE49-F238E27FC236}">
                    <a16:creationId xmlns:a16="http://schemas.microsoft.com/office/drawing/2014/main" id="{9147B4FE-2389-446D-B1A3-00A4D44D115C}"/>
                  </a:ext>
                </a:extLst>
              </p:cNvPr>
              <p:cNvSpPr/>
              <p:nvPr/>
            </p:nvSpPr>
            <p:spPr>
              <a:xfrm>
                <a:off x="10131618"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37" name="Group 136">
                <a:extLst>
                  <a:ext uri="{FF2B5EF4-FFF2-40B4-BE49-F238E27FC236}">
                    <a16:creationId xmlns:a16="http://schemas.microsoft.com/office/drawing/2014/main" id="{6517C4A0-9D0B-4D28-A2A4-F1E2EF2CB001}"/>
                  </a:ext>
                </a:extLst>
              </p:cNvPr>
              <p:cNvGrpSpPr/>
              <p:nvPr/>
            </p:nvGrpSpPr>
            <p:grpSpPr>
              <a:xfrm>
                <a:off x="10214652" y="1854090"/>
                <a:ext cx="421184" cy="421184"/>
                <a:chOff x="6894513" y="4081463"/>
                <a:chExt cx="509587" cy="509587"/>
              </a:xfrm>
            </p:grpSpPr>
            <p:sp>
              <p:nvSpPr>
                <p:cNvPr id="138" name="Freeform 31">
                  <a:extLst>
                    <a:ext uri="{FF2B5EF4-FFF2-40B4-BE49-F238E27FC236}">
                      <a16:creationId xmlns:a16="http://schemas.microsoft.com/office/drawing/2014/main" id="{D74D9461-B558-433C-AC4C-8C131EAF20AC}"/>
                    </a:ext>
                  </a:extLst>
                </p:cNvPr>
                <p:cNvSpPr>
                  <a:spLocks noChangeArrowheads="1"/>
                </p:cNvSpPr>
                <p:nvPr/>
              </p:nvSpPr>
              <p:spPr bwMode="auto">
                <a:xfrm>
                  <a:off x="7138988" y="4381500"/>
                  <a:ext cx="109537" cy="80963"/>
                </a:xfrm>
                <a:custGeom>
                  <a:avLst/>
                  <a:gdLst>
                    <a:gd name="T0" fmla="*/ 18 w 303"/>
                    <a:gd name="T1" fmla="*/ 0 h 227"/>
                    <a:gd name="T2" fmla="*/ 0 w 303"/>
                    <a:gd name="T3" fmla="*/ 27 h 227"/>
                    <a:gd name="T4" fmla="*/ 76 w 303"/>
                    <a:gd name="T5" fmla="*/ 218 h 227"/>
                    <a:gd name="T6" fmla="*/ 81 w 303"/>
                    <a:gd name="T7" fmla="*/ 218 h 227"/>
                    <a:gd name="T8" fmla="*/ 115 w 303"/>
                    <a:gd name="T9" fmla="*/ 226 h 227"/>
                    <a:gd name="T10" fmla="*/ 302 w 303"/>
                    <a:gd name="T11" fmla="*/ 48 h 227"/>
                    <a:gd name="T12" fmla="*/ 296 w 303"/>
                    <a:gd name="T13" fmla="*/ 32 h 227"/>
                    <a:gd name="T14" fmla="*/ 18 w 30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27">
                      <a:moveTo>
                        <a:pt x="18" y="0"/>
                      </a:moveTo>
                      <a:cubicBezTo>
                        <a:pt x="13" y="11"/>
                        <a:pt x="8" y="19"/>
                        <a:pt x="0" y="27"/>
                      </a:cubicBezTo>
                      <a:lnTo>
                        <a:pt x="76" y="218"/>
                      </a:lnTo>
                      <a:cubicBezTo>
                        <a:pt x="79" y="218"/>
                        <a:pt x="79" y="218"/>
                        <a:pt x="81" y="218"/>
                      </a:cubicBezTo>
                      <a:cubicBezTo>
                        <a:pt x="94" y="218"/>
                        <a:pt x="105" y="221"/>
                        <a:pt x="115" y="226"/>
                      </a:cubicBezTo>
                      <a:lnTo>
                        <a:pt x="302" y="48"/>
                      </a:lnTo>
                      <a:cubicBezTo>
                        <a:pt x="299" y="42"/>
                        <a:pt x="296" y="37"/>
                        <a:pt x="296" y="32"/>
                      </a:cubicBezTo>
                      <a:lnTo>
                        <a:pt x="18" y="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39" name="Freeform 32">
                  <a:extLst>
                    <a:ext uri="{FF2B5EF4-FFF2-40B4-BE49-F238E27FC236}">
                      <a16:creationId xmlns:a16="http://schemas.microsoft.com/office/drawing/2014/main" id="{436A4D77-C4ED-4811-8BF4-06F034800643}"/>
                    </a:ext>
                  </a:extLst>
                </p:cNvPr>
                <p:cNvSpPr>
                  <a:spLocks noChangeArrowheads="1"/>
                </p:cNvSpPr>
                <p:nvPr/>
              </p:nvSpPr>
              <p:spPr bwMode="auto">
                <a:xfrm>
                  <a:off x="7053263" y="4381500"/>
                  <a:ext cx="96837" cy="80963"/>
                </a:xfrm>
                <a:custGeom>
                  <a:avLst/>
                  <a:gdLst>
                    <a:gd name="T0" fmla="*/ 194 w 271"/>
                    <a:gd name="T1" fmla="*/ 39 h 227"/>
                    <a:gd name="T2" fmla="*/ 131 w 271"/>
                    <a:gd name="T3" fmla="*/ 0 h 227"/>
                    <a:gd name="T4" fmla="*/ 2 w 271"/>
                    <a:gd name="T5" fmla="*/ 21 h 227"/>
                    <a:gd name="T6" fmla="*/ 0 w 271"/>
                    <a:gd name="T7" fmla="*/ 32 h 227"/>
                    <a:gd name="T8" fmla="*/ 270 w 271"/>
                    <a:gd name="T9" fmla="*/ 226 h 227"/>
                    <a:gd name="T10" fmla="*/ 196 w 271"/>
                    <a:gd name="T11" fmla="*/ 39 h 227"/>
                    <a:gd name="T12" fmla="*/ 194 w 271"/>
                    <a:gd name="T13" fmla="*/ 39 h 227"/>
                  </a:gdLst>
                  <a:ahLst/>
                  <a:cxnLst>
                    <a:cxn ang="0">
                      <a:pos x="T0" y="T1"/>
                    </a:cxn>
                    <a:cxn ang="0">
                      <a:pos x="T2" y="T3"/>
                    </a:cxn>
                    <a:cxn ang="0">
                      <a:pos x="T4" y="T5"/>
                    </a:cxn>
                    <a:cxn ang="0">
                      <a:pos x="T6" y="T7"/>
                    </a:cxn>
                    <a:cxn ang="0">
                      <a:pos x="T8" y="T9"/>
                    </a:cxn>
                    <a:cxn ang="0">
                      <a:pos x="T10" y="T11"/>
                    </a:cxn>
                    <a:cxn ang="0">
                      <a:pos x="T12" y="T13"/>
                    </a:cxn>
                  </a:cxnLst>
                  <a:rect l="0" t="0" r="r" b="b"/>
                  <a:pathLst>
                    <a:path w="271" h="227">
                      <a:moveTo>
                        <a:pt x="194" y="39"/>
                      </a:moveTo>
                      <a:cubicBezTo>
                        <a:pt x="167" y="39"/>
                        <a:pt x="144" y="24"/>
                        <a:pt x="131" y="0"/>
                      </a:cubicBezTo>
                      <a:lnTo>
                        <a:pt x="2" y="21"/>
                      </a:lnTo>
                      <a:cubicBezTo>
                        <a:pt x="2" y="24"/>
                        <a:pt x="0" y="29"/>
                        <a:pt x="0" y="32"/>
                      </a:cubicBezTo>
                      <a:lnTo>
                        <a:pt x="270" y="226"/>
                      </a:lnTo>
                      <a:lnTo>
                        <a:pt x="196" y="39"/>
                      </a:lnTo>
                      <a:lnTo>
                        <a:pt x="194" y="3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40" name="Freeform 33">
                  <a:extLst>
                    <a:ext uri="{FF2B5EF4-FFF2-40B4-BE49-F238E27FC236}">
                      <a16:creationId xmlns:a16="http://schemas.microsoft.com/office/drawing/2014/main" id="{66C85DCC-4AB7-4C38-8B23-C718B3EDF81F}"/>
                    </a:ext>
                  </a:extLst>
                </p:cNvPr>
                <p:cNvSpPr>
                  <a:spLocks noChangeArrowheads="1"/>
                </p:cNvSpPr>
                <p:nvPr/>
              </p:nvSpPr>
              <p:spPr bwMode="auto">
                <a:xfrm>
                  <a:off x="7042150" y="4267200"/>
                  <a:ext cx="63500" cy="107950"/>
                </a:xfrm>
                <a:custGeom>
                  <a:avLst/>
                  <a:gdLst>
                    <a:gd name="T0" fmla="*/ 176 w 177"/>
                    <a:gd name="T1" fmla="*/ 235 h 299"/>
                    <a:gd name="T2" fmla="*/ 68 w 177"/>
                    <a:gd name="T3" fmla="*/ 0 h 299"/>
                    <a:gd name="T4" fmla="*/ 66 w 177"/>
                    <a:gd name="T5" fmla="*/ 0 h 299"/>
                    <a:gd name="T6" fmla="*/ 0 w 177"/>
                    <a:gd name="T7" fmla="*/ 269 h 299"/>
                    <a:gd name="T8" fmla="*/ 26 w 177"/>
                    <a:gd name="T9" fmla="*/ 298 h 299"/>
                    <a:gd name="T10" fmla="*/ 155 w 177"/>
                    <a:gd name="T11" fmla="*/ 277 h 299"/>
                    <a:gd name="T12" fmla="*/ 176 w 177"/>
                    <a:gd name="T13" fmla="*/ 235 h 299"/>
                  </a:gdLst>
                  <a:ahLst/>
                  <a:cxnLst>
                    <a:cxn ang="0">
                      <a:pos x="T0" y="T1"/>
                    </a:cxn>
                    <a:cxn ang="0">
                      <a:pos x="T2" y="T3"/>
                    </a:cxn>
                    <a:cxn ang="0">
                      <a:pos x="T4" y="T5"/>
                    </a:cxn>
                    <a:cxn ang="0">
                      <a:pos x="T6" y="T7"/>
                    </a:cxn>
                    <a:cxn ang="0">
                      <a:pos x="T8" y="T9"/>
                    </a:cxn>
                    <a:cxn ang="0">
                      <a:pos x="T10" y="T11"/>
                    </a:cxn>
                    <a:cxn ang="0">
                      <a:pos x="T12" y="T13"/>
                    </a:cxn>
                  </a:cxnLst>
                  <a:rect l="0" t="0" r="r" b="b"/>
                  <a:pathLst>
                    <a:path w="177" h="299">
                      <a:moveTo>
                        <a:pt x="176" y="235"/>
                      </a:moveTo>
                      <a:lnTo>
                        <a:pt x="68" y="0"/>
                      </a:lnTo>
                      <a:lnTo>
                        <a:pt x="66" y="0"/>
                      </a:lnTo>
                      <a:lnTo>
                        <a:pt x="0" y="269"/>
                      </a:lnTo>
                      <a:cubicBezTo>
                        <a:pt x="11" y="277"/>
                        <a:pt x="18" y="285"/>
                        <a:pt x="26" y="298"/>
                      </a:cubicBezTo>
                      <a:lnTo>
                        <a:pt x="155" y="277"/>
                      </a:lnTo>
                      <a:cubicBezTo>
                        <a:pt x="157" y="261"/>
                        <a:pt x="165" y="246"/>
                        <a:pt x="176" y="235"/>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41" name="Freeform 34">
                  <a:extLst>
                    <a:ext uri="{FF2B5EF4-FFF2-40B4-BE49-F238E27FC236}">
                      <a16:creationId xmlns:a16="http://schemas.microsoft.com/office/drawing/2014/main" id="{00678B1D-1FFC-4C96-A808-B65047FFAF89}"/>
                    </a:ext>
                  </a:extLst>
                </p:cNvPr>
                <p:cNvSpPr>
                  <a:spLocks noChangeArrowheads="1"/>
                </p:cNvSpPr>
                <p:nvPr/>
              </p:nvSpPr>
              <p:spPr bwMode="auto">
                <a:xfrm>
                  <a:off x="7080250" y="4251325"/>
                  <a:ext cx="144463" cy="96838"/>
                </a:xfrm>
                <a:custGeom>
                  <a:avLst/>
                  <a:gdLst>
                    <a:gd name="T0" fmla="*/ 118 w 402"/>
                    <a:gd name="T1" fmla="*/ 261 h 270"/>
                    <a:gd name="T2" fmla="*/ 149 w 402"/>
                    <a:gd name="T3" fmla="*/ 269 h 270"/>
                    <a:gd name="T4" fmla="*/ 401 w 402"/>
                    <a:gd name="T5" fmla="*/ 18 h 270"/>
                    <a:gd name="T6" fmla="*/ 395 w 402"/>
                    <a:gd name="T7" fmla="*/ 8 h 270"/>
                    <a:gd name="T8" fmla="*/ 18 w 402"/>
                    <a:gd name="T9" fmla="*/ 0 h 270"/>
                    <a:gd name="T10" fmla="*/ 0 w 402"/>
                    <a:gd name="T11" fmla="*/ 29 h 270"/>
                    <a:gd name="T12" fmla="*/ 107 w 402"/>
                    <a:gd name="T13" fmla="*/ 263 h 270"/>
                    <a:gd name="T14" fmla="*/ 118 w 402"/>
                    <a:gd name="T15" fmla="*/ 261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270">
                      <a:moveTo>
                        <a:pt x="118" y="261"/>
                      </a:moveTo>
                      <a:cubicBezTo>
                        <a:pt x="128" y="261"/>
                        <a:pt x="141" y="263"/>
                        <a:pt x="149" y="269"/>
                      </a:cubicBezTo>
                      <a:lnTo>
                        <a:pt x="401" y="18"/>
                      </a:lnTo>
                      <a:cubicBezTo>
                        <a:pt x="398" y="15"/>
                        <a:pt x="398" y="10"/>
                        <a:pt x="395" y="8"/>
                      </a:cubicBezTo>
                      <a:lnTo>
                        <a:pt x="18" y="0"/>
                      </a:lnTo>
                      <a:cubicBezTo>
                        <a:pt x="15" y="10"/>
                        <a:pt x="7" y="21"/>
                        <a:pt x="0" y="29"/>
                      </a:cubicBezTo>
                      <a:lnTo>
                        <a:pt x="107" y="263"/>
                      </a:lnTo>
                      <a:cubicBezTo>
                        <a:pt x="112" y="261"/>
                        <a:pt x="115" y="261"/>
                        <a:pt x="118" y="26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42" name="Freeform 35">
                  <a:extLst>
                    <a:ext uri="{FF2B5EF4-FFF2-40B4-BE49-F238E27FC236}">
                      <a16:creationId xmlns:a16="http://schemas.microsoft.com/office/drawing/2014/main" id="{D2C57A72-6644-4227-8890-04A987628A7D}"/>
                    </a:ext>
                  </a:extLst>
                </p:cNvPr>
                <p:cNvSpPr>
                  <a:spLocks noChangeArrowheads="1"/>
                </p:cNvSpPr>
                <p:nvPr/>
              </p:nvSpPr>
              <p:spPr bwMode="auto">
                <a:xfrm>
                  <a:off x="7145338" y="4268788"/>
                  <a:ext cx="112712" cy="107950"/>
                </a:xfrm>
                <a:custGeom>
                  <a:avLst/>
                  <a:gdLst>
                    <a:gd name="T0" fmla="*/ 252 w 311"/>
                    <a:gd name="T1" fmla="*/ 0 h 299"/>
                    <a:gd name="T2" fmla="*/ 0 w 311"/>
                    <a:gd name="T3" fmla="*/ 251 h 299"/>
                    <a:gd name="T4" fmla="*/ 6 w 311"/>
                    <a:gd name="T5" fmla="*/ 269 h 299"/>
                    <a:gd name="T6" fmla="*/ 278 w 311"/>
                    <a:gd name="T7" fmla="*/ 298 h 299"/>
                    <a:gd name="T8" fmla="*/ 310 w 311"/>
                    <a:gd name="T9" fmla="*/ 264 h 299"/>
                    <a:gd name="T10" fmla="*/ 270 w 311"/>
                    <a:gd name="T11" fmla="*/ 8 h 299"/>
                    <a:gd name="T12" fmla="*/ 252 w 311"/>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311" h="299">
                      <a:moveTo>
                        <a:pt x="252" y="0"/>
                      </a:moveTo>
                      <a:lnTo>
                        <a:pt x="0" y="251"/>
                      </a:lnTo>
                      <a:cubicBezTo>
                        <a:pt x="3" y="256"/>
                        <a:pt x="6" y="262"/>
                        <a:pt x="6" y="269"/>
                      </a:cubicBezTo>
                      <a:lnTo>
                        <a:pt x="278" y="298"/>
                      </a:lnTo>
                      <a:cubicBezTo>
                        <a:pt x="286" y="283"/>
                        <a:pt x="297" y="272"/>
                        <a:pt x="310" y="264"/>
                      </a:cubicBezTo>
                      <a:lnTo>
                        <a:pt x="270" y="8"/>
                      </a:lnTo>
                      <a:cubicBezTo>
                        <a:pt x="265" y="6"/>
                        <a:pt x="257" y="3"/>
                        <a:pt x="252"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43" name="Freeform 36">
                  <a:extLst>
                    <a:ext uri="{FF2B5EF4-FFF2-40B4-BE49-F238E27FC236}">
                      <a16:creationId xmlns:a16="http://schemas.microsoft.com/office/drawing/2014/main" id="{9626371A-4481-4BF9-B528-C08010E21E4C}"/>
                    </a:ext>
                  </a:extLst>
                </p:cNvPr>
                <p:cNvSpPr>
                  <a:spLocks noChangeArrowheads="1"/>
                </p:cNvSpPr>
                <p:nvPr/>
              </p:nvSpPr>
              <p:spPr bwMode="auto">
                <a:xfrm>
                  <a:off x="6894513" y="4081463"/>
                  <a:ext cx="509587" cy="509587"/>
                </a:xfrm>
                <a:custGeom>
                  <a:avLst/>
                  <a:gdLst>
                    <a:gd name="T0" fmla="*/ 708 w 1417"/>
                    <a:gd name="T1" fmla="*/ 0 h 1415"/>
                    <a:gd name="T2" fmla="*/ 0 w 1417"/>
                    <a:gd name="T3" fmla="*/ 707 h 1415"/>
                    <a:gd name="T4" fmla="*/ 708 w 1417"/>
                    <a:gd name="T5" fmla="*/ 1414 h 1415"/>
                    <a:gd name="T6" fmla="*/ 1416 w 1417"/>
                    <a:gd name="T7" fmla="*/ 707 h 1415"/>
                    <a:gd name="T8" fmla="*/ 708 w 1417"/>
                    <a:gd name="T9" fmla="*/ 0 h 1415"/>
                    <a:gd name="T10" fmla="*/ 1041 w 1417"/>
                    <a:gd name="T11" fmla="*/ 919 h 1415"/>
                    <a:gd name="T12" fmla="*/ 1007 w 1417"/>
                    <a:gd name="T13" fmla="*/ 911 h 1415"/>
                    <a:gd name="T14" fmla="*/ 821 w 1417"/>
                    <a:gd name="T15" fmla="*/ 1089 h 1415"/>
                    <a:gd name="T16" fmla="*/ 828 w 1417"/>
                    <a:gd name="T17" fmla="*/ 1121 h 1415"/>
                    <a:gd name="T18" fmla="*/ 758 w 1417"/>
                    <a:gd name="T19" fmla="*/ 1192 h 1415"/>
                    <a:gd name="T20" fmla="*/ 687 w 1417"/>
                    <a:gd name="T21" fmla="*/ 1121 h 1415"/>
                    <a:gd name="T22" fmla="*/ 690 w 1417"/>
                    <a:gd name="T23" fmla="*/ 1100 h 1415"/>
                    <a:gd name="T24" fmla="*/ 412 w 1417"/>
                    <a:gd name="T25" fmla="*/ 903 h 1415"/>
                    <a:gd name="T26" fmla="*/ 370 w 1417"/>
                    <a:gd name="T27" fmla="*/ 916 h 1415"/>
                    <a:gd name="T28" fmla="*/ 299 w 1417"/>
                    <a:gd name="T29" fmla="*/ 846 h 1415"/>
                    <a:gd name="T30" fmla="*/ 364 w 1417"/>
                    <a:gd name="T31" fmla="*/ 775 h 1415"/>
                    <a:gd name="T32" fmla="*/ 430 w 1417"/>
                    <a:gd name="T33" fmla="*/ 506 h 1415"/>
                    <a:gd name="T34" fmla="*/ 396 w 1417"/>
                    <a:gd name="T35" fmla="*/ 445 h 1415"/>
                    <a:gd name="T36" fmla="*/ 467 w 1417"/>
                    <a:gd name="T37" fmla="*/ 375 h 1415"/>
                    <a:gd name="T38" fmla="*/ 535 w 1417"/>
                    <a:gd name="T39" fmla="*/ 424 h 1415"/>
                    <a:gd name="T40" fmla="*/ 912 w 1417"/>
                    <a:gd name="T41" fmla="*/ 432 h 1415"/>
                    <a:gd name="T42" fmla="*/ 978 w 1417"/>
                    <a:gd name="T43" fmla="*/ 385 h 1415"/>
                    <a:gd name="T44" fmla="*/ 1049 w 1417"/>
                    <a:gd name="T45" fmla="*/ 456 h 1415"/>
                    <a:gd name="T46" fmla="*/ 1009 w 1417"/>
                    <a:gd name="T47" fmla="*/ 519 h 1415"/>
                    <a:gd name="T48" fmla="*/ 1049 w 1417"/>
                    <a:gd name="T49" fmla="*/ 775 h 1415"/>
                    <a:gd name="T50" fmla="*/ 1109 w 1417"/>
                    <a:gd name="T51" fmla="*/ 846 h 1415"/>
                    <a:gd name="T52" fmla="*/ 1041 w 1417"/>
                    <a:gd name="T53" fmla="*/ 919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7" h="1415">
                      <a:moveTo>
                        <a:pt x="708" y="0"/>
                      </a:moveTo>
                      <a:cubicBezTo>
                        <a:pt x="317" y="0"/>
                        <a:pt x="0" y="317"/>
                        <a:pt x="0" y="707"/>
                      </a:cubicBezTo>
                      <a:cubicBezTo>
                        <a:pt x="0" y="1098"/>
                        <a:pt x="317" y="1414"/>
                        <a:pt x="708" y="1414"/>
                      </a:cubicBezTo>
                      <a:cubicBezTo>
                        <a:pt x="1099" y="1414"/>
                        <a:pt x="1416" y="1097"/>
                        <a:pt x="1416" y="707"/>
                      </a:cubicBezTo>
                      <a:cubicBezTo>
                        <a:pt x="1413" y="314"/>
                        <a:pt x="1099" y="0"/>
                        <a:pt x="708" y="0"/>
                      </a:cubicBezTo>
                      <a:close/>
                      <a:moveTo>
                        <a:pt x="1041" y="919"/>
                      </a:moveTo>
                      <a:cubicBezTo>
                        <a:pt x="1028" y="919"/>
                        <a:pt x="1017" y="916"/>
                        <a:pt x="1007" y="911"/>
                      </a:cubicBezTo>
                      <a:lnTo>
                        <a:pt x="821" y="1089"/>
                      </a:lnTo>
                      <a:cubicBezTo>
                        <a:pt x="826" y="1100"/>
                        <a:pt x="828" y="1110"/>
                        <a:pt x="828" y="1121"/>
                      </a:cubicBezTo>
                      <a:cubicBezTo>
                        <a:pt x="828" y="1160"/>
                        <a:pt x="798" y="1192"/>
                        <a:pt x="758" y="1192"/>
                      </a:cubicBezTo>
                      <a:cubicBezTo>
                        <a:pt x="719" y="1192"/>
                        <a:pt x="687" y="1160"/>
                        <a:pt x="687" y="1121"/>
                      </a:cubicBezTo>
                      <a:cubicBezTo>
                        <a:pt x="687" y="1113"/>
                        <a:pt x="690" y="1108"/>
                        <a:pt x="690" y="1100"/>
                      </a:cubicBezTo>
                      <a:lnTo>
                        <a:pt x="412" y="903"/>
                      </a:lnTo>
                      <a:cubicBezTo>
                        <a:pt x="399" y="911"/>
                        <a:pt x="385" y="916"/>
                        <a:pt x="370" y="916"/>
                      </a:cubicBezTo>
                      <a:cubicBezTo>
                        <a:pt x="330" y="916"/>
                        <a:pt x="299" y="885"/>
                        <a:pt x="299" y="846"/>
                      </a:cubicBezTo>
                      <a:cubicBezTo>
                        <a:pt x="299" y="809"/>
                        <a:pt x="328" y="777"/>
                        <a:pt x="364" y="775"/>
                      </a:cubicBezTo>
                      <a:lnTo>
                        <a:pt x="430" y="506"/>
                      </a:lnTo>
                      <a:cubicBezTo>
                        <a:pt x="409" y="493"/>
                        <a:pt x="396" y="472"/>
                        <a:pt x="396" y="445"/>
                      </a:cubicBezTo>
                      <a:cubicBezTo>
                        <a:pt x="396" y="406"/>
                        <a:pt x="427" y="375"/>
                        <a:pt x="467" y="375"/>
                      </a:cubicBezTo>
                      <a:cubicBezTo>
                        <a:pt x="498" y="375"/>
                        <a:pt x="524" y="396"/>
                        <a:pt x="535" y="424"/>
                      </a:cubicBezTo>
                      <a:lnTo>
                        <a:pt x="912" y="432"/>
                      </a:lnTo>
                      <a:cubicBezTo>
                        <a:pt x="923" y="404"/>
                        <a:pt x="949" y="385"/>
                        <a:pt x="978" y="385"/>
                      </a:cubicBezTo>
                      <a:cubicBezTo>
                        <a:pt x="1017" y="385"/>
                        <a:pt x="1049" y="417"/>
                        <a:pt x="1049" y="456"/>
                      </a:cubicBezTo>
                      <a:cubicBezTo>
                        <a:pt x="1049" y="485"/>
                        <a:pt x="1033" y="508"/>
                        <a:pt x="1009" y="519"/>
                      </a:cubicBezTo>
                      <a:lnTo>
                        <a:pt x="1049" y="775"/>
                      </a:lnTo>
                      <a:cubicBezTo>
                        <a:pt x="1083" y="780"/>
                        <a:pt x="1109" y="809"/>
                        <a:pt x="1109" y="846"/>
                      </a:cubicBezTo>
                      <a:cubicBezTo>
                        <a:pt x="1112" y="885"/>
                        <a:pt x="1080" y="919"/>
                        <a:pt x="1041" y="919"/>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35" name="Rectangle 134">
              <a:extLst>
                <a:ext uri="{FF2B5EF4-FFF2-40B4-BE49-F238E27FC236}">
                  <a16:creationId xmlns:a16="http://schemas.microsoft.com/office/drawing/2014/main" id="{390224E0-0363-4C57-8AF3-FDD38B8E0F3A}"/>
                </a:ext>
              </a:extLst>
            </p:cNvPr>
            <p:cNvSpPr/>
            <p:nvPr/>
          </p:nvSpPr>
          <p:spPr>
            <a:xfrm>
              <a:off x="9986753" y="2081782"/>
              <a:ext cx="911906"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Virtual Cloud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Network</a:t>
              </a:r>
            </a:p>
          </p:txBody>
        </p:sp>
      </p:grpSp>
      <p:grpSp>
        <p:nvGrpSpPr>
          <p:cNvPr id="144" name="Group 143">
            <a:extLst>
              <a:ext uri="{FF2B5EF4-FFF2-40B4-BE49-F238E27FC236}">
                <a16:creationId xmlns:a16="http://schemas.microsoft.com/office/drawing/2014/main" id="{5688887A-911C-4E3E-861F-4BA5FCBF58CF}"/>
              </a:ext>
            </a:extLst>
          </p:cNvPr>
          <p:cNvGrpSpPr/>
          <p:nvPr/>
        </p:nvGrpSpPr>
        <p:grpSpPr>
          <a:xfrm>
            <a:off x="4975803" y="1419394"/>
            <a:ext cx="805942" cy="973131"/>
            <a:chOff x="1526467" y="2625219"/>
            <a:chExt cx="805942" cy="973131"/>
          </a:xfrm>
        </p:grpSpPr>
        <p:grpSp>
          <p:nvGrpSpPr>
            <p:cNvPr id="145" name="Group 144">
              <a:extLst>
                <a:ext uri="{FF2B5EF4-FFF2-40B4-BE49-F238E27FC236}">
                  <a16:creationId xmlns:a16="http://schemas.microsoft.com/office/drawing/2014/main" id="{A288C41A-F9B8-48AE-A237-74DC104C2C6A}"/>
                </a:ext>
              </a:extLst>
            </p:cNvPr>
            <p:cNvGrpSpPr/>
            <p:nvPr/>
          </p:nvGrpSpPr>
          <p:grpSpPr>
            <a:xfrm>
              <a:off x="1604613" y="2625219"/>
              <a:ext cx="667030" cy="635162"/>
              <a:chOff x="1604613" y="2882206"/>
              <a:chExt cx="667030" cy="635162"/>
            </a:xfrm>
          </p:grpSpPr>
          <p:sp>
            <p:nvSpPr>
              <p:cNvPr id="149" name="Rectangle 148">
                <a:extLst>
                  <a:ext uri="{FF2B5EF4-FFF2-40B4-BE49-F238E27FC236}">
                    <a16:creationId xmlns:a16="http://schemas.microsoft.com/office/drawing/2014/main" id="{37561AF9-1C61-4D3E-BC45-326CBE6A5328}"/>
                  </a:ext>
                </a:extLst>
              </p:cNvPr>
              <p:cNvSpPr/>
              <p:nvPr/>
            </p:nvSpPr>
            <p:spPr>
              <a:xfrm>
                <a:off x="1604613" y="2882206"/>
                <a:ext cx="667030"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0" name="Group 149">
                <a:extLst>
                  <a:ext uri="{FF2B5EF4-FFF2-40B4-BE49-F238E27FC236}">
                    <a16:creationId xmlns:a16="http://schemas.microsoft.com/office/drawing/2014/main" id="{CFF97244-95F5-436B-8A69-D9660EC0E45B}"/>
                  </a:ext>
                </a:extLst>
              </p:cNvPr>
              <p:cNvGrpSpPr/>
              <p:nvPr/>
            </p:nvGrpSpPr>
            <p:grpSpPr>
              <a:xfrm>
                <a:off x="1656520" y="2969367"/>
                <a:ext cx="566826" cy="444800"/>
                <a:chOff x="4667251" y="5094288"/>
                <a:chExt cx="685799" cy="538161"/>
              </a:xfrm>
            </p:grpSpPr>
            <p:sp>
              <p:nvSpPr>
                <p:cNvPr id="151" name="Freeform 53">
                  <a:extLst>
                    <a:ext uri="{FF2B5EF4-FFF2-40B4-BE49-F238E27FC236}">
                      <a16:creationId xmlns:a16="http://schemas.microsoft.com/office/drawing/2014/main" id="{EE7878A0-9193-42BF-9325-AF4833A02E0C}"/>
                    </a:ext>
                  </a:extLst>
                </p:cNvPr>
                <p:cNvSpPr>
                  <a:spLocks noChangeArrowheads="1"/>
                </p:cNvSpPr>
                <p:nvPr/>
              </p:nvSpPr>
              <p:spPr bwMode="auto">
                <a:xfrm>
                  <a:off x="4997450" y="5094288"/>
                  <a:ext cx="355600" cy="201612"/>
                </a:xfrm>
                <a:custGeom>
                  <a:avLst/>
                  <a:gdLst>
                    <a:gd name="T0" fmla="*/ 809 w 988"/>
                    <a:gd name="T1" fmla="*/ 199 h 559"/>
                    <a:gd name="T2" fmla="*/ 793 w 988"/>
                    <a:gd name="T3" fmla="*/ 199 h 559"/>
                    <a:gd name="T4" fmla="*/ 623 w 988"/>
                    <a:gd name="T5" fmla="*/ 76 h 559"/>
                    <a:gd name="T6" fmla="*/ 565 w 988"/>
                    <a:gd name="T7" fmla="*/ 86 h 559"/>
                    <a:gd name="T8" fmla="*/ 400 w 988"/>
                    <a:gd name="T9" fmla="*/ 0 h 559"/>
                    <a:gd name="T10" fmla="*/ 206 w 988"/>
                    <a:gd name="T11" fmla="*/ 154 h 559"/>
                    <a:gd name="T12" fmla="*/ 201 w 988"/>
                    <a:gd name="T13" fmla="*/ 154 h 559"/>
                    <a:gd name="T14" fmla="*/ 0 w 988"/>
                    <a:gd name="T15" fmla="*/ 356 h 559"/>
                    <a:gd name="T16" fmla="*/ 201 w 988"/>
                    <a:gd name="T17" fmla="*/ 558 h 559"/>
                    <a:gd name="T18" fmla="*/ 809 w 988"/>
                    <a:gd name="T19" fmla="*/ 558 h 559"/>
                    <a:gd name="T20" fmla="*/ 987 w 988"/>
                    <a:gd name="T21" fmla="*/ 380 h 559"/>
                    <a:gd name="T22" fmla="*/ 809 w 988"/>
                    <a:gd name="T23" fmla="*/ 19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8" h="559">
                      <a:moveTo>
                        <a:pt x="809" y="199"/>
                      </a:moveTo>
                      <a:cubicBezTo>
                        <a:pt x="803" y="199"/>
                        <a:pt x="798" y="199"/>
                        <a:pt x="793" y="199"/>
                      </a:cubicBezTo>
                      <a:cubicBezTo>
                        <a:pt x="769" y="128"/>
                        <a:pt x="704" y="76"/>
                        <a:pt x="623" y="76"/>
                      </a:cubicBezTo>
                      <a:cubicBezTo>
                        <a:pt x="602" y="76"/>
                        <a:pt x="583" y="78"/>
                        <a:pt x="565" y="86"/>
                      </a:cubicBezTo>
                      <a:cubicBezTo>
                        <a:pt x="528" y="34"/>
                        <a:pt x="468" y="0"/>
                        <a:pt x="400" y="0"/>
                      </a:cubicBezTo>
                      <a:cubicBezTo>
                        <a:pt x="305" y="0"/>
                        <a:pt x="227" y="65"/>
                        <a:pt x="206" y="154"/>
                      </a:cubicBezTo>
                      <a:cubicBezTo>
                        <a:pt x="203" y="154"/>
                        <a:pt x="203" y="154"/>
                        <a:pt x="201" y="154"/>
                      </a:cubicBezTo>
                      <a:cubicBezTo>
                        <a:pt x="90" y="154"/>
                        <a:pt x="0" y="244"/>
                        <a:pt x="0" y="356"/>
                      </a:cubicBezTo>
                      <a:cubicBezTo>
                        <a:pt x="0" y="469"/>
                        <a:pt x="88" y="558"/>
                        <a:pt x="201" y="558"/>
                      </a:cubicBezTo>
                      <a:lnTo>
                        <a:pt x="809" y="558"/>
                      </a:lnTo>
                      <a:cubicBezTo>
                        <a:pt x="906" y="558"/>
                        <a:pt x="987" y="480"/>
                        <a:pt x="987" y="380"/>
                      </a:cubicBezTo>
                      <a:cubicBezTo>
                        <a:pt x="987" y="278"/>
                        <a:pt x="906" y="199"/>
                        <a:pt x="809" y="19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52" name="Freeform 54">
                  <a:extLst>
                    <a:ext uri="{FF2B5EF4-FFF2-40B4-BE49-F238E27FC236}">
                      <a16:creationId xmlns:a16="http://schemas.microsoft.com/office/drawing/2014/main" id="{984A711E-E41E-4BC4-A033-9DD6B46CF21B}"/>
                    </a:ext>
                  </a:extLst>
                </p:cNvPr>
                <p:cNvSpPr>
                  <a:spLocks noChangeArrowheads="1"/>
                </p:cNvSpPr>
                <p:nvPr/>
              </p:nvSpPr>
              <p:spPr bwMode="auto">
                <a:xfrm>
                  <a:off x="4918075" y="5287963"/>
                  <a:ext cx="127000" cy="112712"/>
                </a:xfrm>
                <a:custGeom>
                  <a:avLst/>
                  <a:gdLst>
                    <a:gd name="T0" fmla="*/ 48 w 354"/>
                    <a:gd name="T1" fmla="*/ 314 h 315"/>
                    <a:gd name="T2" fmla="*/ 0 w 354"/>
                    <a:gd name="T3" fmla="*/ 259 h 315"/>
                    <a:gd name="T4" fmla="*/ 45 w 354"/>
                    <a:gd name="T5" fmla="*/ 223 h 315"/>
                    <a:gd name="T6" fmla="*/ 92 w 354"/>
                    <a:gd name="T7" fmla="*/ 278 h 315"/>
                    <a:gd name="T8" fmla="*/ 48 w 354"/>
                    <a:gd name="T9" fmla="*/ 314 h 315"/>
                    <a:gd name="T10" fmla="*/ 134 w 354"/>
                    <a:gd name="T11" fmla="*/ 241 h 315"/>
                    <a:gd name="T12" fmla="*/ 87 w 354"/>
                    <a:gd name="T13" fmla="*/ 186 h 315"/>
                    <a:gd name="T14" fmla="*/ 132 w 354"/>
                    <a:gd name="T15" fmla="*/ 149 h 315"/>
                    <a:gd name="T16" fmla="*/ 179 w 354"/>
                    <a:gd name="T17" fmla="*/ 204 h 315"/>
                    <a:gd name="T18" fmla="*/ 134 w 354"/>
                    <a:gd name="T19" fmla="*/ 241 h 315"/>
                    <a:gd name="T20" fmla="*/ 223 w 354"/>
                    <a:gd name="T21" fmla="*/ 165 h 315"/>
                    <a:gd name="T22" fmla="*/ 176 w 354"/>
                    <a:gd name="T23" fmla="*/ 110 h 315"/>
                    <a:gd name="T24" fmla="*/ 221 w 354"/>
                    <a:gd name="T25" fmla="*/ 73 h 315"/>
                    <a:gd name="T26" fmla="*/ 267 w 354"/>
                    <a:gd name="T27" fmla="*/ 128 h 315"/>
                    <a:gd name="T28" fmla="*/ 223 w 354"/>
                    <a:gd name="T29" fmla="*/ 165 h 315"/>
                    <a:gd name="T30" fmla="*/ 309 w 354"/>
                    <a:gd name="T31" fmla="*/ 92 h 315"/>
                    <a:gd name="T32" fmla="*/ 262 w 354"/>
                    <a:gd name="T33" fmla="*/ 37 h 315"/>
                    <a:gd name="T34" fmla="*/ 306 w 354"/>
                    <a:gd name="T35" fmla="*/ 0 h 315"/>
                    <a:gd name="T36" fmla="*/ 353 w 354"/>
                    <a:gd name="T37" fmla="*/ 55 h 315"/>
                    <a:gd name="T38" fmla="*/ 309 w 354"/>
                    <a:gd name="T39" fmla="*/ 9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15">
                      <a:moveTo>
                        <a:pt x="48" y="314"/>
                      </a:moveTo>
                      <a:lnTo>
                        <a:pt x="0" y="259"/>
                      </a:lnTo>
                      <a:lnTo>
                        <a:pt x="45" y="223"/>
                      </a:lnTo>
                      <a:lnTo>
                        <a:pt x="92" y="278"/>
                      </a:lnTo>
                      <a:lnTo>
                        <a:pt x="48" y="314"/>
                      </a:lnTo>
                      <a:close/>
                      <a:moveTo>
                        <a:pt x="134" y="241"/>
                      </a:moveTo>
                      <a:lnTo>
                        <a:pt x="87" y="186"/>
                      </a:lnTo>
                      <a:lnTo>
                        <a:pt x="132" y="149"/>
                      </a:lnTo>
                      <a:lnTo>
                        <a:pt x="179" y="204"/>
                      </a:lnTo>
                      <a:lnTo>
                        <a:pt x="134" y="241"/>
                      </a:lnTo>
                      <a:close/>
                      <a:moveTo>
                        <a:pt x="223" y="165"/>
                      </a:moveTo>
                      <a:lnTo>
                        <a:pt x="176" y="110"/>
                      </a:lnTo>
                      <a:lnTo>
                        <a:pt x="221" y="73"/>
                      </a:lnTo>
                      <a:lnTo>
                        <a:pt x="267" y="128"/>
                      </a:lnTo>
                      <a:lnTo>
                        <a:pt x="223" y="165"/>
                      </a:lnTo>
                      <a:close/>
                      <a:moveTo>
                        <a:pt x="309" y="92"/>
                      </a:moveTo>
                      <a:lnTo>
                        <a:pt x="262" y="37"/>
                      </a:lnTo>
                      <a:lnTo>
                        <a:pt x="306" y="0"/>
                      </a:lnTo>
                      <a:lnTo>
                        <a:pt x="353" y="55"/>
                      </a:lnTo>
                      <a:lnTo>
                        <a:pt x="309" y="92"/>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53" name="Freeform 55">
                  <a:extLst>
                    <a:ext uri="{FF2B5EF4-FFF2-40B4-BE49-F238E27FC236}">
                      <a16:creationId xmlns:a16="http://schemas.microsoft.com/office/drawing/2014/main" id="{35323EC3-9CC2-4E02-B121-0D592E8F76FE}"/>
                    </a:ext>
                  </a:extLst>
                </p:cNvPr>
                <p:cNvSpPr>
                  <a:spLocks noChangeArrowheads="1"/>
                </p:cNvSpPr>
                <p:nvPr/>
              </p:nvSpPr>
              <p:spPr bwMode="auto">
                <a:xfrm>
                  <a:off x="4667251" y="5346699"/>
                  <a:ext cx="285750" cy="285750"/>
                </a:xfrm>
                <a:custGeom>
                  <a:avLst/>
                  <a:gdLst>
                    <a:gd name="T0" fmla="*/ 396 w 793"/>
                    <a:gd name="T1" fmla="*/ 0 h 793"/>
                    <a:gd name="T2" fmla="*/ 0 w 793"/>
                    <a:gd name="T3" fmla="*/ 396 h 793"/>
                    <a:gd name="T4" fmla="*/ 396 w 793"/>
                    <a:gd name="T5" fmla="*/ 792 h 793"/>
                    <a:gd name="T6" fmla="*/ 792 w 793"/>
                    <a:gd name="T7" fmla="*/ 396 h 793"/>
                    <a:gd name="T8" fmla="*/ 396 w 793"/>
                    <a:gd name="T9" fmla="*/ 0 h 793"/>
                    <a:gd name="T10" fmla="*/ 103 w 793"/>
                    <a:gd name="T11" fmla="*/ 375 h 793"/>
                    <a:gd name="T12" fmla="*/ 202 w 793"/>
                    <a:gd name="T13" fmla="*/ 375 h 793"/>
                    <a:gd name="T14" fmla="*/ 202 w 793"/>
                    <a:gd name="T15" fmla="*/ 312 h 793"/>
                    <a:gd name="T16" fmla="*/ 344 w 793"/>
                    <a:gd name="T17" fmla="*/ 394 h 793"/>
                    <a:gd name="T18" fmla="*/ 202 w 793"/>
                    <a:gd name="T19" fmla="*/ 475 h 793"/>
                    <a:gd name="T20" fmla="*/ 202 w 793"/>
                    <a:gd name="T21" fmla="*/ 412 h 793"/>
                    <a:gd name="T22" fmla="*/ 103 w 793"/>
                    <a:gd name="T23" fmla="*/ 412 h 793"/>
                    <a:gd name="T24" fmla="*/ 103 w 793"/>
                    <a:gd name="T25" fmla="*/ 375 h 793"/>
                    <a:gd name="T26" fmla="*/ 399 w 793"/>
                    <a:gd name="T27" fmla="*/ 687 h 793"/>
                    <a:gd name="T28" fmla="*/ 318 w 793"/>
                    <a:gd name="T29" fmla="*/ 546 h 793"/>
                    <a:gd name="T30" fmla="*/ 381 w 793"/>
                    <a:gd name="T31" fmla="*/ 546 h 793"/>
                    <a:gd name="T32" fmla="*/ 381 w 793"/>
                    <a:gd name="T33" fmla="*/ 247 h 793"/>
                    <a:gd name="T34" fmla="*/ 318 w 793"/>
                    <a:gd name="T35" fmla="*/ 247 h 793"/>
                    <a:gd name="T36" fmla="*/ 399 w 793"/>
                    <a:gd name="T37" fmla="*/ 105 h 793"/>
                    <a:gd name="T38" fmla="*/ 480 w 793"/>
                    <a:gd name="T39" fmla="*/ 247 h 793"/>
                    <a:gd name="T40" fmla="*/ 417 w 793"/>
                    <a:gd name="T41" fmla="*/ 247 h 793"/>
                    <a:gd name="T42" fmla="*/ 417 w 793"/>
                    <a:gd name="T43" fmla="*/ 543 h 793"/>
                    <a:gd name="T44" fmla="*/ 480 w 793"/>
                    <a:gd name="T45" fmla="*/ 543 h 793"/>
                    <a:gd name="T46" fmla="*/ 399 w 793"/>
                    <a:gd name="T47" fmla="*/ 687 h 793"/>
                    <a:gd name="T48" fmla="*/ 596 w 793"/>
                    <a:gd name="T49" fmla="*/ 480 h 793"/>
                    <a:gd name="T50" fmla="*/ 454 w 793"/>
                    <a:gd name="T51" fmla="*/ 399 h 793"/>
                    <a:gd name="T52" fmla="*/ 596 w 793"/>
                    <a:gd name="T53" fmla="*/ 318 h 793"/>
                    <a:gd name="T54" fmla="*/ 596 w 793"/>
                    <a:gd name="T55" fmla="*/ 380 h 793"/>
                    <a:gd name="T56" fmla="*/ 695 w 793"/>
                    <a:gd name="T57" fmla="*/ 380 h 793"/>
                    <a:gd name="T58" fmla="*/ 695 w 793"/>
                    <a:gd name="T59" fmla="*/ 422 h 793"/>
                    <a:gd name="T60" fmla="*/ 596 w 793"/>
                    <a:gd name="T61" fmla="*/ 422 h 793"/>
                    <a:gd name="T62" fmla="*/ 596 w 793"/>
                    <a:gd name="T63" fmla="*/ 48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3" h="793">
                      <a:moveTo>
                        <a:pt x="396" y="0"/>
                      </a:moveTo>
                      <a:cubicBezTo>
                        <a:pt x="178" y="0"/>
                        <a:pt x="0" y="179"/>
                        <a:pt x="0" y="396"/>
                      </a:cubicBezTo>
                      <a:cubicBezTo>
                        <a:pt x="0" y="614"/>
                        <a:pt x="178" y="792"/>
                        <a:pt x="396" y="792"/>
                      </a:cubicBezTo>
                      <a:cubicBezTo>
                        <a:pt x="613" y="792"/>
                        <a:pt x="792" y="614"/>
                        <a:pt x="792" y="396"/>
                      </a:cubicBezTo>
                      <a:cubicBezTo>
                        <a:pt x="792" y="176"/>
                        <a:pt x="613" y="0"/>
                        <a:pt x="396" y="0"/>
                      </a:cubicBezTo>
                      <a:close/>
                      <a:moveTo>
                        <a:pt x="103" y="375"/>
                      </a:moveTo>
                      <a:lnTo>
                        <a:pt x="202" y="375"/>
                      </a:lnTo>
                      <a:lnTo>
                        <a:pt x="202" y="312"/>
                      </a:lnTo>
                      <a:lnTo>
                        <a:pt x="344" y="394"/>
                      </a:lnTo>
                      <a:lnTo>
                        <a:pt x="202" y="475"/>
                      </a:lnTo>
                      <a:lnTo>
                        <a:pt x="202" y="412"/>
                      </a:lnTo>
                      <a:lnTo>
                        <a:pt x="103" y="412"/>
                      </a:lnTo>
                      <a:lnTo>
                        <a:pt x="103" y="375"/>
                      </a:lnTo>
                      <a:close/>
                      <a:moveTo>
                        <a:pt x="399" y="687"/>
                      </a:moveTo>
                      <a:lnTo>
                        <a:pt x="318" y="546"/>
                      </a:lnTo>
                      <a:lnTo>
                        <a:pt x="381" y="546"/>
                      </a:lnTo>
                      <a:lnTo>
                        <a:pt x="381" y="247"/>
                      </a:lnTo>
                      <a:lnTo>
                        <a:pt x="318" y="247"/>
                      </a:lnTo>
                      <a:lnTo>
                        <a:pt x="399" y="105"/>
                      </a:lnTo>
                      <a:lnTo>
                        <a:pt x="480" y="247"/>
                      </a:lnTo>
                      <a:lnTo>
                        <a:pt x="417" y="247"/>
                      </a:lnTo>
                      <a:lnTo>
                        <a:pt x="417" y="543"/>
                      </a:lnTo>
                      <a:lnTo>
                        <a:pt x="480" y="543"/>
                      </a:lnTo>
                      <a:lnTo>
                        <a:pt x="399" y="687"/>
                      </a:lnTo>
                      <a:close/>
                      <a:moveTo>
                        <a:pt x="596" y="480"/>
                      </a:moveTo>
                      <a:lnTo>
                        <a:pt x="454" y="399"/>
                      </a:lnTo>
                      <a:lnTo>
                        <a:pt x="596" y="318"/>
                      </a:lnTo>
                      <a:lnTo>
                        <a:pt x="596" y="380"/>
                      </a:lnTo>
                      <a:lnTo>
                        <a:pt x="695" y="380"/>
                      </a:lnTo>
                      <a:lnTo>
                        <a:pt x="695" y="422"/>
                      </a:lnTo>
                      <a:lnTo>
                        <a:pt x="596" y="422"/>
                      </a:lnTo>
                      <a:lnTo>
                        <a:pt x="596" y="48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48" name="Rectangle 147">
              <a:extLst>
                <a:ext uri="{FF2B5EF4-FFF2-40B4-BE49-F238E27FC236}">
                  <a16:creationId xmlns:a16="http://schemas.microsoft.com/office/drawing/2014/main" id="{A367E060-B31E-46C9-A228-20ACDE1702C1}"/>
                </a:ext>
              </a:extLst>
            </p:cNvPr>
            <p:cNvSpPr/>
            <p:nvPr/>
          </p:nvSpPr>
          <p:spPr>
            <a:xfrm>
              <a:off x="1526467" y="3259796"/>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Internet Gateway</a:t>
              </a:r>
            </a:p>
          </p:txBody>
        </p:sp>
      </p:grpSp>
      <p:grpSp>
        <p:nvGrpSpPr>
          <p:cNvPr id="154" name="Group 153">
            <a:extLst>
              <a:ext uri="{FF2B5EF4-FFF2-40B4-BE49-F238E27FC236}">
                <a16:creationId xmlns:a16="http://schemas.microsoft.com/office/drawing/2014/main" id="{93729923-ABB3-4B76-9C02-1E2A3E791635}"/>
              </a:ext>
            </a:extLst>
          </p:cNvPr>
          <p:cNvGrpSpPr/>
          <p:nvPr/>
        </p:nvGrpSpPr>
        <p:grpSpPr>
          <a:xfrm>
            <a:off x="5704022" y="1246261"/>
            <a:ext cx="863192" cy="801008"/>
            <a:chOff x="10011110" y="2625219"/>
            <a:chExt cx="863192" cy="801008"/>
          </a:xfrm>
        </p:grpSpPr>
        <p:grpSp>
          <p:nvGrpSpPr>
            <p:cNvPr id="155" name="Group 154">
              <a:extLst>
                <a:ext uri="{FF2B5EF4-FFF2-40B4-BE49-F238E27FC236}">
                  <a16:creationId xmlns:a16="http://schemas.microsoft.com/office/drawing/2014/main" id="{7E93BDA9-80CF-4F23-90F2-49373CB9BD0E}"/>
                </a:ext>
              </a:extLst>
            </p:cNvPr>
            <p:cNvGrpSpPr/>
            <p:nvPr/>
          </p:nvGrpSpPr>
          <p:grpSpPr>
            <a:xfrm>
              <a:off x="10131618" y="2625219"/>
              <a:ext cx="582945" cy="546202"/>
              <a:chOff x="10131618" y="2882206"/>
              <a:chExt cx="582945" cy="546202"/>
            </a:xfrm>
          </p:grpSpPr>
          <p:sp>
            <p:nvSpPr>
              <p:cNvPr id="157" name="Rectangle 156">
                <a:extLst>
                  <a:ext uri="{FF2B5EF4-FFF2-40B4-BE49-F238E27FC236}">
                    <a16:creationId xmlns:a16="http://schemas.microsoft.com/office/drawing/2014/main" id="{C2976612-DAAE-48D1-AB27-3C3EFBDF6862}"/>
                  </a:ext>
                </a:extLst>
              </p:cNvPr>
              <p:cNvSpPr/>
              <p:nvPr/>
            </p:nvSpPr>
            <p:spPr>
              <a:xfrm>
                <a:off x="10131618" y="2882206"/>
                <a:ext cx="582945" cy="54620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8" name="Group 157">
                <a:extLst>
                  <a:ext uri="{FF2B5EF4-FFF2-40B4-BE49-F238E27FC236}">
                    <a16:creationId xmlns:a16="http://schemas.microsoft.com/office/drawing/2014/main" id="{97CEB242-7B10-47AA-9D94-CFC6281D422B}"/>
                  </a:ext>
                </a:extLst>
              </p:cNvPr>
              <p:cNvGrpSpPr/>
              <p:nvPr/>
            </p:nvGrpSpPr>
            <p:grpSpPr>
              <a:xfrm>
                <a:off x="10244335" y="2981585"/>
                <a:ext cx="363452" cy="358203"/>
                <a:chOff x="5998087" y="3035933"/>
                <a:chExt cx="439738" cy="433387"/>
              </a:xfrm>
            </p:grpSpPr>
            <p:sp>
              <p:nvSpPr>
                <p:cNvPr id="159" name="Freeform 4">
                  <a:extLst>
                    <a:ext uri="{FF2B5EF4-FFF2-40B4-BE49-F238E27FC236}">
                      <a16:creationId xmlns:a16="http://schemas.microsoft.com/office/drawing/2014/main" id="{02087129-D326-4690-9295-F9D2EB729E24}"/>
                    </a:ext>
                  </a:extLst>
                </p:cNvPr>
                <p:cNvSpPr>
                  <a:spLocks noChangeArrowheads="1"/>
                </p:cNvSpPr>
                <p:nvPr/>
              </p:nvSpPr>
              <p:spPr bwMode="auto">
                <a:xfrm>
                  <a:off x="5998087" y="3035933"/>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0" name="Freeform 5">
                  <a:extLst>
                    <a:ext uri="{FF2B5EF4-FFF2-40B4-BE49-F238E27FC236}">
                      <a16:creationId xmlns:a16="http://schemas.microsoft.com/office/drawing/2014/main" id="{6139BD87-AE1D-448E-9378-AFBC12F49A35}"/>
                    </a:ext>
                  </a:extLst>
                </p:cNvPr>
                <p:cNvSpPr>
                  <a:spLocks noChangeArrowheads="1"/>
                </p:cNvSpPr>
                <p:nvPr/>
              </p:nvSpPr>
              <p:spPr bwMode="auto">
                <a:xfrm>
                  <a:off x="6142550" y="3035933"/>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121 h 316"/>
                    <a:gd name="T12" fmla="*/ 627 w 822"/>
                    <a:gd name="T13" fmla="*/ 121 h 316"/>
                    <a:gd name="T14" fmla="*/ 650 w 822"/>
                    <a:gd name="T15" fmla="*/ 163 h 316"/>
                    <a:gd name="T16" fmla="*/ 676 w 822"/>
                    <a:gd name="T17" fmla="*/ 121 h 316"/>
                    <a:gd name="T18" fmla="*/ 716 w 822"/>
                    <a:gd name="T19" fmla="*/ 121 h 316"/>
                    <a:gd name="T20" fmla="*/ 674 w 822"/>
                    <a:gd name="T21" fmla="*/ 183 h 316"/>
                    <a:gd name="T22" fmla="*/ 716 w 822"/>
                    <a:gd name="T23" fmla="*/ 249 h 316"/>
                    <a:gd name="T24" fmla="*/ 671 w 822"/>
                    <a:gd name="T25" fmla="*/ 249 h 316"/>
                    <a:gd name="T26" fmla="*/ 645 w 822"/>
                    <a:gd name="T27" fmla="*/ 202 h 316"/>
                    <a:gd name="T28" fmla="*/ 619 w 822"/>
                    <a:gd name="T29" fmla="*/ 249 h 316"/>
                    <a:gd name="T30" fmla="*/ 579 w 822"/>
                    <a:gd name="T31" fmla="*/ 249 h 316"/>
                    <a:gd name="T32" fmla="*/ 621 w 822"/>
                    <a:gd name="T33" fmla="*/ 181 h 316"/>
                    <a:gd name="T34" fmla="*/ 582 w 822"/>
                    <a:gd name="T35" fmla="*/ 121 h 316"/>
                    <a:gd name="T36" fmla="*/ 514 w 822"/>
                    <a:gd name="T37" fmla="*/ 215 h 316"/>
                    <a:gd name="T38" fmla="*/ 545 w 822"/>
                    <a:gd name="T39" fmla="*/ 215 h 316"/>
                    <a:gd name="T40" fmla="*/ 545 w 822"/>
                    <a:gd name="T41" fmla="*/ 249 h 316"/>
                    <a:gd name="T42" fmla="*/ 514 w 822"/>
                    <a:gd name="T43" fmla="*/ 249 h 316"/>
                    <a:gd name="T44" fmla="*/ 514 w 822"/>
                    <a:gd name="T45" fmla="*/ 215 h 316"/>
                    <a:gd name="T46" fmla="*/ 343 w 822"/>
                    <a:gd name="T47" fmla="*/ 121 h 316"/>
                    <a:gd name="T48" fmla="*/ 388 w 822"/>
                    <a:gd name="T49" fmla="*/ 121 h 316"/>
                    <a:gd name="T50" fmla="*/ 412 w 822"/>
                    <a:gd name="T51" fmla="*/ 163 h 316"/>
                    <a:gd name="T52" fmla="*/ 438 w 822"/>
                    <a:gd name="T53" fmla="*/ 121 h 316"/>
                    <a:gd name="T54" fmla="*/ 477 w 822"/>
                    <a:gd name="T55" fmla="*/ 121 h 316"/>
                    <a:gd name="T56" fmla="*/ 435 w 822"/>
                    <a:gd name="T57" fmla="*/ 183 h 316"/>
                    <a:gd name="T58" fmla="*/ 477 w 822"/>
                    <a:gd name="T59" fmla="*/ 249 h 316"/>
                    <a:gd name="T60" fmla="*/ 433 w 822"/>
                    <a:gd name="T61" fmla="*/ 249 h 316"/>
                    <a:gd name="T62" fmla="*/ 406 w 822"/>
                    <a:gd name="T63" fmla="*/ 202 h 316"/>
                    <a:gd name="T64" fmla="*/ 380 w 822"/>
                    <a:gd name="T65" fmla="*/ 249 h 316"/>
                    <a:gd name="T66" fmla="*/ 341 w 822"/>
                    <a:gd name="T67" fmla="*/ 249 h 316"/>
                    <a:gd name="T68" fmla="*/ 383 w 822"/>
                    <a:gd name="T69" fmla="*/ 181 h 316"/>
                    <a:gd name="T70" fmla="*/ 343 w 822"/>
                    <a:gd name="T71" fmla="*/ 121 h 316"/>
                    <a:gd name="T72" fmla="*/ 275 w 822"/>
                    <a:gd name="T73" fmla="*/ 215 h 316"/>
                    <a:gd name="T74" fmla="*/ 307 w 822"/>
                    <a:gd name="T75" fmla="*/ 215 h 316"/>
                    <a:gd name="T76" fmla="*/ 307 w 822"/>
                    <a:gd name="T77" fmla="*/ 249 h 316"/>
                    <a:gd name="T78" fmla="*/ 275 w 822"/>
                    <a:gd name="T79" fmla="*/ 249 h 316"/>
                    <a:gd name="T80" fmla="*/ 275 w 822"/>
                    <a:gd name="T81" fmla="*/ 215 h 316"/>
                    <a:gd name="T82" fmla="*/ 173 w 822"/>
                    <a:gd name="T83" fmla="*/ 163 h 316"/>
                    <a:gd name="T84" fmla="*/ 199 w 822"/>
                    <a:gd name="T85" fmla="*/ 121 h 316"/>
                    <a:gd name="T86" fmla="*/ 239 w 822"/>
                    <a:gd name="T87" fmla="*/ 121 h 316"/>
                    <a:gd name="T88" fmla="*/ 197 w 822"/>
                    <a:gd name="T89" fmla="*/ 183 h 316"/>
                    <a:gd name="T90" fmla="*/ 239 w 822"/>
                    <a:gd name="T91" fmla="*/ 249 h 316"/>
                    <a:gd name="T92" fmla="*/ 194 w 822"/>
                    <a:gd name="T93" fmla="*/ 249 h 316"/>
                    <a:gd name="T94" fmla="*/ 168 w 822"/>
                    <a:gd name="T95" fmla="*/ 202 h 316"/>
                    <a:gd name="T96" fmla="*/ 142 w 822"/>
                    <a:gd name="T97" fmla="*/ 249 h 316"/>
                    <a:gd name="T98" fmla="*/ 102 w 822"/>
                    <a:gd name="T99" fmla="*/ 249 h 316"/>
                    <a:gd name="T100" fmla="*/ 144 w 822"/>
                    <a:gd name="T101" fmla="*/ 181 h 316"/>
                    <a:gd name="T102" fmla="*/ 102 w 822"/>
                    <a:gd name="T103" fmla="*/ 121 h 316"/>
                    <a:gd name="T104" fmla="*/ 150 w 822"/>
                    <a:gd name="T105" fmla="*/ 121 h 316"/>
                    <a:gd name="T106" fmla="*/ 173 w 822"/>
                    <a:gd name="T107" fmla="*/ 16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121"/>
                      </a:moveTo>
                      <a:lnTo>
                        <a:pt x="627" y="121"/>
                      </a:lnTo>
                      <a:lnTo>
                        <a:pt x="650" y="163"/>
                      </a:lnTo>
                      <a:lnTo>
                        <a:pt x="676" y="121"/>
                      </a:lnTo>
                      <a:lnTo>
                        <a:pt x="716" y="121"/>
                      </a:lnTo>
                      <a:lnTo>
                        <a:pt x="674" y="183"/>
                      </a:lnTo>
                      <a:lnTo>
                        <a:pt x="716" y="249"/>
                      </a:lnTo>
                      <a:lnTo>
                        <a:pt x="671" y="249"/>
                      </a:lnTo>
                      <a:lnTo>
                        <a:pt x="645" y="202"/>
                      </a:lnTo>
                      <a:lnTo>
                        <a:pt x="619" y="249"/>
                      </a:lnTo>
                      <a:lnTo>
                        <a:pt x="579" y="249"/>
                      </a:lnTo>
                      <a:lnTo>
                        <a:pt x="621" y="181"/>
                      </a:lnTo>
                      <a:lnTo>
                        <a:pt x="582" y="121"/>
                      </a:lnTo>
                      <a:close/>
                      <a:moveTo>
                        <a:pt x="514" y="215"/>
                      </a:moveTo>
                      <a:lnTo>
                        <a:pt x="545" y="215"/>
                      </a:lnTo>
                      <a:lnTo>
                        <a:pt x="545" y="249"/>
                      </a:lnTo>
                      <a:lnTo>
                        <a:pt x="514" y="249"/>
                      </a:lnTo>
                      <a:lnTo>
                        <a:pt x="514" y="215"/>
                      </a:lnTo>
                      <a:close/>
                      <a:moveTo>
                        <a:pt x="343" y="121"/>
                      </a:moveTo>
                      <a:lnTo>
                        <a:pt x="388" y="121"/>
                      </a:lnTo>
                      <a:lnTo>
                        <a:pt x="412" y="163"/>
                      </a:lnTo>
                      <a:lnTo>
                        <a:pt x="438" y="121"/>
                      </a:lnTo>
                      <a:lnTo>
                        <a:pt x="477" y="121"/>
                      </a:lnTo>
                      <a:lnTo>
                        <a:pt x="435" y="183"/>
                      </a:lnTo>
                      <a:lnTo>
                        <a:pt x="477" y="249"/>
                      </a:lnTo>
                      <a:lnTo>
                        <a:pt x="433" y="249"/>
                      </a:lnTo>
                      <a:lnTo>
                        <a:pt x="406" y="202"/>
                      </a:lnTo>
                      <a:lnTo>
                        <a:pt x="380" y="249"/>
                      </a:lnTo>
                      <a:lnTo>
                        <a:pt x="341" y="249"/>
                      </a:lnTo>
                      <a:lnTo>
                        <a:pt x="383" y="181"/>
                      </a:lnTo>
                      <a:lnTo>
                        <a:pt x="343" y="121"/>
                      </a:lnTo>
                      <a:close/>
                      <a:moveTo>
                        <a:pt x="275" y="215"/>
                      </a:moveTo>
                      <a:lnTo>
                        <a:pt x="307" y="215"/>
                      </a:lnTo>
                      <a:lnTo>
                        <a:pt x="307" y="249"/>
                      </a:lnTo>
                      <a:lnTo>
                        <a:pt x="275" y="249"/>
                      </a:lnTo>
                      <a:lnTo>
                        <a:pt x="275" y="215"/>
                      </a:lnTo>
                      <a:close/>
                      <a:moveTo>
                        <a:pt x="173" y="163"/>
                      </a:moveTo>
                      <a:lnTo>
                        <a:pt x="199" y="121"/>
                      </a:lnTo>
                      <a:lnTo>
                        <a:pt x="239" y="121"/>
                      </a:lnTo>
                      <a:lnTo>
                        <a:pt x="197" y="183"/>
                      </a:lnTo>
                      <a:lnTo>
                        <a:pt x="239" y="249"/>
                      </a:lnTo>
                      <a:lnTo>
                        <a:pt x="194" y="249"/>
                      </a:lnTo>
                      <a:lnTo>
                        <a:pt x="168" y="202"/>
                      </a:lnTo>
                      <a:lnTo>
                        <a:pt x="142" y="249"/>
                      </a:lnTo>
                      <a:lnTo>
                        <a:pt x="102" y="249"/>
                      </a:lnTo>
                      <a:lnTo>
                        <a:pt x="144" y="181"/>
                      </a:lnTo>
                      <a:lnTo>
                        <a:pt x="102" y="121"/>
                      </a:lnTo>
                      <a:lnTo>
                        <a:pt x="150" y="121"/>
                      </a:lnTo>
                      <a:lnTo>
                        <a:pt x="173" y="163"/>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1" name="Freeform 6">
                  <a:extLst>
                    <a:ext uri="{FF2B5EF4-FFF2-40B4-BE49-F238E27FC236}">
                      <a16:creationId xmlns:a16="http://schemas.microsoft.com/office/drawing/2014/main" id="{8EF08A52-280E-471D-BCBB-2154E6DD8581}"/>
                    </a:ext>
                  </a:extLst>
                </p:cNvPr>
                <p:cNvSpPr>
                  <a:spLocks noChangeArrowheads="1"/>
                </p:cNvSpPr>
                <p:nvPr/>
              </p:nvSpPr>
              <p:spPr bwMode="auto">
                <a:xfrm>
                  <a:off x="5998087" y="3194683"/>
                  <a:ext cx="109538" cy="112712"/>
                </a:xfrm>
                <a:custGeom>
                  <a:avLst/>
                  <a:gdLst>
                    <a:gd name="T0" fmla="*/ 152 w 305"/>
                    <a:gd name="T1" fmla="*/ 314 h 315"/>
                    <a:gd name="T2" fmla="*/ 0 w 305"/>
                    <a:gd name="T3" fmla="*/ 314 h 315"/>
                    <a:gd name="T4" fmla="*/ 0 w 305"/>
                    <a:gd name="T5" fmla="*/ 0 h 315"/>
                    <a:gd name="T6" fmla="*/ 304 w 305"/>
                    <a:gd name="T7" fmla="*/ 0 h 315"/>
                    <a:gd name="T8" fmla="*/ 304 w 305"/>
                    <a:gd name="T9" fmla="*/ 314 h 315"/>
                    <a:gd name="T10" fmla="*/ 152 w 305"/>
                    <a:gd name="T11" fmla="*/ 314 h 315"/>
                  </a:gdLst>
                  <a:ahLst/>
                  <a:cxnLst>
                    <a:cxn ang="0">
                      <a:pos x="T0" y="T1"/>
                    </a:cxn>
                    <a:cxn ang="0">
                      <a:pos x="T2" y="T3"/>
                    </a:cxn>
                    <a:cxn ang="0">
                      <a:pos x="T4" y="T5"/>
                    </a:cxn>
                    <a:cxn ang="0">
                      <a:pos x="T6" y="T7"/>
                    </a:cxn>
                    <a:cxn ang="0">
                      <a:pos x="T8" y="T9"/>
                    </a:cxn>
                    <a:cxn ang="0">
                      <a:pos x="T10" y="T11"/>
                    </a:cxn>
                  </a:cxnLst>
                  <a:rect l="0" t="0" r="r" b="b"/>
                  <a:pathLst>
                    <a:path w="305" h="315">
                      <a:moveTo>
                        <a:pt x="152" y="314"/>
                      </a:moveTo>
                      <a:lnTo>
                        <a:pt x="0" y="314"/>
                      </a:lnTo>
                      <a:lnTo>
                        <a:pt x="0" y="0"/>
                      </a:lnTo>
                      <a:lnTo>
                        <a:pt x="304" y="0"/>
                      </a:lnTo>
                      <a:lnTo>
                        <a:pt x="304" y="314"/>
                      </a:lnTo>
                      <a:lnTo>
                        <a:pt x="152" y="314"/>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2" name="Freeform 7">
                  <a:extLst>
                    <a:ext uri="{FF2B5EF4-FFF2-40B4-BE49-F238E27FC236}">
                      <a16:creationId xmlns:a16="http://schemas.microsoft.com/office/drawing/2014/main" id="{D7364A95-B503-4B10-B174-82C2C3915879}"/>
                    </a:ext>
                  </a:extLst>
                </p:cNvPr>
                <p:cNvSpPr>
                  <a:spLocks noChangeArrowheads="1"/>
                </p:cNvSpPr>
                <p:nvPr/>
              </p:nvSpPr>
              <p:spPr bwMode="auto">
                <a:xfrm>
                  <a:off x="6142550" y="3194683"/>
                  <a:ext cx="295275" cy="112712"/>
                </a:xfrm>
                <a:custGeom>
                  <a:avLst/>
                  <a:gdLst>
                    <a:gd name="T0" fmla="*/ 821 w 822"/>
                    <a:gd name="T1" fmla="*/ 314 h 315"/>
                    <a:gd name="T2" fmla="*/ 821 w 822"/>
                    <a:gd name="T3" fmla="*/ 0 h 315"/>
                    <a:gd name="T4" fmla="*/ 0 w 822"/>
                    <a:gd name="T5" fmla="*/ 0 h 315"/>
                    <a:gd name="T6" fmla="*/ 0 w 822"/>
                    <a:gd name="T7" fmla="*/ 314 h 315"/>
                    <a:gd name="T8" fmla="*/ 821 w 822"/>
                    <a:gd name="T9" fmla="*/ 314 h 315"/>
                    <a:gd name="T10" fmla="*/ 582 w 822"/>
                    <a:gd name="T11" fmla="*/ 105 h 315"/>
                    <a:gd name="T12" fmla="*/ 627 w 822"/>
                    <a:gd name="T13" fmla="*/ 105 h 315"/>
                    <a:gd name="T14" fmla="*/ 650 w 822"/>
                    <a:gd name="T15" fmla="*/ 147 h 315"/>
                    <a:gd name="T16" fmla="*/ 676 w 822"/>
                    <a:gd name="T17" fmla="*/ 105 h 315"/>
                    <a:gd name="T18" fmla="*/ 716 w 822"/>
                    <a:gd name="T19" fmla="*/ 105 h 315"/>
                    <a:gd name="T20" fmla="*/ 674 w 822"/>
                    <a:gd name="T21" fmla="*/ 168 h 315"/>
                    <a:gd name="T22" fmla="*/ 716 w 822"/>
                    <a:gd name="T23" fmla="*/ 232 h 315"/>
                    <a:gd name="T24" fmla="*/ 671 w 822"/>
                    <a:gd name="T25" fmla="*/ 232 h 315"/>
                    <a:gd name="T26" fmla="*/ 645 w 822"/>
                    <a:gd name="T27" fmla="*/ 186 h 315"/>
                    <a:gd name="T28" fmla="*/ 619 w 822"/>
                    <a:gd name="T29" fmla="*/ 232 h 315"/>
                    <a:gd name="T30" fmla="*/ 579 w 822"/>
                    <a:gd name="T31" fmla="*/ 232 h 315"/>
                    <a:gd name="T32" fmla="*/ 621 w 822"/>
                    <a:gd name="T33" fmla="*/ 165 h 315"/>
                    <a:gd name="T34" fmla="*/ 582 w 822"/>
                    <a:gd name="T35" fmla="*/ 105 h 315"/>
                    <a:gd name="T36" fmla="*/ 514 w 822"/>
                    <a:gd name="T37" fmla="*/ 199 h 315"/>
                    <a:gd name="T38" fmla="*/ 545 w 822"/>
                    <a:gd name="T39" fmla="*/ 199 h 315"/>
                    <a:gd name="T40" fmla="*/ 545 w 822"/>
                    <a:gd name="T41" fmla="*/ 232 h 315"/>
                    <a:gd name="T42" fmla="*/ 514 w 822"/>
                    <a:gd name="T43" fmla="*/ 232 h 315"/>
                    <a:gd name="T44" fmla="*/ 514 w 822"/>
                    <a:gd name="T45" fmla="*/ 199 h 315"/>
                    <a:gd name="T46" fmla="*/ 343 w 822"/>
                    <a:gd name="T47" fmla="*/ 105 h 315"/>
                    <a:gd name="T48" fmla="*/ 388 w 822"/>
                    <a:gd name="T49" fmla="*/ 105 h 315"/>
                    <a:gd name="T50" fmla="*/ 412 w 822"/>
                    <a:gd name="T51" fmla="*/ 147 h 315"/>
                    <a:gd name="T52" fmla="*/ 438 w 822"/>
                    <a:gd name="T53" fmla="*/ 105 h 315"/>
                    <a:gd name="T54" fmla="*/ 477 w 822"/>
                    <a:gd name="T55" fmla="*/ 105 h 315"/>
                    <a:gd name="T56" fmla="*/ 435 w 822"/>
                    <a:gd name="T57" fmla="*/ 168 h 315"/>
                    <a:gd name="T58" fmla="*/ 477 w 822"/>
                    <a:gd name="T59" fmla="*/ 232 h 315"/>
                    <a:gd name="T60" fmla="*/ 433 w 822"/>
                    <a:gd name="T61" fmla="*/ 232 h 315"/>
                    <a:gd name="T62" fmla="*/ 406 w 822"/>
                    <a:gd name="T63" fmla="*/ 186 h 315"/>
                    <a:gd name="T64" fmla="*/ 380 w 822"/>
                    <a:gd name="T65" fmla="*/ 232 h 315"/>
                    <a:gd name="T66" fmla="*/ 341 w 822"/>
                    <a:gd name="T67" fmla="*/ 232 h 315"/>
                    <a:gd name="T68" fmla="*/ 383 w 822"/>
                    <a:gd name="T69" fmla="*/ 165 h 315"/>
                    <a:gd name="T70" fmla="*/ 343 w 822"/>
                    <a:gd name="T71" fmla="*/ 105 h 315"/>
                    <a:gd name="T72" fmla="*/ 275 w 822"/>
                    <a:gd name="T73" fmla="*/ 199 h 315"/>
                    <a:gd name="T74" fmla="*/ 307 w 822"/>
                    <a:gd name="T75" fmla="*/ 199 h 315"/>
                    <a:gd name="T76" fmla="*/ 307 w 822"/>
                    <a:gd name="T77" fmla="*/ 232 h 315"/>
                    <a:gd name="T78" fmla="*/ 275 w 822"/>
                    <a:gd name="T79" fmla="*/ 232 h 315"/>
                    <a:gd name="T80" fmla="*/ 275 w 822"/>
                    <a:gd name="T81" fmla="*/ 199 h 315"/>
                    <a:gd name="T82" fmla="*/ 173 w 822"/>
                    <a:gd name="T83" fmla="*/ 147 h 315"/>
                    <a:gd name="T84" fmla="*/ 199 w 822"/>
                    <a:gd name="T85" fmla="*/ 105 h 315"/>
                    <a:gd name="T86" fmla="*/ 239 w 822"/>
                    <a:gd name="T87" fmla="*/ 105 h 315"/>
                    <a:gd name="T88" fmla="*/ 197 w 822"/>
                    <a:gd name="T89" fmla="*/ 168 h 315"/>
                    <a:gd name="T90" fmla="*/ 239 w 822"/>
                    <a:gd name="T91" fmla="*/ 232 h 315"/>
                    <a:gd name="T92" fmla="*/ 194 w 822"/>
                    <a:gd name="T93" fmla="*/ 232 h 315"/>
                    <a:gd name="T94" fmla="*/ 168 w 822"/>
                    <a:gd name="T95" fmla="*/ 186 h 315"/>
                    <a:gd name="T96" fmla="*/ 142 w 822"/>
                    <a:gd name="T97" fmla="*/ 232 h 315"/>
                    <a:gd name="T98" fmla="*/ 102 w 822"/>
                    <a:gd name="T99" fmla="*/ 232 h 315"/>
                    <a:gd name="T100" fmla="*/ 144 w 822"/>
                    <a:gd name="T101" fmla="*/ 165 h 315"/>
                    <a:gd name="T102" fmla="*/ 102 w 822"/>
                    <a:gd name="T103" fmla="*/ 105 h 315"/>
                    <a:gd name="T104" fmla="*/ 150 w 822"/>
                    <a:gd name="T105" fmla="*/ 105 h 315"/>
                    <a:gd name="T106" fmla="*/ 173 w 822"/>
                    <a:gd name="T107" fmla="*/ 14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5">
                      <a:moveTo>
                        <a:pt x="821" y="314"/>
                      </a:moveTo>
                      <a:lnTo>
                        <a:pt x="821" y="0"/>
                      </a:lnTo>
                      <a:lnTo>
                        <a:pt x="0" y="0"/>
                      </a:lnTo>
                      <a:lnTo>
                        <a:pt x="0" y="314"/>
                      </a:lnTo>
                      <a:lnTo>
                        <a:pt x="821" y="314"/>
                      </a:lnTo>
                      <a:close/>
                      <a:moveTo>
                        <a:pt x="582" y="105"/>
                      </a:moveTo>
                      <a:lnTo>
                        <a:pt x="627" y="105"/>
                      </a:lnTo>
                      <a:lnTo>
                        <a:pt x="650" y="147"/>
                      </a:lnTo>
                      <a:lnTo>
                        <a:pt x="676" y="105"/>
                      </a:lnTo>
                      <a:lnTo>
                        <a:pt x="716" y="105"/>
                      </a:lnTo>
                      <a:lnTo>
                        <a:pt x="674" y="168"/>
                      </a:lnTo>
                      <a:lnTo>
                        <a:pt x="716" y="232"/>
                      </a:lnTo>
                      <a:lnTo>
                        <a:pt x="671" y="232"/>
                      </a:lnTo>
                      <a:lnTo>
                        <a:pt x="645" y="186"/>
                      </a:lnTo>
                      <a:lnTo>
                        <a:pt x="619" y="232"/>
                      </a:lnTo>
                      <a:lnTo>
                        <a:pt x="579" y="232"/>
                      </a:lnTo>
                      <a:lnTo>
                        <a:pt x="621" y="165"/>
                      </a:lnTo>
                      <a:lnTo>
                        <a:pt x="582" y="105"/>
                      </a:lnTo>
                      <a:close/>
                      <a:moveTo>
                        <a:pt x="514" y="199"/>
                      </a:moveTo>
                      <a:lnTo>
                        <a:pt x="545" y="199"/>
                      </a:lnTo>
                      <a:lnTo>
                        <a:pt x="545" y="232"/>
                      </a:lnTo>
                      <a:lnTo>
                        <a:pt x="514" y="232"/>
                      </a:lnTo>
                      <a:lnTo>
                        <a:pt x="514" y="199"/>
                      </a:lnTo>
                      <a:close/>
                      <a:moveTo>
                        <a:pt x="343" y="105"/>
                      </a:moveTo>
                      <a:lnTo>
                        <a:pt x="388" y="105"/>
                      </a:lnTo>
                      <a:lnTo>
                        <a:pt x="412" y="147"/>
                      </a:lnTo>
                      <a:lnTo>
                        <a:pt x="438" y="105"/>
                      </a:lnTo>
                      <a:lnTo>
                        <a:pt x="477" y="105"/>
                      </a:lnTo>
                      <a:lnTo>
                        <a:pt x="435" y="168"/>
                      </a:lnTo>
                      <a:lnTo>
                        <a:pt x="477" y="232"/>
                      </a:lnTo>
                      <a:lnTo>
                        <a:pt x="433" y="232"/>
                      </a:lnTo>
                      <a:lnTo>
                        <a:pt x="406" y="186"/>
                      </a:lnTo>
                      <a:lnTo>
                        <a:pt x="380" y="232"/>
                      </a:lnTo>
                      <a:lnTo>
                        <a:pt x="341" y="232"/>
                      </a:lnTo>
                      <a:lnTo>
                        <a:pt x="383" y="165"/>
                      </a:lnTo>
                      <a:lnTo>
                        <a:pt x="343" y="105"/>
                      </a:lnTo>
                      <a:close/>
                      <a:moveTo>
                        <a:pt x="275" y="199"/>
                      </a:moveTo>
                      <a:lnTo>
                        <a:pt x="307" y="199"/>
                      </a:lnTo>
                      <a:lnTo>
                        <a:pt x="307" y="232"/>
                      </a:lnTo>
                      <a:lnTo>
                        <a:pt x="275" y="232"/>
                      </a:lnTo>
                      <a:lnTo>
                        <a:pt x="275" y="199"/>
                      </a:lnTo>
                      <a:close/>
                      <a:moveTo>
                        <a:pt x="173" y="147"/>
                      </a:moveTo>
                      <a:lnTo>
                        <a:pt x="199" y="105"/>
                      </a:lnTo>
                      <a:lnTo>
                        <a:pt x="239" y="105"/>
                      </a:lnTo>
                      <a:lnTo>
                        <a:pt x="197" y="168"/>
                      </a:lnTo>
                      <a:lnTo>
                        <a:pt x="239" y="232"/>
                      </a:lnTo>
                      <a:lnTo>
                        <a:pt x="194" y="232"/>
                      </a:lnTo>
                      <a:lnTo>
                        <a:pt x="168" y="186"/>
                      </a:lnTo>
                      <a:lnTo>
                        <a:pt x="142" y="232"/>
                      </a:lnTo>
                      <a:lnTo>
                        <a:pt x="102" y="232"/>
                      </a:lnTo>
                      <a:lnTo>
                        <a:pt x="144" y="165"/>
                      </a:lnTo>
                      <a:lnTo>
                        <a:pt x="102" y="105"/>
                      </a:lnTo>
                      <a:lnTo>
                        <a:pt x="150" y="105"/>
                      </a:lnTo>
                      <a:lnTo>
                        <a:pt x="173" y="147"/>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3" name="Freeform 8">
                  <a:extLst>
                    <a:ext uri="{FF2B5EF4-FFF2-40B4-BE49-F238E27FC236}">
                      <a16:creationId xmlns:a16="http://schemas.microsoft.com/office/drawing/2014/main" id="{4CBE4EFC-9FF9-49C6-8D11-C849AE5A495D}"/>
                    </a:ext>
                  </a:extLst>
                </p:cNvPr>
                <p:cNvSpPr>
                  <a:spLocks noChangeArrowheads="1"/>
                </p:cNvSpPr>
                <p:nvPr/>
              </p:nvSpPr>
              <p:spPr bwMode="auto">
                <a:xfrm>
                  <a:off x="6142550" y="3355020"/>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89 h 316"/>
                    <a:gd name="T12" fmla="*/ 627 w 822"/>
                    <a:gd name="T13" fmla="*/ 89 h 316"/>
                    <a:gd name="T14" fmla="*/ 650 w 822"/>
                    <a:gd name="T15" fmla="*/ 131 h 316"/>
                    <a:gd name="T16" fmla="*/ 676 w 822"/>
                    <a:gd name="T17" fmla="*/ 89 h 316"/>
                    <a:gd name="T18" fmla="*/ 716 w 822"/>
                    <a:gd name="T19" fmla="*/ 89 h 316"/>
                    <a:gd name="T20" fmla="*/ 674 w 822"/>
                    <a:gd name="T21" fmla="*/ 152 h 316"/>
                    <a:gd name="T22" fmla="*/ 716 w 822"/>
                    <a:gd name="T23" fmla="*/ 218 h 316"/>
                    <a:gd name="T24" fmla="*/ 671 w 822"/>
                    <a:gd name="T25" fmla="*/ 218 h 316"/>
                    <a:gd name="T26" fmla="*/ 645 w 822"/>
                    <a:gd name="T27" fmla="*/ 170 h 316"/>
                    <a:gd name="T28" fmla="*/ 619 w 822"/>
                    <a:gd name="T29" fmla="*/ 218 h 316"/>
                    <a:gd name="T30" fmla="*/ 579 w 822"/>
                    <a:gd name="T31" fmla="*/ 218 h 316"/>
                    <a:gd name="T32" fmla="*/ 621 w 822"/>
                    <a:gd name="T33" fmla="*/ 149 h 316"/>
                    <a:gd name="T34" fmla="*/ 582 w 822"/>
                    <a:gd name="T35" fmla="*/ 89 h 316"/>
                    <a:gd name="T36" fmla="*/ 514 w 822"/>
                    <a:gd name="T37" fmla="*/ 184 h 316"/>
                    <a:gd name="T38" fmla="*/ 545 w 822"/>
                    <a:gd name="T39" fmla="*/ 184 h 316"/>
                    <a:gd name="T40" fmla="*/ 545 w 822"/>
                    <a:gd name="T41" fmla="*/ 218 h 316"/>
                    <a:gd name="T42" fmla="*/ 514 w 822"/>
                    <a:gd name="T43" fmla="*/ 218 h 316"/>
                    <a:gd name="T44" fmla="*/ 514 w 822"/>
                    <a:gd name="T45" fmla="*/ 184 h 316"/>
                    <a:gd name="T46" fmla="*/ 343 w 822"/>
                    <a:gd name="T47" fmla="*/ 89 h 316"/>
                    <a:gd name="T48" fmla="*/ 388 w 822"/>
                    <a:gd name="T49" fmla="*/ 89 h 316"/>
                    <a:gd name="T50" fmla="*/ 412 w 822"/>
                    <a:gd name="T51" fmla="*/ 131 h 316"/>
                    <a:gd name="T52" fmla="*/ 438 w 822"/>
                    <a:gd name="T53" fmla="*/ 89 h 316"/>
                    <a:gd name="T54" fmla="*/ 477 w 822"/>
                    <a:gd name="T55" fmla="*/ 89 h 316"/>
                    <a:gd name="T56" fmla="*/ 435 w 822"/>
                    <a:gd name="T57" fmla="*/ 152 h 316"/>
                    <a:gd name="T58" fmla="*/ 477 w 822"/>
                    <a:gd name="T59" fmla="*/ 218 h 316"/>
                    <a:gd name="T60" fmla="*/ 433 w 822"/>
                    <a:gd name="T61" fmla="*/ 218 h 316"/>
                    <a:gd name="T62" fmla="*/ 406 w 822"/>
                    <a:gd name="T63" fmla="*/ 170 h 316"/>
                    <a:gd name="T64" fmla="*/ 380 w 822"/>
                    <a:gd name="T65" fmla="*/ 218 h 316"/>
                    <a:gd name="T66" fmla="*/ 341 w 822"/>
                    <a:gd name="T67" fmla="*/ 218 h 316"/>
                    <a:gd name="T68" fmla="*/ 383 w 822"/>
                    <a:gd name="T69" fmla="*/ 149 h 316"/>
                    <a:gd name="T70" fmla="*/ 343 w 822"/>
                    <a:gd name="T71" fmla="*/ 89 h 316"/>
                    <a:gd name="T72" fmla="*/ 275 w 822"/>
                    <a:gd name="T73" fmla="*/ 184 h 316"/>
                    <a:gd name="T74" fmla="*/ 307 w 822"/>
                    <a:gd name="T75" fmla="*/ 184 h 316"/>
                    <a:gd name="T76" fmla="*/ 307 w 822"/>
                    <a:gd name="T77" fmla="*/ 218 h 316"/>
                    <a:gd name="T78" fmla="*/ 275 w 822"/>
                    <a:gd name="T79" fmla="*/ 218 h 316"/>
                    <a:gd name="T80" fmla="*/ 275 w 822"/>
                    <a:gd name="T81" fmla="*/ 184 h 316"/>
                    <a:gd name="T82" fmla="*/ 173 w 822"/>
                    <a:gd name="T83" fmla="*/ 131 h 316"/>
                    <a:gd name="T84" fmla="*/ 199 w 822"/>
                    <a:gd name="T85" fmla="*/ 89 h 316"/>
                    <a:gd name="T86" fmla="*/ 239 w 822"/>
                    <a:gd name="T87" fmla="*/ 89 h 316"/>
                    <a:gd name="T88" fmla="*/ 197 w 822"/>
                    <a:gd name="T89" fmla="*/ 152 h 316"/>
                    <a:gd name="T90" fmla="*/ 239 w 822"/>
                    <a:gd name="T91" fmla="*/ 218 h 316"/>
                    <a:gd name="T92" fmla="*/ 194 w 822"/>
                    <a:gd name="T93" fmla="*/ 218 h 316"/>
                    <a:gd name="T94" fmla="*/ 168 w 822"/>
                    <a:gd name="T95" fmla="*/ 170 h 316"/>
                    <a:gd name="T96" fmla="*/ 142 w 822"/>
                    <a:gd name="T97" fmla="*/ 218 h 316"/>
                    <a:gd name="T98" fmla="*/ 102 w 822"/>
                    <a:gd name="T99" fmla="*/ 218 h 316"/>
                    <a:gd name="T100" fmla="*/ 144 w 822"/>
                    <a:gd name="T101" fmla="*/ 149 h 316"/>
                    <a:gd name="T102" fmla="*/ 102 w 822"/>
                    <a:gd name="T103" fmla="*/ 89 h 316"/>
                    <a:gd name="T104" fmla="*/ 150 w 822"/>
                    <a:gd name="T105" fmla="*/ 89 h 316"/>
                    <a:gd name="T106" fmla="*/ 173 w 822"/>
                    <a:gd name="T107" fmla="*/ 13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89"/>
                      </a:moveTo>
                      <a:lnTo>
                        <a:pt x="627" y="89"/>
                      </a:lnTo>
                      <a:lnTo>
                        <a:pt x="650" y="131"/>
                      </a:lnTo>
                      <a:lnTo>
                        <a:pt x="676" y="89"/>
                      </a:lnTo>
                      <a:lnTo>
                        <a:pt x="716" y="89"/>
                      </a:lnTo>
                      <a:lnTo>
                        <a:pt x="674" y="152"/>
                      </a:lnTo>
                      <a:lnTo>
                        <a:pt x="716" y="218"/>
                      </a:lnTo>
                      <a:lnTo>
                        <a:pt x="671" y="218"/>
                      </a:lnTo>
                      <a:lnTo>
                        <a:pt x="645" y="170"/>
                      </a:lnTo>
                      <a:lnTo>
                        <a:pt x="619" y="218"/>
                      </a:lnTo>
                      <a:lnTo>
                        <a:pt x="579" y="218"/>
                      </a:lnTo>
                      <a:lnTo>
                        <a:pt x="621" y="149"/>
                      </a:lnTo>
                      <a:lnTo>
                        <a:pt x="582" y="89"/>
                      </a:lnTo>
                      <a:close/>
                      <a:moveTo>
                        <a:pt x="514" y="184"/>
                      </a:moveTo>
                      <a:lnTo>
                        <a:pt x="545" y="184"/>
                      </a:lnTo>
                      <a:lnTo>
                        <a:pt x="545" y="218"/>
                      </a:lnTo>
                      <a:lnTo>
                        <a:pt x="514" y="218"/>
                      </a:lnTo>
                      <a:lnTo>
                        <a:pt x="514" y="184"/>
                      </a:lnTo>
                      <a:close/>
                      <a:moveTo>
                        <a:pt x="343" y="89"/>
                      </a:moveTo>
                      <a:lnTo>
                        <a:pt x="388" y="89"/>
                      </a:lnTo>
                      <a:lnTo>
                        <a:pt x="412" y="131"/>
                      </a:lnTo>
                      <a:lnTo>
                        <a:pt x="438" y="89"/>
                      </a:lnTo>
                      <a:lnTo>
                        <a:pt x="477" y="89"/>
                      </a:lnTo>
                      <a:lnTo>
                        <a:pt x="435" y="152"/>
                      </a:lnTo>
                      <a:lnTo>
                        <a:pt x="477" y="218"/>
                      </a:lnTo>
                      <a:lnTo>
                        <a:pt x="433" y="218"/>
                      </a:lnTo>
                      <a:lnTo>
                        <a:pt x="406" y="170"/>
                      </a:lnTo>
                      <a:lnTo>
                        <a:pt x="380" y="218"/>
                      </a:lnTo>
                      <a:lnTo>
                        <a:pt x="341" y="218"/>
                      </a:lnTo>
                      <a:lnTo>
                        <a:pt x="383" y="149"/>
                      </a:lnTo>
                      <a:lnTo>
                        <a:pt x="343" y="89"/>
                      </a:lnTo>
                      <a:close/>
                      <a:moveTo>
                        <a:pt x="275" y="184"/>
                      </a:moveTo>
                      <a:lnTo>
                        <a:pt x="307" y="184"/>
                      </a:lnTo>
                      <a:lnTo>
                        <a:pt x="307" y="218"/>
                      </a:lnTo>
                      <a:lnTo>
                        <a:pt x="275" y="218"/>
                      </a:lnTo>
                      <a:lnTo>
                        <a:pt x="275" y="184"/>
                      </a:lnTo>
                      <a:close/>
                      <a:moveTo>
                        <a:pt x="173" y="131"/>
                      </a:moveTo>
                      <a:lnTo>
                        <a:pt x="199" y="89"/>
                      </a:lnTo>
                      <a:lnTo>
                        <a:pt x="239" y="89"/>
                      </a:lnTo>
                      <a:lnTo>
                        <a:pt x="197" y="152"/>
                      </a:lnTo>
                      <a:lnTo>
                        <a:pt x="239" y="218"/>
                      </a:lnTo>
                      <a:lnTo>
                        <a:pt x="194" y="218"/>
                      </a:lnTo>
                      <a:lnTo>
                        <a:pt x="168" y="170"/>
                      </a:lnTo>
                      <a:lnTo>
                        <a:pt x="142" y="218"/>
                      </a:lnTo>
                      <a:lnTo>
                        <a:pt x="102" y="218"/>
                      </a:lnTo>
                      <a:lnTo>
                        <a:pt x="144" y="149"/>
                      </a:lnTo>
                      <a:lnTo>
                        <a:pt x="102" y="89"/>
                      </a:lnTo>
                      <a:lnTo>
                        <a:pt x="150" y="89"/>
                      </a:lnTo>
                      <a:lnTo>
                        <a:pt x="173" y="131"/>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4" name="Freeform 9">
                  <a:extLst>
                    <a:ext uri="{FF2B5EF4-FFF2-40B4-BE49-F238E27FC236}">
                      <a16:creationId xmlns:a16="http://schemas.microsoft.com/office/drawing/2014/main" id="{18C7B3A1-A82E-45FF-B504-C27ECE257F51}"/>
                    </a:ext>
                  </a:extLst>
                </p:cNvPr>
                <p:cNvSpPr>
                  <a:spLocks noChangeArrowheads="1"/>
                </p:cNvSpPr>
                <p:nvPr/>
              </p:nvSpPr>
              <p:spPr bwMode="auto">
                <a:xfrm>
                  <a:off x="5998087" y="3355020"/>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56" name="Rectangle 155">
              <a:extLst>
                <a:ext uri="{FF2B5EF4-FFF2-40B4-BE49-F238E27FC236}">
                  <a16:creationId xmlns:a16="http://schemas.microsoft.com/office/drawing/2014/main" id="{6B7D81D3-7C8C-45F6-959B-571C82BD384F}"/>
                </a:ext>
              </a:extLst>
            </p:cNvPr>
            <p:cNvSpPr/>
            <p:nvPr/>
          </p:nvSpPr>
          <p:spPr>
            <a:xfrm>
              <a:off x="10011110" y="3210783"/>
              <a:ext cx="86319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Route Table</a:t>
              </a:r>
            </a:p>
          </p:txBody>
        </p:sp>
      </p:grpSp>
      <p:grpSp>
        <p:nvGrpSpPr>
          <p:cNvPr id="165" name="Group 164">
            <a:extLst>
              <a:ext uri="{FF2B5EF4-FFF2-40B4-BE49-F238E27FC236}">
                <a16:creationId xmlns:a16="http://schemas.microsoft.com/office/drawing/2014/main" id="{4363F95A-381D-4866-B401-C9063C0FC14A}"/>
              </a:ext>
            </a:extLst>
          </p:cNvPr>
          <p:cNvGrpSpPr/>
          <p:nvPr/>
        </p:nvGrpSpPr>
        <p:grpSpPr>
          <a:xfrm>
            <a:off x="6582947" y="1432041"/>
            <a:ext cx="595644" cy="947551"/>
            <a:chOff x="3674869" y="4320417"/>
            <a:chExt cx="595644" cy="947551"/>
          </a:xfrm>
        </p:grpSpPr>
        <p:grpSp>
          <p:nvGrpSpPr>
            <p:cNvPr id="166" name="Group 165">
              <a:extLst>
                <a:ext uri="{FF2B5EF4-FFF2-40B4-BE49-F238E27FC236}">
                  <a16:creationId xmlns:a16="http://schemas.microsoft.com/office/drawing/2014/main" id="{71A31866-17DF-44DC-A004-BBA8B227B904}"/>
                </a:ext>
              </a:extLst>
            </p:cNvPr>
            <p:cNvGrpSpPr/>
            <p:nvPr/>
          </p:nvGrpSpPr>
          <p:grpSpPr>
            <a:xfrm>
              <a:off x="3680635" y="4320417"/>
              <a:ext cx="582945" cy="635162"/>
              <a:chOff x="11128158" y="2882206"/>
              <a:chExt cx="582945" cy="635162"/>
            </a:xfrm>
          </p:grpSpPr>
          <p:sp>
            <p:nvSpPr>
              <p:cNvPr id="168" name="Rectangle 167">
                <a:extLst>
                  <a:ext uri="{FF2B5EF4-FFF2-40B4-BE49-F238E27FC236}">
                    <a16:creationId xmlns:a16="http://schemas.microsoft.com/office/drawing/2014/main" id="{1EC2B6E1-0A9F-481F-A243-EEA425658E33}"/>
                  </a:ext>
                </a:extLst>
              </p:cNvPr>
              <p:cNvSpPr/>
              <p:nvPr/>
            </p:nvSpPr>
            <p:spPr>
              <a:xfrm>
                <a:off x="11128158" y="2882206"/>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9" name="Freeform 28">
                <a:extLst>
                  <a:ext uri="{FF2B5EF4-FFF2-40B4-BE49-F238E27FC236}">
                    <a16:creationId xmlns:a16="http://schemas.microsoft.com/office/drawing/2014/main" id="{BEA467C8-D6E3-43D8-BBDE-ADE781DC9C5C}"/>
                  </a:ext>
                </a:extLst>
              </p:cNvPr>
              <p:cNvSpPr>
                <a:spLocks noChangeArrowheads="1"/>
              </p:cNvSpPr>
              <p:nvPr/>
            </p:nvSpPr>
            <p:spPr bwMode="auto">
              <a:xfrm>
                <a:off x="11241003" y="2951107"/>
                <a:ext cx="359515" cy="478917"/>
              </a:xfrm>
              <a:custGeom>
                <a:avLst/>
                <a:gdLst>
                  <a:gd name="T0" fmla="*/ 603 w 1207"/>
                  <a:gd name="T1" fmla="*/ 0 h 1610"/>
                  <a:gd name="T2" fmla="*/ 0 w 1207"/>
                  <a:gd name="T3" fmla="*/ 260 h 1610"/>
                  <a:gd name="T4" fmla="*/ 0 w 1207"/>
                  <a:gd name="T5" fmla="*/ 834 h 1610"/>
                  <a:gd name="T6" fmla="*/ 0 w 1207"/>
                  <a:gd name="T7" fmla="*/ 834 h 1610"/>
                  <a:gd name="T8" fmla="*/ 603 w 1207"/>
                  <a:gd name="T9" fmla="*/ 1609 h 1610"/>
                  <a:gd name="T10" fmla="*/ 1206 w 1207"/>
                  <a:gd name="T11" fmla="*/ 834 h 1610"/>
                  <a:gd name="T12" fmla="*/ 1206 w 1207"/>
                  <a:gd name="T13" fmla="*/ 834 h 1610"/>
                  <a:gd name="T14" fmla="*/ 1206 w 1207"/>
                  <a:gd name="T15" fmla="*/ 260 h 1610"/>
                  <a:gd name="T16" fmla="*/ 603 w 1207"/>
                  <a:gd name="T17" fmla="*/ 0 h 1610"/>
                  <a:gd name="T18" fmla="*/ 702 w 1207"/>
                  <a:gd name="T19" fmla="*/ 1051 h 1610"/>
                  <a:gd name="T20" fmla="*/ 267 w 1207"/>
                  <a:gd name="T21" fmla="*/ 1051 h 1610"/>
                  <a:gd name="T22" fmla="*/ 267 w 1207"/>
                  <a:gd name="T23" fmla="*/ 990 h 1610"/>
                  <a:gd name="T24" fmla="*/ 702 w 1207"/>
                  <a:gd name="T25" fmla="*/ 990 h 1610"/>
                  <a:gd name="T26" fmla="*/ 702 w 1207"/>
                  <a:gd name="T27" fmla="*/ 1051 h 1610"/>
                  <a:gd name="T28" fmla="*/ 702 w 1207"/>
                  <a:gd name="T29" fmla="*/ 816 h 1610"/>
                  <a:gd name="T30" fmla="*/ 267 w 1207"/>
                  <a:gd name="T31" fmla="*/ 816 h 1610"/>
                  <a:gd name="T32" fmla="*/ 267 w 1207"/>
                  <a:gd name="T33" fmla="*/ 756 h 1610"/>
                  <a:gd name="T34" fmla="*/ 702 w 1207"/>
                  <a:gd name="T35" fmla="*/ 756 h 1610"/>
                  <a:gd name="T36" fmla="*/ 702 w 1207"/>
                  <a:gd name="T37" fmla="*/ 816 h 1610"/>
                  <a:gd name="T38" fmla="*/ 702 w 1207"/>
                  <a:gd name="T39" fmla="*/ 567 h 1610"/>
                  <a:gd name="T40" fmla="*/ 267 w 1207"/>
                  <a:gd name="T41" fmla="*/ 567 h 1610"/>
                  <a:gd name="T42" fmla="*/ 267 w 1207"/>
                  <a:gd name="T43" fmla="*/ 506 h 1610"/>
                  <a:gd name="T44" fmla="*/ 702 w 1207"/>
                  <a:gd name="T45" fmla="*/ 506 h 1610"/>
                  <a:gd name="T46" fmla="*/ 702 w 1207"/>
                  <a:gd name="T47" fmla="*/ 567 h 1610"/>
                  <a:gd name="T48" fmla="*/ 964 w 1207"/>
                  <a:gd name="T49" fmla="*/ 967 h 1610"/>
                  <a:gd name="T50" fmla="*/ 860 w 1207"/>
                  <a:gd name="T51" fmla="*/ 1072 h 1610"/>
                  <a:gd name="T52" fmla="*/ 791 w 1207"/>
                  <a:gd name="T53" fmla="*/ 1004 h 1610"/>
                  <a:gd name="T54" fmla="*/ 791 w 1207"/>
                  <a:gd name="T55" fmla="*/ 975 h 1610"/>
                  <a:gd name="T56" fmla="*/ 820 w 1207"/>
                  <a:gd name="T57" fmla="*/ 975 h 1610"/>
                  <a:gd name="T58" fmla="*/ 860 w 1207"/>
                  <a:gd name="T59" fmla="*/ 1014 h 1610"/>
                  <a:gd name="T60" fmla="*/ 938 w 1207"/>
                  <a:gd name="T61" fmla="*/ 935 h 1610"/>
                  <a:gd name="T62" fmla="*/ 967 w 1207"/>
                  <a:gd name="T63" fmla="*/ 935 h 1610"/>
                  <a:gd name="T64" fmla="*/ 964 w 1207"/>
                  <a:gd name="T65" fmla="*/ 967 h 1610"/>
                  <a:gd name="T66" fmla="*/ 815 w 1207"/>
                  <a:gd name="T67" fmla="*/ 732 h 1610"/>
                  <a:gd name="T68" fmla="*/ 815 w 1207"/>
                  <a:gd name="T69" fmla="*/ 703 h 1610"/>
                  <a:gd name="T70" fmla="*/ 844 w 1207"/>
                  <a:gd name="T71" fmla="*/ 703 h 1610"/>
                  <a:gd name="T72" fmla="*/ 886 w 1207"/>
                  <a:gd name="T73" fmla="*/ 745 h 1610"/>
                  <a:gd name="T74" fmla="*/ 928 w 1207"/>
                  <a:gd name="T75" fmla="*/ 703 h 1610"/>
                  <a:gd name="T76" fmla="*/ 957 w 1207"/>
                  <a:gd name="T77" fmla="*/ 703 h 1610"/>
                  <a:gd name="T78" fmla="*/ 957 w 1207"/>
                  <a:gd name="T79" fmla="*/ 732 h 1610"/>
                  <a:gd name="T80" fmla="*/ 915 w 1207"/>
                  <a:gd name="T81" fmla="*/ 774 h 1610"/>
                  <a:gd name="T82" fmla="*/ 957 w 1207"/>
                  <a:gd name="T83" fmla="*/ 816 h 1610"/>
                  <a:gd name="T84" fmla="*/ 957 w 1207"/>
                  <a:gd name="T85" fmla="*/ 845 h 1610"/>
                  <a:gd name="T86" fmla="*/ 943 w 1207"/>
                  <a:gd name="T87" fmla="*/ 850 h 1610"/>
                  <a:gd name="T88" fmla="*/ 930 w 1207"/>
                  <a:gd name="T89" fmla="*/ 845 h 1610"/>
                  <a:gd name="T90" fmla="*/ 888 w 1207"/>
                  <a:gd name="T91" fmla="*/ 803 h 1610"/>
                  <a:gd name="T92" fmla="*/ 846 w 1207"/>
                  <a:gd name="T93" fmla="*/ 845 h 1610"/>
                  <a:gd name="T94" fmla="*/ 833 w 1207"/>
                  <a:gd name="T95" fmla="*/ 850 h 1610"/>
                  <a:gd name="T96" fmla="*/ 820 w 1207"/>
                  <a:gd name="T97" fmla="*/ 845 h 1610"/>
                  <a:gd name="T98" fmla="*/ 820 w 1207"/>
                  <a:gd name="T99" fmla="*/ 816 h 1610"/>
                  <a:gd name="T100" fmla="*/ 862 w 1207"/>
                  <a:gd name="T101" fmla="*/ 774 h 1610"/>
                  <a:gd name="T102" fmla="*/ 815 w 1207"/>
                  <a:gd name="T103" fmla="*/ 732 h 1610"/>
                  <a:gd name="T104" fmla="*/ 970 w 1207"/>
                  <a:gd name="T105" fmla="*/ 501 h 1610"/>
                  <a:gd name="T106" fmla="*/ 865 w 1207"/>
                  <a:gd name="T107" fmla="*/ 606 h 1610"/>
                  <a:gd name="T108" fmla="*/ 797 w 1207"/>
                  <a:gd name="T109" fmla="*/ 538 h 1610"/>
                  <a:gd name="T110" fmla="*/ 797 w 1207"/>
                  <a:gd name="T111" fmla="*/ 509 h 1610"/>
                  <a:gd name="T112" fmla="*/ 825 w 1207"/>
                  <a:gd name="T113" fmla="*/ 509 h 1610"/>
                  <a:gd name="T114" fmla="*/ 865 w 1207"/>
                  <a:gd name="T115" fmla="*/ 548 h 1610"/>
                  <a:gd name="T116" fmla="*/ 943 w 1207"/>
                  <a:gd name="T117" fmla="*/ 470 h 1610"/>
                  <a:gd name="T118" fmla="*/ 972 w 1207"/>
                  <a:gd name="T119" fmla="*/ 470 h 1610"/>
                  <a:gd name="T120" fmla="*/ 970 w 1207"/>
                  <a:gd name="T121" fmla="*/ 501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7" h="1610">
                    <a:moveTo>
                      <a:pt x="603" y="0"/>
                    </a:moveTo>
                    <a:lnTo>
                      <a:pt x="0" y="260"/>
                    </a:lnTo>
                    <a:lnTo>
                      <a:pt x="0" y="834"/>
                    </a:lnTo>
                    <a:lnTo>
                      <a:pt x="0" y="834"/>
                    </a:lnTo>
                    <a:cubicBezTo>
                      <a:pt x="18" y="1153"/>
                      <a:pt x="251" y="1433"/>
                      <a:pt x="603" y="1609"/>
                    </a:cubicBezTo>
                    <a:cubicBezTo>
                      <a:pt x="954" y="1433"/>
                      <a:pt x="1187" y="1153"/>
                      <a:pt x="1206" y="834"/>
                    </a:cubicBezTo>
                    <a:lnTo>
                      <a:pt x="1206" y="834"/>
                    </a:lnTo>
                    <a:lnTo>
                      <a:pt x="1206" y="260"/>
                    </a:lnTo>
                    <a:lnTo>
                      <a:pt x="603" y="0"/>
                    </a:lnTo>
                    <a:close/>
                    <a:moveTo>
                      <a:pt x="702" y="1051"/>
                    </a:moveTo>
                    <a:lnTo>
                      <a:pt x="267" y="1051"/>
                    </a:lnTo>
                    <a:lnTo>
                      <a:pt x="267" y="990"/>
                    </a:lnTo>
                    <a:lnTo>
                      <a:pt x="702" y="990"/>
                    </a:lnTo>
                    <a:lnTo>
                      <a:pt x="702" y="1051"/>
                    </a:lnTo>
                    <a:close/>
                    <a:moveTo>
                      <a:pt x="702" y="816"/>
                    </a:moveTo>
                    <a:lnTo>
                      <a:pt x="267" y="816"/>
                    </a:lnTo>
                    <a:lnTo>
                      <a:pt x="267" y="756"/>
                    </a:lnTo>
                    <a:lnTo>
                      <a:pt x="702" y="756"/>
                    </a:lnTo>
                    <a:lnTo>
                      <a:pt x="702" y="816"/>
                    </a:lnTo>
                    <a:close/>
                    <a:moveTo>
                      <a:pt x="702" y="567"/>
                    </a:moveTo>
                    <a:lnTo>
                      <a:pt x="267" y="567"/>
                    </a:lnTo>
                    <a:lnTo>
                      <a:pt x="267" y="506"/>
                    </a:lnTo>
                    <a:lnTo>
                      <a:pt x="702" y="506"/>
                    </a:lnTo>
                    <a:lnTo>
                      <a:pt x="702" y="567"/>
                    </a:lnTo>
                    <a:close/>
                    <a:moveTo>
                      <a:pt x="964" y="967"/>
                    </a:moveTo>
                    <a:lnTo>
                      <a:pt x="860" y="1072"/>
                    </a:lnTo>
                    <a:lnTo>
                      <a:pt x="791" y="1004"/>
                    </a:lnTo>
                    <a:cubicBezTo>
                      <a:pt x="784" y="996"/>
                      <a:pt x="783" y="983"/>
                      <a:pt x="791" y="975"/>
                    </a:cubicBezTo>
                    <a:cubicBezTo>
                      <a:pt x="798" y="967"/>
                      <a:pt x="812" y="967"/>
                      <a:pt x="820" y="975"/>
                    </a:cubicBezTo>
                    <a:lnTo>
                      <a:pt x="860" y="1014"/>
                    </a:lnTo>
                    <a:lnTo>
                      <a:pt x="938" y="935"/>
                    </a:lnTo>
                    <a:cubicBezTo>
                      <a:pt x="946" y="928"/>
                      <a:pt x="959" y="928"/>
                      <a:pt x="967" y="935"/>
                    </a:cubicBezTo>
                    <a:cubicBezTo>
                      <a:pt x="972" y="946"/>
                      <a:pt x="972" y="959"/>
                      <a:pt x="964" y="967"/>
                    </a:cubicBezTo>
                    <a:close/>
                    <a:moveTo>
                      <a:pt x="815" y="732"/>
                    </a:moveTo>
                    <a:cubicBezTo>
                      <a:pt x="807" y="724"/>
                      <a:pt x="807" y="711"/>
                      <a:pt x="815" y="703"/>
                    </a:cubicBezTo>
                    <a:cubicBezTo>
                      <a:pt x="823" y="695"/>
                      <a:pt x="836" y="695"/>
                      <a:pt x="844" y="703"/>
                    </a:cubicBezTo>
                    <a:lnTo>
                      <a:pt x="886" y="745"/>
                    </a:lnTo>
                    <a:lnTo>
                      <a:pt x="928" y="703"/>
                    </a:lnTo>
                    <a:cubicBezTo>
                      <a:pt x="936" y="695"/>
                      <a:pt x="949" y="695"/>
                      <a:pt x="957" y="703"/>
                    </a:cubicBezTo>
                    <a:cubicBezTo>
                      <a:pt x="964" y="711"/>
                      <a:pt x="964" y="724"/>
                      <a:pt x="957" y="732"/>
                    </a:cubicBezTo>
                    <a:lnTo>
                      <a:pt x="915" y="774"/>
                    </a:lnTo>
                    <a:lnTo>
                      <a:pt x="957" y="816"/>
                    </a:lnTo>
                    <a:cubicBezTo>
                      <a:pt x="964" y="824"/>
                      <a:pt x="964" y="837"/>
                      <a:pt x="957" y="845"/>
                    </a:cubicBezTo>
                    <a:cubicBezTo>
                      <a:pt x="954" y="847"/>
                      <a:pt x="948" y="850"/>
                      <a:pt x="943" y="850"/>
                    </a:cubicBezTo>
                    <a:cubicBezTo>
                      <a:pt x="937" y="850"/>
                      <a:pt x="933" y="847"/>
                      <a:pt x="930" y="845"/>
                    </a:cubicBezTo>
                    <a:lnTo>
                      <a:pt x="888" y="803"/>
                    </a:lnTo>
                    <a:lnTo>
                      <a:pt x="846" y="845"/>
                    </a:lnTo>
                    <a:cubicBezTo>
                      <a:pt x="844" y="847"/>
                      <a:pt x="838" y="850"/>
                      <a:pt x="833" y="850"/>
                    </a:cubicBezTo>
                    <a:cubicBezTo>
                      <a:pt x="827" y="850"/>
                      <a:pt x="823" y="847"/>
                      <a:pt x="820" y="845"/>
                    </a:cubicBezTo>
                    <a:cubicBezTo>
                      <a:pt x="812" y="837"/>
                      <a:pt x="812" y="824"/>
                      <a:pt x="820" y="816"/>
                    </a:cubicBezTo>
                    <a:lnTo>
                      <a:pt x="862" y="774"/>
                    </a:lnTo>
                    <a:lnTo>
                      <a:pt x="815" y="732"/>
                    </a:lnTo>
                    <a:close/>
                    <a:moveTo>
                      <a:pt x="970" y="501"/>
                    </a:moveTo>
                    <a:lnTo>
                      <a:pt x="865" y="606"/>
                    </a:lnTo>
                    <a:lnTo>
                      <a:pt x="797" y="538"/>
                    </a:lnTo>
                    <a:cubicBezTo>
                      <a:pt x="789" y="530"/>
                      <a:pt x="789" y="517"/>
                      <a:pt x="797" y="509"/>
                    </a:cubicBezTo>
                    <a:cubicBezTo>
                      <a:pt x="805" y="501"/>
                      <a:pt x="818" y="501"/>
                      <a:pt x="825" y="509"/>
                    </a:cubicBezTo>
                    <a:lnTo>
                      <a:pt x="865" y="548"/>
                    </a:lnTo>
                    <a:lnTo>
                      <a:pt x="943" y="470"/>
                    </a:lnTo>
                    <a:cubicBezTo>
                      <a:pt x="951" y="462"/>
                      <a:pt x="964" y="462"/>
                      <a:pt x="972" y="470"/>
                    </a:cubicBezTo>
                    <a:cubicBezTo>
                      <a:pt x="978" y="480"/>
                      <a:pt x="978" y="493"/>
                      <a:pt x="970" y="501"/>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grpSp>
        <p:sp>
          <p:nvSpPr>
            <p:cNvPr id="167" name="Rectangle 166">
              <a:extLst>
                <a:ext uri="{FF2B5EF4-FFF2-40B4-BE49-F238E27FC236}">
                  <a16:creationId xmlns:a16="http://schemas.microsoft.com/office/drawing/2014/main" id="{3620BA84-A688-483E-9B8C-8EA222406C9D}"/>
                </a:ext>
              </a:extLst>
            </p:cNvPr>
            <p:cNvSpPr/>
            <p:nvPr/>
          </p:nvSpPr>
          <p:spPr>
            <a:xfrm>
              <a:off x="3674869" y="4929414"/>
              <a:ext cx="59564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Security Lists</a:t>
              </a:r>
            </a:p>
          </p:txBody>
        </p:sp>
      </p:grpSp>
      <p:sp>
        <p:nvSpPr>
          <p:cNvPr id="170" name="Speech Bubble: Rectangle with Corners Rounded 169">
            <a:extLst>
              <a:ext uri="{FF2B5EF4-FFF2-40B4-BE49-F238E27FC236}">
                <a16:creationId xmlns:a16="http://schemas.microsoft.com/office/drawing/2014/main" id="{7CD6C6B3-FDF4-4BBE-B154-C364B930ACE0}"/>
              </a:ext>
            </a:extLst>
          </p:cNvPr>
          <p:cNvSpPr/>
          <p:nvPr/>
        </p:nvSpPr>
        <p:spPr>
          <a:xfrm>
            <a:off x="6323440" y="490534"/>
            <a:ext cx="1475265" cy="764589"/>
          </a:xfrm>
          <a:prstGeom prst="wedgeRoundRectCallout">
            <a:avLst>
              <a:gd name="adj1" fmla="val -58019"/>
              <a:gd name="adj2" fmla="val 15058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Virtual Cloud Network </a:t>
            </a:r>
            <a:r>
              <a:rPr lang="nl-NL" sz="900" dirty="0" err="1">
                <a:solidFill>
                  <a:schemeClr val="dk1"/>
                </a:solidFill>
              </a:rPr>
              <a:t>with</a:t>
            </a:r>
            <a:r>
              <a:rPr lang="nl-NL" sz="900" dirty="0">
                <a:solidFill>
                  <a:schemeClr val="dk1"/>
                </a:solidFill>
              </a:rPr>
              <a:t> private </a:t>
            </a:r>
            <a:r>
              <a:rPr lang="nl-NL" sz="900" dirty="0" err="1">
                <a:solidFill>
                  <a:schemeClr val="dk1"/>
                </a:solidFill>
              </a:rPr>
              <a:t>and</a:t>
            </a:r>
            <a:r>
              <a:rPr lang="nl-NL" sz="900" dirty="0">
                <a:solidFill>
                  <a:schemeClr val="dk1"/>
                </a:solidFill>
              </a:rPr>
              <a:t> public </a:t>
            </a:r>
            <a:r>
              <a:rPr lang="nl-NL" sz="900" dirty="0" err="1">
                <a:solidFill>
                  <a:schemeClr val="dk1"/>
                </a:solidFill>
              </a:rPr>
              <a:t>subnet</a:t>
            </a:r>
            <a:r>
              <a:rPr lang="nl-NL" sz="900" dirty="0">
                <a:solidFill>
                  <a:schemeClr val="dk1"/>
                </a:solidFill>
              </a:rPr>
              <a:t> </a:t>
            </a:r>
            <a:r>
              <a:rPr lang="nl-NL" sz="900" dirty="0" err="1">
                <a:solidFill>
                  <a:schemeClr val="dk1"/>
                </a:solidFill>
              </a:rPr>
              <a:t>and</a:t>
            </a:r>
            <a:r>
              <a:rPr lang="nl-NL" sz="900" dirty="0">
                <a:solidFill>
                  <a:schemeClr val="dk1"/>
                </a:solidFill>
              </a:rPr>
              <a:t> access </a:t>
            </a:r>
            <a:r>
              <a:rPr lang="nl-NL" sz="900" dirty="0" err="1">
                <a:solidFill>
                  <a:schemeClr val="dk1"/>
                </a:solidFill>
              </a:rPr>
              <a:t>from</a:t>
            </a:r>
            <a:r>
              <a:rPr lang="nl-NL" sz="900" dirty="0">
                <a:solidFill>
                  <a:schemeClr val="dk1"/>
                </a:solidFill>
              </a:rPr>
              <a:t> </a:t>
            </a:r>
            <a:r>
              <a:rPr lang="nl-NL" sz="900" dirty="0" err="1">
                <a:solidFill>
                  <a:schemeClr val="dk1"/>
                </a:solidFill>
              </a:rPr>
              <a:t>and</a:t>
            </a:r>
            <a:r>
              <a:rPr lang="nl-NL" sz="900" dirty="0">
                <a:solidFill>
                  <a:schemeClr val="dk1"/>
                </a:solidFill>
              </a:rPr>
              <a:t> </a:t>
            </a:r>
            <a:r>
              <a:rPr lang="nl-NL" sz="900" dirty="0" err="1">
                <a:solidFill>
                  <a:schemeClr val="dk1"/>
                </a:solidFill>
              </a:rPr>
              <a:t>to</a:t>
            </a:r>
            <a:r>
              <a:rPr lang="nl-NL" sz="900" dirty="0">
                <a:solidFill>
                  <a:schemeClr val="dk1"/>
                </a:solidFill>
              </a:rPr>
              <a:t> public internet</a:t>
            </a:r>
            <a:endParaRPr lang="en-NL" sz="900" dirty="0">
              <a:solidFill>
                <a:schemeClr val="dk1"/>
              </a:solidFill>
            </a:endParaRPr>
          </a:p>
        </p:txBody>
      </p:sp>
      <p:sp>
        <p:nvSpPr>
          <p:cNvPr id="94" name="Rectangle: Rounded Corners 93">
            <a:extLst>
              <a:ext uri="{FF2B5EF4-FFF2-40B4-BE49-F238E27FC236}">
                <a16:creationId xmlns:a16="http://schemas.microsoft.com/office/drawing/2014/main" id="{9336D1B3-3FFD-4265-BEB5-398EF58886C1}"/>
              </a:ext>
            </a:extLst>
          </p:cNvPr>
          <p:cNvSpPr/>
          <p:nvPr/>
        </p:nvSpPr>
        <p:spPr>
          <a:xfrm>
            <a:off x="2587701" y="2032834"/>
            <a:ext cx="530546" cy="558982"/>
          </a:xfrm>
          <a:prstGeom prst="roundRect">
            <a:avLst/>
          </a:prstGeom>
          <a:solidFill>
            <a:srgbClr val="F8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API Gateway</a:t>
            </a:r>
            <a:endParaRPr lang="en-NL" sz="900" dirty="0"/>
          </a:p>
        </p:txBody>
      </p:sp>
      <p:sp>
        <p:nvSpPr>
          <p:cNvPr id="96" name="Speech Bubble: Rectangle with Corners Rounded 95">
            <a:extLst>
              <a:ext uri="{FF2B5EF4-FFF2-40B4-BE49-F238E27FC236}">
                <a16:creationId xmlns:a16="http://schemas.microsoft.com/office/drawing/2014/main" id="{0B99E0F0-204A-4B33-90CC-ED02D3FDACA3}"/>
              </a:ext>
            </a:extLst>
          </p:cNvPr>
          <p:cNvSpPr/>
          <p:nvPr/>
        </p:nvSpPr>
        <p:spPr>
          <a:xfrm>
            <a:off x="1113289" y="1930824"/>
            <a:ext cx="1043428" cy="558981"/>
          </a:xfrm>
          <a:prstGeom prst="wedgeRoundRectCallout">
            <a:avLst>
              <a:gd name="adj1" fmla="val 102701"/>
              <a:gd name="adj2" fmla="val -966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Skeleton</a:t>
            </a:r>
            <a:r>
              <a:rPr lang="nl-NL" sz="900" dirty="0">
                <a:solidFill>
                  <a:schemeClr val="dk1"/>
                </a:solidFill>
              </a:rPr>
              <a:t> API Gateway for </a:t>
            </a:r>
            <a:r>
              <a:rPr lang="nl-NL" sz="900" dirty="0" err="1">
                <a:solidFill>
                  <a:schemeClr val="dk1"/>
                </a:solidFill>
              </a:rPr>
              <a:t>deploying</a:t>
            </a:r>
            <a:r>
              <a:rPr lang="nl-NL" sz="900" dirty="0">
                <a:solidFill>
                  <a:schemeClr val="dk1"/>
                </a:solidFill>
              </a:rPr>
              <a:t> API routing </a:t>
            </a:r>
            <a:r>
              <a:rPr lang="nl-NL" sz="900" dirty="0" err="1">
                <a:solidFill>
                  <a:schemeClr val="dk1"/>
                </a:solidFill>
              </a:rPr>
              <a:t>rules</a:t>
            </a:r>
            <a:r>
              <a:rPr lang="nl-NL" sz="900" dirty="0">
                <a:solidFill>
                  <a:schemeClr val="dk1"/>
                </a:solidFill>
              </a:rPr>
              <a:t> </a:t>
            </a:r>
            <a:r>
              <a:rPr lang="nl-NL" sz="900" dirty="0" err="1">
                <a:solidFill>
                  <a:schemeClr val="dk1"/>
                </a:solidFill>
              </a:rPr>
              <a:t>to</a:t>
            </a:r>
            <a:endParaRPr lang="en-NL" sz="900" dirty="0">
              <a:solidFill>
                <a:schemeClr val="dk1"/>
              </a:solidFill>
            </a:endParaRPr>
          </a:p>
        </p:txBody>
      </p:sp>
      <p:grpSp>
        <p:nvGrpSpPr>
          <p:cNvPr id="120" name="Group 119">
            <a:extLst>
              <a:ext uri="{FF2B5EF4-FFF2-40B4-BE49-F238E27FC236}">
                <a16:creationId xmlns:a16="http://schemas.microsoft.com/office/drawing/2014/main" id="{EAE2D2C4-A77D-4A97-BC97-0FDAC0F04E09}"/>
              </a:ext>
            </a:extLst>
          </p:cNvPr>
          <p:cNvGrpSpPr/>
          <p:nvPr/>
        </p:nvGrpSpPr>
        <p:grpSpPr>
          <a:xfrm>
            <a:off x="4445125" y="3011134"/>
            <a:ext cx="527037" cy="424257"/>
            <a:chOff x="7061115" y="2894906"/>
            <a:chExt cx="591364" cy="543828"/>
          </a:xfrm>
        </p:grpSpPr>
        <p:sp>
          <p:nvSpPr>
            <p:cNvPr id="121" name="Rectangle 120">
              <a:extLst>
                <a:ext uri="{FF2B5EF4-FFF2-40B4-BE49-F238E27FC236}">
                  <a16:creationId xmlns:a16="http://schemas.microsoft.com/office/drawing/2014/main" id="{09E6C9E2-AD97-4B21-8146-478171ADF455}"/>
                </a:ext>
              </a:extLst>
            </p:cNvPr>
            <p:cNvSpPr/>
            <p:nvPr/>
          </p:nvSpPr>
          <p:spPr>
            <a:xfrm>
              <a:off x="7061115" y="2894906"/>
              <a:ext cx="591364" cy="5438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22" name="Group 121">
              <a:extLst>
                <a:ext uri="{FF2B5EF4-FFF2-40B4-BE49-F238E27FC236}">
                  <a16:creationId xmlns:a16="http://schemas.microsoft.com/office/drawing/2014/main" id="{9B96597B-3306-4EC2-AABE-1D20AD286158}"/>
                </a:ext>
              </a:extLst>
            </p:cNvPr>
            <p:cNvGrpSpPr/>
            <p:nvPr/>
          </p:nvGrpSpPr>
          <p:grpSpPr>
            <a:xfrm>
              <a:off x="7148163" y="3017029"/>
              <a:ext cx="408063" cy="297847"/>
              <a:chOff x="8126925" y="1926270"/>
              <a:chExt cx="493712" cy="360363"/>
            </a:xfrm>
          </p:grpSpPr>
          <p:sp>
            <p:nvSpPr>
              <p:cNvPr id="124" name="Freeform 56">
                <a:extLst>
                  <a:ext uri="{FF2B5EF4-FFF2-40B4-BE49-F238E27FC236}">
                    <a16:creationId xmlns:a16="http://schemas.microsoft.com/office/drawing/2014/main" id="{44F83A92-FCE5-4CBA-B438-75A72E20E662}"/>
                  </a:ext>
                </a:extLst>
              </p:cNvPr>
              <p:cNvSpPr>
                <a:spLocks noChangeArrowheads="1"/>
              </p:cNvSpPr>
              <p:nvPr/>
            </p:nvSpPr>
            <p:spPr bwMode="auto">
              <a:xfrm>
                <a:off x="8428550" y="1926270"/>
                <a:ext cx="120650" cy="184150"/>
              </a:xfrm>
              <a:custGeom>
                <a:avLst/>
                <a:gdLst>
                  <a:gd name="T0" fmla="*/ 317 w 336"/>
                  <a:gd name="T1" fmla="*/ 260 h 510"/>
                  <a:gd name="T2" fmla="*/ 327 w 336"/>
                  <a:gd name="T3" fmla="*/ 163 h 510"/>
                  <a:gd name="T4" fmla="*/ 199 w 336"/>
                  <a:gd name="T5" fmla="*/ 31 h 510"/>
                  <a:gd name="T6" fmla="*/ 175 w 336"/>
                  <a:gd name="T7" fmla="*/ 0 h 510"/>
                  <a:gd name="T8" fmla="*/ 0 w 336"/>
                  <a:gd name="T9" fmla="*/ 152 h 510"/>
                  <a:gd name="T10" fmla="*/ 0 w 336"/>
                  <a:gd name="T11" fmla="*/ 170 h 510"/>
                  <a:gd name="T12" fmla="*/ 2 w 336"/>
                  <a:gd name="T13" fmla="*/ 194 h 510"/>
                  <a:gd name="T14" fmla="*/ 70 w 336"/>
                  <a:gd name="T15" fmla="*/ 333 h 510"/>
                  <a:gd name="T16" fmla="*/ 62 w 336"/>
                  <a:gd name="T17" fmla="*/ 412 h 510"/>
                  <a:gd name="T18" fmla="*/ 76 w 336"/>
                  <a:gd name="T19" fmla="*/ 469 h 510"/>
                  <a:gd name="T20" fmla="*/ 162 w 336"/>
                  <a:gd name="T21" fmla="*/ 509 h 510"/>
                  <a:gd name="T22" fmla="*/ 162 w 336"/>
                  <a:gd name="T23" fmla="*/ 509 h 510"/>
                  <a:gd name="T24" fmla="*/ 162 w 336"/>
                  <a:gd name="T25" fmla="*/ 509 h 510"/>
                  <a:gd name="T26" fmla="*/ 162 w 336"/>
                  <a:gd name="T27" fmla="*/ 509 h 510"/>
                  <a:gd name="T28" fmla="*/ 162 w 336"/>
                  <a:gd name="T29" fmla="*/ 509 h 510"/>
                  <a:gd name="T30" fmla="*/ 162 w 336"/>
                  <a:gd name="T31" fmla="*/ 509 h 510"/>
                  <a:gd name="T32" fmla="*/ 162 w 336"/>
                  <a:gd name="T33" fmla="*/ 509 h 510"/>
                  <a:gd name="T34" fmla="*/ 162 w 336"/>
                  <a:gd name="T35" fmla="*/ 509 h 510"/>
                  <a:gd name="T36" fmla="*/ 162 w 336"/>
                  <a:gd name="T37" fmla="*/ 509 h 510"/>
                  <a:gd name="T38" fmla="*/ 162 w 336"/>
                  <a:gd name="T39" fmla="*/ 509 h 510"/>
                  <a:gd name="T40" fmla="*/ 291 w 336"/>
                  <a:gd name="T41" fmla="*/ 377 h 510"/>
                  <a:gd name="T42" fmla="*/ 291 w 336"/>
                  <a:gd name="T43" fmla="*/ 377 h 510"/>
                  <a:gd name="T44" fmla="*/ 325 w 336"/>
                  <a:gd name="T45" fmla="*/ 349 h 510"/>
                  <a:gd name="T46" fmla="*/ 333 w 336"/>
                  <a:gd name="T47" fmla="*/ 296 h 510"/>
                  <a:gd name="T48" fmla="*/ 317 w 336"/>
                  <a:gd name="T49" fmla="*/ 26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510">
                    <a:moveTo>
                      <a:pt x="317" y="260"/>
                    </a:moveTo>
                    <a:cubicBezTo>
                      <a:pt x="322" y="239"/>
                      <a:pt x="327" y="199"/>
                      <a:pt x="327" y="163"/>
                    </a:cubicBezTo>
                    <a:cubicBezTo>
                      <a:pt x="327" y="102"/>
                      <a:pt x="272" y="39"/>
                      <a:pt x="199" y="31"/>
                    </a:cubicBezTo>
                    <a:lnTo>
                      <a:pt x="175" y="0"/>
                    </a:lnTo>
                    <a:cubicBezTo>
                      <a:pt x="0" y="8"/>
                      <a:pt x="0" y="152"/>
                      <a:pt x="0" y="152"/>
                    </a:cubicBezTo>
                    <a:lnTo>
                      <a:pt x="0" y="170"/>
                    </a:lnTo>
                    <a:cubicBezTo>
                      <a:pt x="0" y="178"/>
                      <a:pt x="0" y="186"/>
                      <a:pt x="2" y="194"/>
                    </a:cubicBezTo>
                    <a:cubicBezTo>
                      <a:pt x="44" y="228"/>
                      <a:pt x="70" y="280"/>
                      <a:pt x="70" y="333"/>
                    </a:cubicBezTo>
                    <a:cubicBezTo>
                      <a:pt x="70" y="357"/>
                      <a:pt x="68" y="383"/>
                      <a:pt x="62" y="412"/>
                    </a:cubicBezTo>
                    <a:cubicBezTo>
                      <a:pt x="73" y="430"/>
                      <a:pt x="78" y="448"/>
                      <a:pt x="76" y="469"/>
                    </a:cubicBezTo>
                    <a:cubicBezTo>
                      <a:pt x="110" y="506"/>
                      <a:pt x="154" y="509"/>
                      <a:pt x="162" y="509"/>
                    </a:cubicBezTo>
                    <a:lnTo>
                      <a:pt x="162" y="509"/>
                    </a:lnTo>
                    <a:lnTo>
                      <a:pt x="162" y="509"/>
                    </a:lnTo>
                    <a:lnTo>
                      <a:pt x="162" y="509"/>
                    </a:lnTo>
                    <a:lnTo>
                      <a:pt x="162" y="509"/>
                    </a:lnTo>
                    <a:lnTo>
                      <a:pt x="162" y="509"/>
                    </a:lnTo>
                    <a:lnTo>
                      <a:pt x="162" y="509"/>
                    </a:lnTo>
                    <a:lnTo>
                      <a:pt x="162" y="509"/>
                    </a:lnTo>
                    <a:lnTo>
                      <a:pt x="162" y="509"/>
                    </a:lnTo>
                    <a:lnTo>
                      <a:pt x="162" y="509"/>
                    </a:lnTo>
                    <a:cubicBezTo>
                      <a:pt x="178" y="509"/>
                      <a:pt x="272" y="503"/>
                      <a:pt x="291" y="377"/>
                    </a:cubicBezTo>
                    <a:lnTo>
                      <a:pt x="291" y="377"/>
                    </a:lnTo>
                    <a:cubicBezTo>
                      <a:pt x="306" y="377"/>
                      <a:pt x="322" y="364"/>
                      <a:pt x="325" y="349"/>
                    </a:cubicBezTo>
                    <a:lnTo>
                      <a:pt x="333" y="296"/>
                    </a:lnTo>
                    <a:cubicBezTo>
                      <a:pt x="335" y="278"/>
                      <a:pt x="327" y="265"/>
                      <a:pt x="317" y="26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5" name="Freeform 57">
                <a:extLst>
                  <a:ext uri="{FF2B5EF4-FFF2-40B4-BE49-F238E27FC236}">
                    <a16:creationId xmlns:a16="http://schemas.microsoft.com/office/drawing/2014/main" id="{73DEE289-DE49-4E87-8482-EA6DD64C08B7}"/>
                  </a:ext>
                </a:extLst>
              </p:cNvPr>
              <p:cNvSpPr>
                <a:spLocks noChangeArrowheads="1"/>
              </p:cNvSpPr>
              <p:nvPr/>
            </p:nvSpPr>
            <p:spPr bwMode="auto">
              <a:xfrm>
                <a:off x="8430137" y="2108833"/>
                <a:ext cx="190500" cy="177800"/>
              </a:xfrm>
              <a:custGeom>
                <a:avLst/>
                <a:gdLst>
                  <a:gd name="T0" fmla="*/ 451 w 528"/>
                  <a:gd name="T1" fmla="*/ 47 h 494"/>
                  <a:gd name="T2" fmla="*/ 451 w 528"/>
                  <a:gd name="T3" fmla="*/ 47 h 494"/>
                  <a:gd name="T4" fmla="*/ 364 w 528"/>
                  <a:gd name="T5" fmla="*/ 21 h 494"/>
                  <a:gd name="T6" fmla="*/ 317 w 528"/>
                  <a:gd name="T7" fmla="*/ 8 h 494"/>
                  <a:gd name="T8" fmla="*/ 283 w 528"/>
                  <a:gd name="T9" fmla="*/ 0 h 494"/>
                  <a:gd name="T10" fmla="*/ 283 w 528"/>
                  <a:gd name="T11" fmla="*/ 0 h 494"/>
                  <a:gd name="T12" fmla="*/ 157 w 528"/>
                  <a:gd name="T13" fmla="*/ 50 h 494"/>
                  <a:gd name="T14" fmla="*/ 157 w 528"/>
                  <a:gd name="T15" fmla="*/ 50 h 494"/>
                  <a:gd name="T16" fmla="*/ 57 w 528"/>
                  <a:gd name="T17" fmla="*/ 24 h 494"/>
                  <a:gd name="T18" fmla="*/ 18 w 528"/>
                  <a:gd name="T19" fmla="*/ 79 h 494"/>
                  <a:gd name="T20" fmla="*/ 0 w 528"/>
                  <a:gd name="T21" fmla="*/ 126 h 494"/>
                  <a:gd name="T22" fmla="*/ 13 w 528"/>
                  <a:gd name="T23" fmla="*/ 128 h 494"/>
                  <a:gd name="T24" fmla="*/ 63 w 528"/>
                  <a:gd name="T25" fmla="*/ 142 h 494"/>
                  <a:gd name="T26" fmla="*/ 136 w 528"/>
                  <a:gd name="T27" fmla="*/ 165 h 494"/>
                  <a:gd name="T28" fmla="*/ 157 w 528"/>
                  <a:gd name="T29" fmla="*/ 173 h 494"/>
                  <a:gd name="T30" fmla="*/ 267 w 528"/>
                  <a:gd name="T31" fmla="*/ 354 h 494"/>
                  <a:gd name="T32" fmla="*/ 267 w 528"/>
                  <a:gd name="T33" fmla="*/ 493 h 494"/>
                  <a:gd name="T34" fmla="*/ 527 w 528"/>
                  <a:gd name="T35" fmla="*/ 493 h 494"/>
                  <a:gd name="T36" fmla="*/ 527 w 528"/>
                  <a:gd name="T37" fmla="*/ 178 h 494"/>
                  <a:gd name="T38" fmla="*/ 451 w 528"/>
                  <a:gd name="T39" fmla="*/ 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8" h="494">
                    <a:moveTo>
                      <a:pt x="451" y="47"/>
                    </a:moveTo>
                    <a:lnTo>
                      <a:pt x="451" y="47"/>
                    </a:lnTo>
                    <a:cubicBezTo>
                      <a:pt x="427" y="39"/>
                      <a:pt x="396" y="29"/>
                      <a:pt x="364" y="21"/>
                    </a:cubicBezTo>
                    <a:cubicBezTo>
                      <a:pt x="346" y="16"/>
                      <a:pt x="330" y="10"/>
                      <a:pt x="317" y="8"/>
                    </a:cubicBezTo>
                    <a:cubicBezTo>
                      <a:pt x="296" y="3"/>
                      <a:pt x="283" y="0"/>
                      <a:pt x="283" y="0"/>
                    </a:cubicBezTo>
                    <a:lnTo>
                      <a:pt x="283" y="0"/>
                    </a:lnTo>
                    <a:cubicBezTo>
                      <a:pt x="259" y="34"/>
                      <a:pt x="210" y="50"/>
                      <a:pt x="157" y="50"/>
                    </a:cubicBezTo>
                    <a:lnTo>
                      <a:pt x="157" y="50"/>
                    </a:lnTo>
                    <a:cubicBezTo>
                      <a:pt x="120" y="50"/>
                      <a:pt x="84" y="39"/>
                      <a:pt x="57" y="24"/>
                    </a:cubicBezTo>
                    <a:cubicBezTo>
                      <a:pt x="52" y="47"/>
                      <a:pt x="39" y="65"/>
                      <a:pt x="18" y="79"/>
                    </a:cubicBezTo>
                    <a:cubicBezTo>
                      <a:pt x="13" y="94"/>
                      <a:pt x="8" y="110"/>
                      <a:pt x="0" y="126"/>
                    </a:cubicBezTo>
                    <a:lnTo>
                      <a:pt x="13" y="128"/>
                    </a:lnTo>
                    <a:cubicBezTo>
                      <a:pt x="26" y="131"/>
                      <a:pt x="44" y="136"/>
                      <a:pt x="63" y="142"/>
                    </a:cubicBezTo>
                    <a:cubicBezTo>
                      <a:pt x="92" y="149"/>
                      <a:pt x="118" y="157"/>
                      <a:pt x="136" y="165"/>
                    </a:cubicBezTo>
                    <a:lnTo>
                      <a:pt x="157" y="173"/>
                    </a:lnTo>
                    <a:cubicBezTo>
                      <a:pt x="225" y="210"/>
                      <a:pt x="267" y="278"/>
                      <a:pt x="267" y="354"/>
                    </a:cubicBezTo>
                    <a:lnTo>
                      <a:pt x="267" y="493"/>
                    </a:lnTo>
                    <a:lnTo>
                      <a:pt x="527" y="493"/>
                    </a:lnTo>
                    <a:lnTo>
                      <a:pt x="527" y="178"/>
                    </a:lnTo>
                    <a:cubicBezTo>
                      <a:pt x="527" y="121"/>
                      <a:pt x="495" y="71"/>
                      <a:pt x="451" y="47"/>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6" name="Freeform 58">
                <a:extLst>
                  <a:ext uri="{FF2B5EF4-FFF2-40B4-BE49-F238E27FC236}">
                    <a16:creationId xmlns:a16="http://schemas.microsoft.com/office/drawing/2014/main" id="{2EC290CE-484D-4388-AE0F-13FF22122A81}"/>
                  </a:ext>
                </a:extLst>
              </p:cNvPr>
              <p:cNvSpPr>
                <a:spLocks noChangeArrowheads="1"/>
              </p:cNvSpPr>
              <p:nvPr/>
            </p:nvSpPr>
            <p:spPr bwMode="auto">
              <a:xfrm>
                <a:off x="8126925" y="2108833"/>
                <a:ext cx="188912" cy="177800"/>
              </a:xfrm>
              <a:custGeom>
                <a:avLst/>
                <a:gdLst>
                  <a:gd name="T0" fmla="*/ 367 w 525"/>
                  <a:gd name="T1" fmla="*/ 173 h 494"/>
                  <a:gd name="T2" fmla="*/ 388 w 525"/>
                  <a:gd name="T3" fmla="*/ 162 h 494"/>
                  <a:gd name="T4" fmla="*/ 393 w 525"/>
                  <a:gd name="T5" fmla="*/ 162 h 494"/>
                  <a:gd name="T6" fmla="*/ 464 w 525"/>
                  <a:gd name="T7" fmla="*/ 142 h 494"/>
                  <a:gd name="T8" fmla="*/ 514 w 525"/>
                  <a:gd name="T9" fmla="*/ 128 h 494"/>
                  <a:gd name="T10" fmla="*/ 524 w 525"/>
                  <a:gd name="T11" fmla="*/ 126 h 494"/>
                  <a:gd name="T12" fmla="*/ 506 w 525"/>
                  <a:gd name="T13" fmla="*/ 79 h 494"/>
                  <a:gd name="T14" fmla="*/ 469 w 525"/>
                  <a:gd name="T15" fmla="*/ 24 h 494"/>
                  <a:gd name="T16" fmla="*/ 369 w 525"/>
                  <a:gd name="T17" fmla="*/ 50 h 494"/>
                  <a:gd name="T18" fmla="*/ 243 w 525"/>
                  <a:gd name="T19" fmla="*/ 0 h 494"/>
                  <a:gd name="T20" fmla="*/ 209 w 525"/>
                  <a:gd name="T21" fmla="*/ 8 h 494"/>
                  <a:gd name="T22" fmla="*/ 162 w 525"/>
                  <a:gd name="T23" fmla="*/ 21 h 494"/>
                  <a:gd name="T24" fmla="*/ 78 w 525"/>
                  <a:gd name="T25" fmla="*/ 47 h 494"/>
                  <a:gd name="T26" fmla="*/ 0 w 525"/>
                  <a:gd name="T27" fmla="*/ 178 h 494"/>
                  <a:gd name="T28" fmla="*/ 0 w 525"/>
                  <a:gd name="T29" fmla="*/ 493 h 494"/>
                  <a:gd name="T30" fmla="*/ 259 w 525"/>
                  <a:gd name="T31" fmla="*/ 493 h 494"/>
                  <a:gd name="T32" fmla="*/ 259 w 525"/>
                  <a:gd name="T33" fmla="*/ 354 h 494"/>
                  <a:gd name="T34" fmla="*/ 367 w 525"/>
                  <a:gd name="T35" fmla="*/ 17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5" h="494">
                    <a:moveTo>
                      <a:pt x="367" y="173"/>
                    </a:moveTo>
                    <a:lnTo>
                      <a:pt x="388" y="162"/>
                    </a:lnTo>
                    <a:lnTo>
                      <a:pt x="393" y="162"/>
                    </a:lnTo>
                    <a:cubicBezTo>
                      <a:pt x="411" y="157"/>
                      <a:pt x="435" y="149"/>
                      <a:pt x="464" y="142"/>
                    </a:cubicBezTo>
                    <a:cubicBezTo>
                      <a:pt x="482" y="136"/>
                      <a:pt x="498" y="131"/>
                      <a:pt x="514" y="128"/>
                    </a:cubicBezTo>
                    <a:lnTo>
                      <a:pt x="524" y="126"/>
                    </a:lnTo>
                    <a:cubicBezTo>
                      <a:pt x="516" y="110"/>
                      <a:pt x="511" y="94"/>
                      <a:pt x="506" y="79"/>
                    </a:cubicBezTo>
                    <a:cubicBezTo>
                      <a:pt x="487" y="65"/>
                      <a:pt x="474" y="47"/>
                      <a:pt x="469" y="24"/>
                    </a:cubicBezTo>
                    <a:cubicBezTo>
                      <a:pt x="443" y="42"/>
                      <a:pt x="406" y="50"/>
                      <a:pt x="369" y="50"/>
                    </a:cubicBezTo>
                    <a:cubicBezTo>
                      <a:pt x="320" y="50"/>
                      <a:pt x="270" y="31"/>
                      <a:pt x="243" y="0"/>
                    </a:cubicBezTo>
                    <a:cubicBezTo>
                      <a:pt x="243" y="0"/>
                      <a:pt x="230" y="3"/>
                      <a:pt x="209" y="8"/>
                    </a:cubicBezTo>
                    <a:cubicBezTo>
                      <a:pt x="196" y="10"/>
                      <a:pt x="181" y="16"/>
                      <a:pt x="162" y="21"/>
                    </a:cubicBezTo>
                    <a:cubicBezTo>
                      <a:pt x="133" y="29"/>
                      <a:pt x="102" y="39"/>
                      <a:pt x="78" y="47"/>
                    </a:cubicBezTo>
                    <a:cubicBezTo>
                      <a:pt x="31" y="71"/>
                      <a:pt x="0" y="121"/>
                      <a:pt x="0" y="178"/>
                    </a:cubicBezTo>
                    <a:lnTo>
                      <a:pt x="0" y="493"/>
                    </a:lnTo>
                    <a:lnTo>
                      <a:pt x="259" y="493"/>
                    </a:lnTo>
                    <a:lnTo>
                      <a:pt x="259" y="354"/>
                    </a:lnTo>
                    <a:cubicBezTo>
                      <a:pt x="259" y="278"/>
                      <a:pt x="301" y="207"/>
                      <a:pt x="367" y="173"/>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7" name="Freeform 59">
                <a:extLst>
                  <a:ext uri="{FF2B5EF4-FFF2-40B4-BE49-F238E27FC236}">
                    <a16:creationId xmlns:a16="http://schemas.microsoft.com/office/drawing/2014/main" id="{F467BF3F-E02F-40D1-8528-1C4681144DAB}"/>
                  </a:ext>
                </a:extLst>
              </p:cNvPr>
              <p:cNvSpPr>
                <a:spLocks noChangeArrowheads="1"/>
              </p:cNvSpPr>
              <p:nvPr/>
            </p:nvSpPr>
            <p:spPr bwMode="auto">
              <a:xfrm>
                <a:off x="8196775" y="1927858"/>
                <a:ext cx="120650" cy="180975"/>
              </a:xfrm>
              <a:custGeom>
                <a:avLst/>
                <a:gdLst>
                  <a:gd name="T0" fmla="*/ 173 w 336"/>
                  <a:gd name="T1" fmla="*/ 503 h 504"/>
                  <a:gd name="T2" fmla="*/ 173 w 336"/>
                  <a:gd name="T3" fmla="*/ 503 h 504"/>
                  <a:gd name="T4" fmla="*/ 173 w 336"/>
                  <a:gd name="T5" fmla="*/ 503 h 504"/>
                  <a:gd name="T6" fmla="*/ 173 w 336"/>
                  <a:gd name="T7" fmla="*/ 503 h 504"/>
                  <a:gd name="T8" fmla="*/ 173 w 336"/>
                  <a:gd name="T9" fmla="*/ 503 h 504"/>
                  <a:gd name="T10" fmla="*/ 173 w 336"/>
                  <a:gd name="T11" fmla="*/ 503 h 504"/>
                  <a:gd name="T12" fmla="*/ 175 w 336"/>
                  <a:gd name="T13" fmla="*/ 503 h 504"/>
                  <a:gd name="T14" fmla="*/ 175 w 336"/>
                  <a:gd name="T15" fmla="*/ 503 h 504"/>
                  <a:gd name="T16" fmla="*/ 175 w 336"/>
                  <a:gd name="T17" fmla="*/ 503 h 504"/>
                  <a:gd name="T18" fmla="*/ 175 w 336"/>
                  <a:gd name="T19" fmla="*/ 503 h 504"/>
                  <a:gd name="T20" fmla="*/ 262 w 336"/>
                  <a:gd name="T21" fmla="*/ 464 h 504"/>
                  <a:gd name="T22" fmla="*/ 275 w 336"/>
                  <a:gd name="T23" fmla="*/ 409 h 504"/>
                  <a:gd name="T24" fmla="*/ 267 w 336"/>
                  <a:gd name="T25" fmla="*/ 338 h 504"/>
                  <a:gd name="T26" fmla="*/ 267 w 336"/>
                  <a:gd name="T27" fmla="*/ 319 h 504"/>
                  <a:gd name="T28" fmla="*/ 335 w 336"/>
                  <a:gd name="T29" fmla="*/ 167 h 504"/>
                  <a:gd name="T30" fmla="*/ 335 w 336"/>
                  <a:gd name="T31" fmla="*/ 162 h 504"/>
                  <a:gd name="T32" fmla="*/ 207 w 336"/>
                  <a:gd name="T33" fmla="*/ 31 h 504"/>
                  <a:gd name="T34" fmla="*/ 183 w 336"/>
                  <a:gd name="T35" fmla="*/ 0 h 504"/>
                  <a:gd name="T36" fmla="*/ 8 w 336"/>
                  <a:gd name="T37" fmla="*/ 152 h 504"/>
                  <a:gd name="T38" fmla="*/ 8 w 336"/>
                  <a:gd name="T39" fmla="*/ 170 h 504"/>
                  <a:gd name="T40" fmla="*/ 18 w 336"/>
                  <a:gd name="T41" fmla="*/ 259 h 504"/>
                  <a:gd name="T42" fmla="*/ 2 w 336"/>
                  <a:gd name="T43" fmla="*/ 293 h 504"/>
                  <a:gd name="T44" fmla="*/ 10 w 336"/>
                  <a:gd name="T45" fmla="*/ 346 h 504"/>
                  <a:gd name="T46" fmla="*/ 42 w 336"/>
                  <a:gd name="T47" fmla="*/ 374 h 504"/>
                  <a:gd name="T48" fmla="*/ 42 w 336"/>
                  <a:gd name="T49" fmla="*/ 374 h 504"/>
                  <a:gd name="T50" fmla="*/ 173 w 336"/>
                  <a:gd name="T51" fmla="*/ 50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6" h="504">
                    <a:moveTo>
                      <a:pt x="173" y="503"/>
                    </a:moveTo>
                    <a:lnTo>
                      <a:pt x="173" y="503"/>
                    </a:lnTo>
                    <a:lnTo>
                      <a:pt x="173" y="503"/>
                    </a:lnTo>
                    <a:lnTo>
                      <a:pt x="173" y="503"/>
                    </a:lnTo>
                    <a:lnTo>
                      <a:pt x="173" y="503"/>
                    </a:lnTo>
                    <a:lnTo>
                      <a:pt x="173" y="503"/>
                    </a:lnTo>
                    <a:lnTo>
                      <a:pt x="175" y="503"/>
                    </a:lnTo>
                    <a:lnTo>
                      <a:pt x="175" y="503"/>
                    </a:lnTo>
                    <a:lnTo>
                      <a:pt x="175" y="503"/>
                    </a:lnTo>
                    <a:lnTo>
                      <a:pt x="175" y="503"/>
                    </a:lnTo>
                    <a:cubicBezTo>
                      <a:pt x="186" y="503"/>
                      <a:pt x="228" y="500"/>
                      <a:pt x="262" y="464"/>
                    </a:cubicBezTo>
                    <a:cubicBezTo>
                      <a:pt x="259" y="445"/>
                      <a:pt x="264" y="424"/>
                      <a:pt x="275" y="409"/>
                    </a:cubicBezTo>
                    <a:cubicBezTo>
                      <a:pt x="270" y="382"/>
                      <a:pt x="267" y="359"/>
                      <a:pt x="267" y="338"/>
                    </a:cubicBezTo>
                    <a:lnTo>
                      <a:pt x="267" y="319"/>
                    </a:lnTo>
                    <a:cubicBezTo>
                      <a:pt x="267" y="277"/>
                      <a:pt x="283" y="215"/>
                      <a:pt x="335" y="167"/>
                    </a:cubicBezTo>
                    <a:cubicBezTo>
                      <a:pt x="335" y="165"/>
                      <a:pt x="335" y="162"/>
                      <a:pt x="335" y="162"/>
                    </a:cubicBezTo>
                    <a:cubicBezTo>
                      <a:pt x="335" y="102"/>
                      <a:pt x="280" y="39"/>
                      <a:pt x="207" y="31"/>
                    </a:cubicBezTo>
                    <a:lnTo>
                      <a:pt x="183" y="0"/>
                    </a:lnTo>
                    <a:cubicBezTo>
                      <a:pt x="8" y="7"/>
                      <a:pt x="8" y="152"/>
                      <a:pt x="8" y="152"/>
                    </a:cubicBezTo>
                    <a:lnTo>
                      <a:pt x="8" y="170"/>
                    </a:lnTo>
                    <a:cubicBezTo>
                      <a:pt x="8" y="204"/>
                      <a:pt x="15" y="241"/>
                      <a:pt x="18" y="259"/>
                    </a:cubicBezTo>
                    <a:cubicBezTo>
                      <a:pt x="8" y="267"/>
                      <a:pt x="0" y="280"/>
                      <a:pt x="2" y="293"/>
                    </a:cubicBezTo>
                    <a:lnTo>
                      <a:pt x="10" y="346"/>
                    </a:lnTo>
                    <a:cubicBezTo>
                      <a:pt x="13" y="361"/>
                      <a:pt x="26" y="374"/>
                      <a:pt x="42" y="374"/>
                    </a:cubicBezTo>
                    <a:lnTo>
                      <a:pt x="42" y="374"/>
                    </a:lnTo>
                    <a:cubicBezTo>
                      <a:pt x="63" y="498"/>
                      <a:pt x="157" y="503"/>
                      <a:pt x="173" y="503"/>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8" name="Freeform 60">
                <a:extLst>
                  <a:ext uri="{FF2B5EF4-FFF2-40B4-BE49-F238E27FC236}">
                    <a16:creationId xmlns:a16="http://schemas.microsoft.com/office/drawing/2014/main" id="{A638311B-8408-4824-944C-A5F9C43C6B73}"/>
                  </a:ext>
                </a:extLst>
              </p:cNvPr>
              <p:cNvSpPr>
                <a:spLocks noChangeArrowheads="1"/>
              </p:cNvSpPr>
              <p:nvPr/>
            </p:nvSpPr>
            <p:spPr bwMode="auto">
              <a:xfrm>
                <a:off x="8311075" y="1989770"/>
                <a:ext cx="123825" cy="182563"/>
              </a:xfrm>
              <a:custGeom>
                <a:avLst/>
                <a:gdLst>
                  <a:gd name="T0" fmla="*/ 10 w 343"/>
                  <a:gd name="T1" fmla="*/ 346 h 507"/>
                  <a:gd name="T2" fmla="*/ 41 w 343"/>
                  <a:gd name="T3" fmla="*/ 375 h 507"/>
                  <a:gd name="T4" fmla="*/ 170 w 343"/>
                  <a:gd name="T5" fmla="*/ 506 h 507"/>
                  <a:gd name="T6" fmla="*/ 297 w 343"/>
                  <a:gd name="T7" fmla="*/ 375 h 507"/>
                  <a:gd name="T8" fmla="*/ 331 w 343"/>
                  <a:gd name="T9" fmla="*/ 346 h 507"/>
                  <a:gd name="T10" fmla="*/ 339 w 343"/>
                  <a:gd name="T11" fmla="*/ 293 h 507"/>
                  <a:gd name="T12" fmla="*/ 321 w 343"/>
                  <a:gd name="T13" fmla="*/ 259 h 507"/>
                  <a:gd name="T14" fmla="*/ 331 w 343"/>
                  <a:gd name="T15" fmla="*/ 162 h 507"/>
                  <a:gd name="T16" fmla="*/ 203 w 343"/>
                  <a:gd name="T17" fmla="*/ 31 h 507"/>
                  <a:gd name="T18" fmla="*/ 180 w 343"/>
                  <a:gd name="T19" fmla="*/ 0 h 507"/>
                  <a:gd name="T20" fmla="*/ 5 w 343"/>
                  <a:gd name="T21" fmla="*/ 152 h 507"/>
                  <a:gd name="T22" fmla="*/ 5 w 343"/>
                  <a:gd name="T23" fmla="*/ 170 h 507"/>
                  <a:gd name="T24" fmla="*/ 15 w 343"/>
                  <a:gd name="T25" fmla="*/ 259 h 507"/>
                  <a:gd name="T26" fmla="*/ 2 w 343"/>
                  <a:gd name="T27" fmla="*/ 293 h 507"/>
                  <a:gd name="T28" fmla="*/ 10 w 343"/>
                  <a:gd name="T29" fmla="*/ 34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 h="507">
                    <a:moveTo>
                      <a:pt x="10" y="346"/>
                    </a:moveTo>
                    <a:cubicBezTo>
                      <a:pt x="13" y="361"/>
                      <a:pt x="26" y="375"/>
                      <a:pt x="41" y="375"/>
                    </a:cubicBezTo>
                    <a:cubicBezTo>
                      <a:pt x="60" y="500"/>
                      <a:pt x="154" y="506"/>
                      <a:pt x="170" y="506"/>
                    </a:cubicBezTo>
                    <a:cubicBezTo>
                      <a:pt x="186" y="506"/>
                      <a:pt x="279" y="500"/>
                      <a:pt x="297" y="375"/>
                    </a:cubicBezTo>
                    <a:cubicBezTo>
                      <a:pt x="313" y="375"/>
                      <a:pt x="329" y="361"/>
                      <a:pt x="331" y="346"/>
                    </a:cubicBezTo>
                    <a:lnTo>
                      <a:pt x="339" y="293"/>
                    </a:lnTo>
                    <a:cubicBezTo>
                      <a:pt x="342" y="278"/>
                      <a:pt x="334" y="264"/>
                      <a:pt x="321" y="259"/>
                    </a:cubicBezTo>
                    <a:cubicBezTo>
                      <a:pt x="326" y="238"/>
                      <a:pt x="331" y="199"/>
                      <a:pt x="331" y="162"/>
                    </a:cubicBezTo>
                    <a:cubicBezTo>
                      <a:pt x="331" y="102"/>
                      <a:pt x="276" y="39"/>
                      <a:pt x="203" y="31"/>
                    </a:cubicBezTo>
                    <a:lnTo>
                      <a:pt x="180" y="0"/>
                    </a:lnTo>
                    <a:cubicBezTo>
                      <a:pt x="5" y="7"/>
                      <a:pt x="5" y="152"/>
                      <a:pt x="5" y="152"/>
                    </a:cubicBezTo>
                    <a:lnTo>
                      <a:pt x="5" y="170"/>
                    </a:lnTo>
                    <a:cubicBezTo>
                      <a:pt x="5" y="204"/>
                      <a:pt x="13" y="241"/>
                      <a:pt x="15" y="259"/>
                    </a:cubicBezTo>
                    <a:cubicBezTo>
                      <a:pt x="7" y="267"/>
                      <a:pt x="0" y="280"/>
                      <a:pt x="2" y="293"/>
                    </a:cubicBezTo>
                    <a:lnTo>
                      <a:pt x="10" y="346"/>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9" name="Freeform 61">
                <a:extLst>
                  <a:ext uri="{FF2B5EF4-FFF2-40B4-BE49-F238E27FC236}">
                    <a16:creationId xmlns:a16="http://schemas.microsoft.com/office/drawing/2014/main" id="{FF660449-6E35-48D1-B68E-055AE5E28909}"/>
                  </a:ext>
                </a:extLst>
              </p:cNvPr>
              <p:cNvSpPr>
                <a:spLocks noChangeArrowheads="1"/>
              </p:cNvSpPr>
              <p:nvPr/>
            </p:nvSpPr>
            <p:spPr bwMode="auto">
              <a:xfrm>
                <a:off x="8241225" y="2170745"/>
                <a:ext cx="266700" cy="114300"/>
              </a:xfrm>
              <a:custGeom>
                <a:avLst/>
                <a:gdLst>
                  <a:gd name="T0" fmla="*/ 0 w 739"/>
                  <a:gd name="T1" fmla="*/ 317 h 318"/>
                  <a:gd name="T2" fmla="*/ 0 w 739"/>
                  <a:gd name="T3" fmla="*/ 178 h 318"/>
                  <a:gd name="T4" fmla="*/ 79 w 739"/>
                  <a:gd name="T5" fmla="*/ 47 h 318"/>
                  <a:gd name="T6" fmla="*/ 79 w 739"/>
                  <a:gd name="T7" fmla="*/ 47 h 318"/>
                  <a:gd name="T8" fmla="*/ 162 w 739"/>
                  <a:gd name="T9" fmla="*/ 21 h 318"/>
                  <a:gd name="T10" fmla="*/ 210 w 739"/>
                  <a:gd name="T11" fmla="*/ 7 h 318"/>
                  <a:gd name="T12" fmla="*/ 244 w 739"/>
                  <a:gd name="T13" fmla="*/ 0 h 318"/>
                  <a:gd name="T14" fmla="*/ 370 w 739"/>
                  <a:gd name="T15" fmla="*/ 49 h 318"/>
                  <a:gd name="T16" fmla="*/ 370 w 739"/>
                  <a:gd name="T17" fmla="*/ 49 h 318"/>
                  <a:gd name="T18" fmla="*/ 494 w 739"/>
                  <a:gd name="T19" fmla="*/ 0 h 318"/>
                  <a:gd name="T20" fmla="*/ 494 w 739"/>
                  <a:gd name="T21" fmla="*/ 0 h 318"/>
                  <a:gd name="T22" fmla="*/ 528 w 739"/>
                  <a:gd name="T23" fmla="*/ 7 h 318"/>
                  <a:gd name="T24" fmla="*/ 576 w 739"/>
                  <a:gd name="T25" fmla="*/ 21 h 318"/>
                  <a:gd name="T26" fmla="*/ 660 w 739"/>
                  <a:gd name="T27" fmla="*/ 47 h 318"/>
                  <a:gd name="T28" fmla="*/ 660 w 739"/>
                  <a:gd name="T29" fmla="*/ 47 h 318"/>
                  <a:gd name="T30" fmla="*/ 738 w 739"/>
                  <a:gd name="T31" fmla="*/ 178 h 318"/>
                  <a:gd name="T32" fmla="*/ 738 w 739"/>
                  <a:gd name="T33" fmla="*/ 317 h 318"/>
                  <a:gd name="T34" fmla="*/ 0 w 739"/>
                  <a:gd name="T35" fmla="*/ 31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 h="318">
                    <a:moveTo>
                      <a:pt x="0" y="317"/>
                    </a:moveTo>
                    <a:lnTo>
                      <a:pt x="0" y="178"/>
                    </a:lnTo>
                    <a:cubicBezTo>
                      <a:pt x="0" y="120"/>
                      <a:pt x="31" y="70"/>
                      <a:pt x="79" y="47"/>
                    </a:cubicBezTo>
                    <a:lnTo>
                      <a:pt x="79" y="47"/>
                    </a:lnTo>
                    <a:cubicBezTo>
                      <a:pt x="102" y="39"/>
                      <a:pt x="134" y="28"/>
                      <a:pt x="162" y="21"/>
                    </a:cubicBezTo>
                    <a:cubicBezTo>
                      <a:pt x="181" y="15"/>
                      <a:pt x="197" y="10"/>
                      <a:pt x="210" y="7"/>
                    </a:cubicBezTo>
                    <a:cubicBezTo>
                      <a:pt x="231" y="2"/>
                      <a:pt x="244" y="0"/>
                      <a:pt x="244" y="0"/>
                    </a:cubicBezTo>
                    <a:cubicBezTo>
                      <a:pt x="267" y="34"/>
                      <a:pt x="317" y="49"/>
                      <a:pt x="370" y="49"/>
                    </a:cubicBezTo>
                    <a:lnTo>
                      <a:pt x="370" y="49"/>
                    </a:lnTo>
                    <a:cubicBezTo>
                      <a:pt x="418" y="49"/>
                      <a:pt x="468" y="31"/>
                      <a:pt x="494" y="0"/>
                    </a:cubicBezTo>
                    <a:lnTo>
                      <a:pt x="494" y="0"/>
                    </a:lnTo>
                    <a:cubicBezTo>
                      <a:pt x="494" y="0"/>
                      <a:pt x="507" y="2"/>
                      <a:pt x="528" y="7"/>
                    </a:cubicBezTo>
                    <a:cubicBezTo>
                      <a:pt x="542" y="10"/>
                      <a:pt x="557" y="15"/>
                      <a:pt x="576" y="21"/>
                    </a:cubicBezTo>
                    <a:cubicBezTo>
                      <a:pt x="604" y="28"/>
                      <a:pt x="636" y="39"/>
                      <a:pt x="660" y="47"/>
                    </a:cubicBezTo>
                    <a:lnTo>
                      <a:pt x="660" y="47"/>
                    </a:lnTo>
                    <a:cubicBezTo>
                      <a:pt x="707" y="70"/>
                      <a:pt x="738" y="120"/>
                      <a:pt x="738" y="178"/>
                    </a:cubicBezTo>
                    <a:lnTo>
                      <a:pt x="738" y="317"/>
                    </a:lnTo>
                    <a:lnTo>
                      <a:pt x="0" y="317"/>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30" name="Rectangle 129">
            <a:extLst>
              <a:ext uri="{FF2B5EF4-FFF2-40B4-BE49-F238E27FC236}">
                <a16:creationId xmlns:a16="http://schemas.microsoft.com/office/drawing/2014/main" id="{20302D0F-21EB-4A80-9B7D-62ED9D7FBA12}"/>
              </a:ext>
            </a:extLst>
          </p:cNvPr>
          <p:cNvSpPr/>
          <p:nvPr/>
        </p:nvSpPr>
        <p:spPr>
          <a:xfrm>
            <a:off x="4377147" y="3289658"/>
            <a:ext cx="598656"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Groups</a:t>
            </a:r>
          </a:p>
        </p:txBody>
      </p:sp>
      <p:sp>
        <p:nvSpPr>
          <p:cNvPr id="146" name="Speech Bubble: Rectangle with Corners Rounded 145">
            <a:extLst>
              <a:ext uri="{FF2B5EF4-FFF2-40B4-BE49-F238E27FC236}">
                <a16:creationId xmlns:a16="http://schemas.microsoft.com/office/drawing/2014/main" id="{6FF19929-9095-4C97-825B-3AF3A4D7DE03}"/>
              </a:ext>
            </a:extLst>
          </p:cNvPr>
          <p:cNvSpPr/>
          <p:nvPr/>
        </p:nvSpPr>
        <p:spPr>
          <a:xfrm>
            <a:off x="4181514" y="2383266"/>
            <a:ext cx="1043428" cy="558981"/>
          </a:xfrm>
          <a:prstGeom prst="wedgeRoundRectCallout">
            <a:avLst>
              <a:gd name="adj1" fmla="val 14354"/>
              <a:gd name="adj2" fmla="val 84760"/>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Dynamic</a:t>
            </a:r>
            <a:r>
              <a:rPr lang="nl-NL" sz="900" dirty="0">
                <a:solidFill>
                  <a:schemeClr val="dk1"/>
                </a:solidFill>
              </a:rPr>
              <a:t> </a:t>
            </a:r>
            <a:r>
              <a:rPr lang="nl-NL" sz="900" dirty="0" err="1">
                <a:solidFill>
                  <a:schemeClr val="dk1"/>
                </a:solidFill>
              </a:rPr>
              <a:t>Groups</a:t>
            </a:r>
            <a:r>
              <a:rPr lang="nl-NL" sz="900" dirty="0">
                <a:solidFill>
                  <a:schemeClr val="dk1"/>
                </a:solidFill>
              </a:rPr>
              <a:t> for API Gateway  </a:t>
            </a:r>
            <a:r>
              <a:rPr lang="nl-NL" sz="900" dirty="0" err="1">
                <a:solidFill>
                  <a:schemeClr val="dk1"/>
                </a:solidFill>
              </a:rPr>
              <a:t>and</a:t>
            </a:r>
            <a:r>
              <a:rPr lang="nl-NL" sz="900" dirty="0">
                <a:solidFill>
                  <a:schemeClr val="dk1"/>
                </a:solidFill>
              </a:rPr>
              <a:t> for </a:t>
            </a:r>
            <a:r>
              <a:rPr lang="nl-NL" sz="900" dirty="0" err="1">
                <a:solidFill>
                  <a:schemeClr val="dk1"/>
                </a:solidFill>
              </a:rPr>
              <a:t>Functions</a:t>
            </a:r>
            <a:endParaRPr lang="en-NL" sz="900" dirty="0">
              <a:solidFill>
                <a:schemeClr val="dk1"/>
              </a:solidFill>
            </a:endParaRPr>
          </a:p>
        </p:txBody>
      </p:sp>
      <p:grpSp>
        <p:nvGrpSpPr>
          <p:cNvPr id="107" name="Group 106">
            <a:extLst>
              <a:ext uri="{FF2B5EF4-FFF2-40B4-BE49-F238E27FC236}">
                <a16:creationId xmlns:a16="http://schemas.microsoft.com/office/drawing/2014/main" id="{9ACDE384-8560-427E-9B4F-84D89403859B}"/>
              </a:ext>
            </a:extLst>
          </p:cNvPr>
          <p:cNvGrpSpPr/>
          <p:nvPr/>
        </p:nvGrpSpPr>
        <p:grpSpPr>
          <a:xfrm>
            <a:off x="7263064" y="2249577"/>
            <a:ext cx="861869" cy="615340"/>
            <a:chOff x="375699" y="1131597"/>
            <a:chExt cx="1131055" cy="1321026"/>
          </a:xfrm>
        </p:grpSpPr>
        <p:pic>
          <p:nvPicPr>
            <p:cNvPr id="108" name="Graphic 67">
              <a:extLst>
                <a:ext uri="{FF2B5EF4-FFF2-40B4-BE49-F238E27FC236}">
                  <a16:creationId xmlns:a16="http://schemas.microsoft.com/office/drawing/2014/main" id="{BD1010A7-C156-41D7-B9D3-4B2CCC88833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5699" y="1131597"/>
              <a:ext cx="1131055" cy="1131055"/>
            </a:xfrm>
            <a:prstGeom prst="rect">
              <a:avLst/>
            </a:prstGeom>
          </p:spPr>
        </p:pic>
        <p:sp>
          <p:nvSpPr>
            <p:cNvPr id="109" name="Rectangle 108">
              <a:extLst>
                <a:ext uri="{FF2B5EF4-FFF2-40B4-BE49-F238E27FC236}">
                  <a16:creationId xmlns:a16="http://schemas.microsoft.com/office/drawing/2014/main" id="{A11C8CE3-2927-48C6-B035-8A1BF5ADFAD3}"/>
                </a:ext>
              </a:extLst>
            </p:cNvPr>
            <p:cNvSpPr/>
            <p:nvPr/>
          </p:nvSpPr>
          <p:spPr>
            <a:xfrm>
              <a:off x="540684" y="2056178"/>
              <a:ext cx="805941" cy="396445"/>
            </a:xfrm>
            <a:prstGeom prst="rect">
              <a:avLst/>
            </a:prstGeom>
          </p:spPr>
          <p:txBody>
            <a:bodyPr wrap="square">
              <a:spAutoFit/>
            </a:bodyPr>
            <a:lstStyle/>
            <a:p>
              <a:pPr algn="ctr">
                <a:buClrTx/>
                <a:buFontTx/>
                <a:buNone/>
              </a:pPr>
              <a:r>
                <a:rPr lang="en-US" sz="600" b="1" kern="1200" dirty="0">
                  <a:solidFill>
                    <a:srgbClr val="FF0000"/>
                  </a:solidFill>
                  <a:latin typeface="Arial" charset="0"/>
                  <a:ea typeface="Arial" charset="0"/>
                  <a:cs typeface="Arial" charset="0"/>
                </a:rPr>
                <a:t>Streaming</a:t>
              </a:r>
            </a:p>
          </p:txBody>
        </p:sp>
      </p:grpSp>
      <p:sp>
        <p:nvSpPr>
          <p:cNvPr id="110" name="Speech Bubble: Rectangle with Corners Rounded 109">
            <a:extLst>
              <a:ext uri="{FF2B5EF4-FFF2-40B4-BE49-F238E27FC236}">
                <a16:creationId xmlns:a16="http://schemas.microsoft.com/office/drawing/2014/main" id="{FB452B7E-D11C-420E-9682-05CA440B8B14}"/>
              </a:ext>
            </a:extLst>
          </p:cNvPr>
          <p:cNvSpPr/>
          <p:nvPr/>
        </p:nvSpPr>
        <p:spPr>
          <a:xfrm>
            <a:off x="7206475" y="1713210"/>
            <a:ext cx="933304" cy="510688"/>
          </a:xfrm>
          <a:prstGeom prst="wedgeRoundRectCallout">
            <a:avLst>
              <a:gd name="adj1" fmla="val 6956"/>
              <a:gd name="adj2" fmla="val 10088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Stream for </a:t>
            </a:r>
            <a:r>
              <a:rPr lang="nl-NL" sz="900" dirty="0" err="1">
                <a:solidFill>
                  <a:schemeClr val="dk1"/>
                </a:solidFill>
              </a:rPr>
              <a:t>publishing</a:t>
            </a:r>
            <a:r>
              <a:rPr lang="nl-NL" sz="900" dirty="0">
                <a:solidFill>
                  <a:schemeClr val="dk1"/>
                </a:solidFill>
              </a:rPr>
              <a:t> </a:t>
            </a:r>
            <a:r>
              <a:rPr lang="nl-NL" sz="900" dirty="0" err="1">
                <a:solidFill>
                  <a:schemeClr val="dk1"/>
                </a:solidFill>
              </a:rPr>
              <a:t>messages</a:t>
            </a:r>
            <a:r>
              <a:rPr lang="nl-NL" sz="900" dirty="0">
                <a:solidFill>
                  <a:schemeClr val="dk1"/>
                </a:solidFill>
              </a:rPr>
              <a:t> </a:t>
            </a:r>
            <a:r>
              <a:rPr lang="nl-NL" sz="900" dirty="0" err="1">
                <a:solidFill>
                  <a:schemeClr val="dk1"/>
                </a:solidFill>
              </a:rPr>
              <a:t>to</a:t>
            </a:r>
            <a:endParaRPr lang="en-NL" sz="900" dirty="0">
              <a:solidFill>
                <a:schemeClr val="dk1"/>
              </a:solidFill>
            </a:endParaRPr>
          </a:p>
        </p:txBody>
      </p:sp>
      <p:sp>
        <p:nvSpPr>
          <p:cNvPr id="5" name="Flowchart: Magnetic Disk 4">
            <a:extLst>
              <a:ext uri="{FF2B5EF4-FFF2-40B4-BE49-F238E27FC236}">
                <a16:creationId xmlns:a16="http://schemas.microsoft.com/office/drawing/2014/main" id="{BB3739E7-7753-483D-872B-F437111912C5}"/>
              </a:ext>
            </a:extLst>
          </p:cNvPr>
          <p:cNvSpPr/>
          <p:nvPr/>
        </p:nvSpPr>
        <p:spPr>
          <a:xfrm>
            <a:off x="8208000" y="902907"/>
            <a:ext cx="556859" cy="343354"/>
          </a:xfrm>
          <a:prstGeom prst="flowChartMagneticDisk">
            <a:avLst/>
          </a:prstGeom>
          <a:solidFill>
            <a:srgbClr val="F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2" name="Speech Bubble: Rectangle with Corners Rounded 111">
            <a:extLst>
              <a:ext uri="{FF2B5EF4-FFF2-40B4-BE49-F238E27FC236}">
                <a16:creationId xmlns:a16="http://schemas.microsoft.com/office/drawing/2014/main" id="{6B78180E-420A-41B7-AA6E-1717DFF2DF02}"/>
              </a:ext>
            </a:extLst>
          </p:cNvPr>
          <p:cNvSpPr/>
          <p:nvPr/>
        </p:nvSpPr>
        <p:spPr>
          <a:xfrm>
            <a:off x="8202377" y="1401263"/>
            <a:ext cx="1142516" cy="510688"/>
          </a:xfrm>
          <a:prstGeom prst="wedgeRoundRectCallout">
            <a:avLst>
              <a:gd name="adj1" fmla="val -21170"/>
              <a:gd name="adj2" fmla="val -10291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NoSQL</a:t>
            </a:r>
            <a:r>
              <a:rPr lang="nl-NL" sz="900" dirty="0">
                <a:solidFill>
                  <a:schemeClr val="dk1"/>
                </a:solidFill>
              </a:rPr>
              <a:t> Database </a:t>
            </a:r>
            <a:r>
              <a:rPr lang="nl-NL" sz="900" dirty="0" err="1">
                <a:solidFill>
                  <a:schemeClr val="dk1"/>
                </a:solidFill>
              </a:rPr>
              <a:t>Table</a:t>
            </a:r>
            <a:r>
              <a:rPr lang="nl-NL" sz="900" dirty="0">
                <a:solidFill>
                  <a:schemeClr val="dk1"/>
                </a:solidFill>
              </a:rPr>
              <a:t> for </a:t>
            </a:r>
            <a:r>
              <a:rPr lang="nl-NL" sz="900" dirty="0" err="1">
                <a:solidFill>
                  <a:schemeClr val="dk1"/>
                </a:solidFill>
              </a:rPr>
              <a:t>persisting</a:t>
            </a:r>
            <a:r>
              <a:rPr lang="nl-NL" sz="900" dirty="0">
                <a:solidFill>
                  <a:schemeClr val="dk1"/>
                </a:solidFill>
              </a:rPr>
              <a:t> records</a:t>
            </a:r>
            <a:endParaRPr lang="en-NL" sz="900" dirty="0">
              <a:solidFill>
                <a:schemeClr val="dk1"/>
              </a:solidFill>
            </a:endParaRPr>
          </a:p>
        </p:txBody>
      </p:sp>
      <p:pic>
        <p:nvPicPr>
          <p:cNvPr id="113" name="Picture 4">
            <a:extLst>
              <a:ext uri="{FF2B5EF4-FFF2-40B4-BE49-F238E27FC236}">
                <a16:creationId xmlns:a16="http://schemas.microsoft.com/office/drawing/2014/main" id="{26E28D81-3D4B-4A77-8212-46E432BB831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66985" y="4154650"/>
            <a:ext cx="763494" cy="763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14" name="Group 113">
            <a:extLst>
              <a:ext uri="{FF2B5EF4-FFF2-40B4-BE49-F238E27FC236}">
                <a16:creationId xmlns:a16="http://schemas.microsoft.com/office/drawing/2014/main" id="{BF926473-591B-489F-BD63-A67AA15D7467}"/>
              </a:ext>
            </a:extLst>
          </p:cNvPr>
          <p:cNvGrpSpPr/>
          <p:nvPr/>
        </p:nvGrpSpPr>
        <p:grpSpPr>
          <a:xfrm>
            <a:off x="3822833" y="3729021"/>
            <a:ext cx="953417" cy="1020745"/>
            <a:chOff x="322504" y="1084396"/>
            <a:chExt cx="1271222" cy="1360993"/>
          </a:xfrm>
        </p:grpSpPr>
        <p:pic>
          <p:nvPicPr>
            <p:cNvPr id="115" name="Graphic 71">
              <a:extLst>
                <a:ext uri="{FF2B5EF4-FFF2-40B4-BE49-F238E27FC236}">
                  <a16:creationId xmlns:a16="http://schemas.microsoft.com/office/drawing/2014/main" id="{8CC6661B-B813-4A5E-BF90-FA9C26C590F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2504" y="1084396"/>
              <a:ext cx="1271222" cy="1271222"/>
            </a:xfrm>
            <a:prstGeom prst="rect">
              <a:avLst/>
            </a:prstGeom>
          </p:spPr>
        </p:pic>
        <p:sp>
          <p:nvSpPr>
            <p:cNvPr id="116" name="Rectangle 115">
              <a:extLst>
                <a:ext uri="{FF2B5EF4-FFF2-40B4-BE49-F238E27FC236}">
                  <a16:creationId xmlns:a16="http://schemas.microsoft.com/office/drawing/2014/main" id="{FCC7773F-DB42-48BA-A4ED-8B99A1B59E77}"/>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6" name="Arrow: Right 5">
            <a:extLst>
              <a:ext uri="{FF2B5EF4-FFF2-40B4-BE49-F238E27FC236}">
                <a16:creationId xmlns:a16="http://schemas.microsoft.com/office/drawing/2014/main" id="{8D97EADE-2E97-474C-AA7A-1EB8B85C6384}"/>
              </a:ext>
            </a:extLst>
          </p:cNvPr>
          <p:cNvSpPr/>
          <p:nvPr/>
        </p:nvSpPr>
        <p:spPr>
          <a:xfrm rot="19371808">
            <a:off x="3413972" y="4234409"/>
            <a:ext cx="681385" cy="371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 name="Graphic 7" descr="Document">
            <a:extLst>
              <a:ext uri="{FF2B5EF4-FFF2-40B4-BE49-F238E27FC236}">
                <a16:creationId xmlns:a16="http://schemas.microsoft.com/office/drawing/2014/main" id="{7CFA4478-B20C-481C-A09A-E01545B6AC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5399" y="4218749"/>
            <a:ext cx="729380" cy="729380"/>
          </a:xfrm>
          <a:prstGeom prst="rect">
            <a:avLst/>
          </a:prstGeom>
        </p:spPr>
      </p:pic>
      <p:sp>
        <p:nvSpPr>
          <p:cNvPr id="147" name="Rectangle 146">
            <a:extLst>
              <a:ext uri="{FF2B5EF4-FFF2-40B4-BE49-F238E27FC236}">
                <a16:creationId xmlns:a16="http://schemas.microsoft.com/office/drawing/2014/main" id="{0E0C057F-C53C-4259-9528-F89F849FAA26}"/>
              </a:ext>
            </a:extLst>
          </p:cNvPr>
          <p:cNvSpPr/>
          <p:nvPr/>
        </p:nvSpPr>
        <p:spPr>
          <a:xfrm>
            <a:off x="7580617" y="409272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172" name="Graphic 106">
            <a:extLst>
              <a:ext uri="{FF2B5EF4-FFF2-40B4-BE49-F238E27FC236}">
                <a16:creationId xmlns:a16="http://schemas.microsoft.com/office/drawing/2014/main" id="{FB421A0D-0BBE-4538-AEB8-3274353C9F8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774617" y="3683445"/>
            <a:ext cx="496952" cy="496952"/>
          </a:xfrm>
          <a:prstGeom prst="rect">
            <a:avLst/>
          </a:prstGeom>
        </p:spPr>
      </p:pic>
      <p:pic>
        <p:nvPicPr>
          <p:cNvPr id="178" name="Graphic 177">
            <a:extLst>
              <a:ext uri="{FF2B5EF4-FFF2-40B4-BE49-F238E27FC236}">
                <a16:creationId xmlns:a16="http://schemas.microsoft.com/office/drawing/2014/main" id="{9808C7BE-2C04-40D0-B393-DB25C0033EA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697096" y="2574432"/>
            <a:ext cx="431901" cy="431901"/>
          </a:xfrm>
          <a:prstGeom prst="rect">
            <a:avLst/>
          </a:prstGeom>
        </p:spPr>
      </p:pic>
      <p:grpSp>
        <p:nvGrpSpPr>
          <p:cNvPr id="175" name="Group 174">
            <a:extLst>
              <a:ext uri="{FF2B5EF4-FFF2-40B4-BE49-F238E27FC236}">
                <a16:creationId xmlns:a16="http://schemas.microsoft.com/office/drawing/2014/main" id="{64C1DEC3-9237-4BC4-BF05-D4C8A8752668}"/>
              </a:ext>
            </a:extLst>
          </p:cNvPr>
          <p:cNvGrpSpPr/>
          <p:nvPr/>
        </p:nvGrpSpPr>
        <p:grpSpPr>
          <a:xfrm>
            <a:off x="6285307" y="2092521"/>
            <a:ext cx="1215471" cy="1291491"/>
            <a:chOff x="343358" y="1039735"/>
            <a:chExt cx="1215471" cy="1291491"/>
          </a:xfrm>
        </p:grpSpPr>
        <p:pic>
          <p:nvPicPr>
            <p:cNvPr id="176" name="Graphic 77">
              <a:extLst>
                <a:ext uri="{FF2B5EF4-FFF2-40B4-BE49-F238E27FC236}">
                  <a16:creationId xmlns:a16="http://schemas.microsoft.com/office/drawing/2014/main" id="{9C001E6C-ECD3-4474-81BC-F5A73F3FBE8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358" y="1039735"/>
              <a:ext cx="1215471" cy="1215471"/>
            </a:xfrm>
            <a:prstGeom prst="rect">
              <a:avLst/>
            </a:prstGeom>
          </p:spPr>
        </p:pic>
        <p:sp>
          <p:nvSpPr>
            <p:cNvPr id="177" name="Rectangle 176">
              <a:extLst>
                <a:ext uri="{FF2B5EF4-FFF2-40B4-BE49-F238E27FC236}">
                  <a16:creationId xmlns:a16="http://schemas.microsoft.com/office/drawing/2014/main" id="{08527BB3-6485-44D5-8634-56383C3518FD}"/>
                </a:ext>
              </a:extLst>
            </p:cNvPr>
            <p:cNvSpPr/>
            <p:nvPr/>
          </p:nvSpPr>
          <p:spPr>
            <a:xfrm>
              <a:off x="550998" y="1992672"/>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 Topic</a:t>
              </a:r>
            </a:p>
          </p:txBody>
        </p:sp>
      </p:grpSp>
      <p:sp>
        <p:nvSpPr>
          <p:cNvPr id="179" name="Speech Bubble: Rectangle with Corners Rounded 178">
            <a:extLst>
              <a:ext uri="{FF2B5EF4-FFF2-40B4-BE49-F238E27FC236}">
                <a16:creationId xmlns:a16="http://schemas.microsoft.com/office/drawing/2014/main" id="{B18BF048-95EB-4872-9E58-59B934EE6A9E}"/>
              </a:ext>
            </a:extLst>
          </p:cNvPr>
          <p:cNvSpPr/>
          <p:nvPr/>
        </p:nvSpPr>
        <p:spPr>
          <a:xfrm>
            <a:off x="6558249" y="3369696"/>
            <a:ext cx="992440" cy="597161"/>
          </a:xfrm>
          <a:prstGeom prst="wedgeRoundRectCallout">
            <a:avLst>
              <a:gd name="adj1" fmla="val 7772"/>
              <a:gd name="adj2" fmla="val -12442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Notification Topic for new Tweet Report events</a:t>
            </a:r>
            <a:endParaRPr lang="en-NL" sz="900" dirty="0">
              <a:solidFill>
                <a:schemeClr val="dk1"/>
              </a:solidFill>
            </a:endParaRPr>
          </a:p>
        </p:txBody>
      </p:sp>
      <p:sp>
        <p:nvSpPr>
          <p:cNvPr id="180" name="Rectangle 179">
            <a:extLst>
              <a:ext uri="{FF2B5EF4-FFF2-40B4-BE49-F238E27FC236}">
                <a16:creationId xmlns:a16="http://schemas.microsoft.com/office/drawing/2014/main" id="{81D93992-E808-48B5-A6C6-06F7FB60D8A1}"/>
              </a:ext>
            </a:extLst>
          </p:cNvPr>
          <p:cNvSpPr/>
          <p:nvPr/>
        </p:nvSpPr>
        <p:spPr>
          <a:xfrm>
            <a:off x="5013289" y="418112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pic>
        <p:nvPicPr>
          <p:cNvPr id="181" name="Graphic 90">
            <a:extLst>
              <a:ext uri="{FF2B5EF4-FFF2-40B4-BE49-F238E27FC236}">
                <a16:creationId xmlns:a16="http://schemas.microsoft.com/office/drawing/2014/main" id="{FC5C8581-21FB-4F05-9FD1-49FC220CB403}"/>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5222562" y="3832608"/>
            <a:ext cx="465699" cy="465699"/>
          </a:xfrm>
          <a:prstGeom prst="rect">
            <a:avLst/>
          </a:prstGeom>
        </p:spPr>
      </p:pic>
      <p:sp>
        <p:nvSpPr>
          <p:cNvPr id="183" name="Rectangle 182">
            <a:extLst>
              <a:ext uri="{FF2B5EF4-FFF2-40B4-BE49-F238E27FC236}">
                <a16:creationId xmlns:a16="http://schemas.microsoft.com/office/drawing/2014/main" id="{935F5997-F96A-4033-BAD1-40C70F6A793D}"/>
              </a:ext>
            </a:extLst>
          </p:cNvPr>
          <p:cNvSpPr/>
          <p:nvPr/>
        </p:nvSpPr>
        <p:spPr>
          <a:xfrm>
            <a:off x="5685363" y="3712551"/>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184" name="Graphic 183">
            <a:extLst>
              <a:ext uri="{FF2B5EF4-FFF2-40B4-BE49-F238E27FC236}">
                <a16:creationId xmlns:a16="http://schemas.microsoft.com/office/drawing/2014/main" id="{F776099E-1E47-4ABF-92D3-AB6A8432665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812908" y="3326422"/>
            <a:ext cx="496952" cy="496952"/>
          </a:xfrm>
          <a:prstGeom prst="rect">
            <a:avLst/>
          </a:prstGeom>
        </p:spPr>
      </p:pic>
      <p:pic>
        <p:nvPicPr>
          <p:cNvPr id="185" name="Snagit_SNG875">
            <a:extLst>
              <a:ext uri="{FF2B5EF4-FFF2-40B4-BE49-F238E27FC236}">
                <a16:creationId xmlns:a16="http://schemas.microsoft.com/office/drawing/2014/main" id="{744CAAE1-610F-4FF5-9412-5C7D1A9C96BF}"/>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6667338" y="3994547"/>
            <a:ext cx="530450" cy="507243"/>
          </a:xfrm>
          <a:prstGeom prst="rect">
            <a:avLst/>
          </a:prstGeom>
        </p:spPr>
      </p:pic>
      <p:pic>
        <p:nvPicPr>
          <p:cNvPr id="186" name="Snagit_SNG877">
            <a:extLst>
              <a:ext uri="{FF2B5EF4-FFF2-40B4-BE49-F238E27FC236}">
                <a16:creationId xmlns:a16="http://schemas.microsoft.com/office/drawing/2014/main" id="{8C40FE36-465A-4130-82B5-4F788778B8C6}"/>
              </a:ext>
            </a:extLst>
          </p:cNvPr>
          <p:cNvPicPr>
            <a:picLocks noChangeAspect="1"/>
          </p:cNvPicPr>
          <p:nvPr/>
        </p:nvPicPr>
        <p:blipFill>
          <a:blip r:embed="rId27">
            <a:clrChange>
              <a:clrFrom>
                <a:srgbClr val="FFFFFF"/>
              </a:clrFrom>
              <a:clrTo>
                <a:srgbClr val="FFFFFF">
                  <a:alpha val="0"/>
                </a:srgbClr>
              </a:clrTo>
            </a:clrChange>
          </a:blip>
          <a:stretch>
            <a:fillRect/>
          </a:stretch>
        </p:blipFill>
        <p:spPr>
          <a:xfrm>
            <a:off x="5815036" y="4167551"/>
            <a:ext cx="616045" cy="465700"/>
          </a:xfrm>
          <a:prstGeom prst="rect">
            <a:avLst/>
          </a:prstGeom>
        </p:spPr>
      </p:pic>
      <p:pic>
        <p:nvPicPr>
          <p:cNvPr id="187" name="Snagit_SNG879">
            <a:extLst>
              <a:ext uri="{FF2B5EF4-FFF2-40B4-BE49-F238E27FC236}">
                <a16:creationId xmlns:a16="http://schemas.microsoft.com/office/drawing/2014/main" id="{4DE5B514-4F78-49CD-A87E-726175DB38A7}"/>
              </a:ext>
            </a:extLst>
          </p:cNvPr>
          <p:cNvPicPr>
            <a:picLocks noChangeAspect="1"/>
          </p:cNvPicPr>
          <p:nvPr/>
        </p:nvPicPr>
        <p:blipFill>
          <a:blip r:embed="rId28">
            <a:clrChange>
              <a:clrFrom>
                <a:srgbClr val="FFFFFF"/>
              </a:clrFrom>
              <a:clrTo>
                <a:srgbClr val="FFFFFF">
                  <a:alpha val="0"/>
                </a:srgbClr>
              </a:clrTo>
            </a:clrChange>
          </a:blip>
          <a:stretch>
            <a:fillRect/>
          </a:stretch>
        </p:blipFill>
        <p:spPr>
          <a:xfrm>
            <a:off x="6330268" y="4257087"/>
            <a:ext cx="421513" cy="548695"/>
          </a:xfrm>
          <a:prstGeom prst="rect">
            <a:avLst/>
          </a:prstGeom>
        </p:spPr>
      </p:pic>
      <p:sp>
        <p:nvSpPr>
          <p:cNvPr id="188" name="Rectangle 187">
            <a:extLst>
              <a:ext uri="{FF2B5EF4-FFF2-40B4-BE49-F238E27FC236}">
                <a16:creationId xmlns:a16="http://schemas.microsoft.com/office/drawing/2014/main" id="{D565BC6E-10DC-4EB1-985D-F7BBB80811CC}"/>
              </a:ext>
            </a:extLst>
          </p:cNvPr>
          <p:cNvSpPr/>
          <p:nvPr/>
        </p:nvSpPr>
        <p:spPr>
          <a:xfrm>
            <a:off x="6131895" y="390633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DevOps</a:t>
            </a:r>
          </a:p>
        </p:txBody>
      </p:sp>
    </p:spTree>
    <p:extLst>
      <p:ext uri="{BB962C8B-B14F-4D97-AF65-F5344CB8AC3E}">
        <p14:creationId xmlns:p14="http://schemas.microsoft.com/office/powerpoint/2010/main" val="1540706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81" grpId="0" animBg="1"/>
      <p:bldP spid="83" grpId="0" animBg="1"/>
      <p:bldP spid="88" grpId="0" animBg="1"/>
      <p:bldP spid="170" grpId="0" animBg="1"/>
      <p:bldP spid="94" grpId="0" animBg="1"/>
      <p:bldP spid="96" grpId="0" animBg="1"/>
      <p:bldP spid="130" grpId="0"/>
      <p:bldP spid="146" grpId="0" animBg="1"/>
      <p:bldP spid="110" grpId="0" animBg="1"/>
      <p:bldP spid="5" grpId="0" animBg="1"/>
      <p:bldP spid="112" grpId="0" animBg="1"/>
      <p:bldP spid="17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Cloud 115">
            <a:extLst>
              <a:ext uri="{FF2B5EF4-FFF2-40B4-BE49-F238E27FC236}">
                <a16:creationId xmlns:a16="http://schemas.microsoft.com/office/drawing/2014/main" id="{E45770AB-5D91-465F-925E-6C574BF90AC4}"/>
              </a:ext>
            </a:extLst>
          </p:cNvPr>
          <p:cNvSpPr/>
          <p:nvPr/>
        </p:nvSpPr>
        <p:spPr>
          <a:xfrm>
            <a:off x="5584551" y="584912"/>
            <a:ext cx="4790761" cy="3118628"/>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0" dirty="0"/>
          </a:p>
        </p:txBody>
      </p:sp>
      <p:sp>
        <p:nvSpPr>
          <p:cNvPr id="2" name="Title 1">
            <a:extLst>
              <a:ext uri="{FF2B5EF4-FFF2-40B4-BE49-F238E27FC236}">
                <a16:creationId xmlns:a16="http://schemas.microsoft.com/office/drawing/2014/main" id="{8CAB342A-2F55-4C7D-9D9A-10FC877E7679}"/>
              </a:ext>
            </a:extLst>
          </p:cNvPr>
          <p:cNvSpPr>
            <a:spLocks noGrp="1"/>
          </p:cNvSpPr>
          <p:nvPr>
            <p:ph type="title"/>
          </p:nvPr>
        </p:nvSpPr>
        <p:spPr/>
        <p:txBody>
          <a:bodyPr/>
          <a:lstStyle/>
          <a:p>
            <a:r>
              <a:rPr lang="en-US" dirty="0"/>
              <a:t>Building my castle on the cloud</a:t>
            </a:r>
          </a:p>
        </p:txBody>
      </p:sp>
      <p:sp>
        <p:nvSpPr>
          <p:cNvPr id="3" name="Content Placeholder 2">
            <a:extLst>
              <a:ext uri="{FF2B5EF4-FFF2-40B4-BE49-F238E27FC236}">
                <a16:creationId xmlns:a16="http://schemas.microsoft.com/office/drawing/2014/main" id="{5EA21F2C-C7DC-4411-964B-0FE3129F2A86}"/>
              </a:ext>
            </a:extLst>
          </p:cNvPr>
          <p:cNvSpPr>
            <a:spLocks noGrp="1"/>
          </p:cNvSpPr>
          <p:nvPr>
            <p:ph idx="1"/>
          </p:nvPr>
        </p:nvSpPr>
        <p:spPr>
          <a:xfrm>
            <a:off x="720003" y="936000"/>
            <a:ext cx="7259929" cy="3780000"/>
          </a:xfrm>
        </p:spPr>
        <p:txBody>
          <a:bodyPr/>
          <a:lstStyle/>
          <a:p>
            <a:r>
              <a:rPr lang="en-US" sz="1200" dirty="0"/>
              <a:t>Create Tenancy (OCI Cloud Account) &amp; Compartment</a:t>
            </a:r>
          </a:p>
          <a:p>
            <a:pPr lvl="1"/>
            <a:r>
              <a:rPr lang="en-US" sz="1200" dirty="0"/>
              <a:t>setting up imaginary </a:t>
            </a:r>
            <a:r>
              <a:rPr lang="en-US" sz="1200" dirty="0" err="1"/>
              <a:t>rackspace</a:t>
            </a:r>
            <a:r>
              <a:rPr lang="en-US" sz="1200" dirty="0"/>
              <a:t> for virtual servers and storage</a:t>
            </a:r>
          </a:p>
          <a:p>
            <a:endParaRPr lang="en-US" sz="1200" dirty="0"/>
          </a:p>
          <a:p>
            <a:endParaRPr lang="en-US" sz="1200" dirty="0"/>
          </a:p>
        </p:txBody>
      </p:sp>
      <p:sp>
        <p:nvSpPr>
          <p:cNvPr id="4" name="Footer Placeholder 3">
            <a:extLst>
              <a:ext uri="{FF2B5EF4-FFF2-40B4-BE49-F238E27FC236}">
                <a16:creationId xmlns:a16="http://schemas.microsoft.com/office/drawing/2014/main" id="{08A6CB2F-EE31-4EF8-B8F3-DDFDDD9D0451}"/>
              </a:ext>
            </a:extLst>
          </p:cNvPr>
          <p:cNvSpPr>
            <a:spLocks noGrp="1"/>
          </p:cNvSpPr>
          <p:nvPr>
            <p:ph type="ftr" sz="quarter" idx="11"/>
          </p:nvPr>
        </p:nvSpPr>
        <p:spPr/>
        <p:txBody>
          <a:bodyPr/>
          <a:lstStyle/>
          <a:p>
            <a:r>
              <a:rPr lang="en-US"/>
              <a:t>Cloud Native Application Development- on Oracle Cloud | APAC OGB Tour 2021</a:t>
            </a:r>
            <a:endParaRPr lang="nl-NL"/>
          </a:p>
        </p:txBody>
      </p:sp>
      <p:grpSp>
        <p:nvGrpSpPr>
          <p:cNvPr id="13" name="Group 12">
            <a:extLst>
              <a:ext uri="{FF2B5EF4-FFF2-40B4-BE49-F238E27FC236}">
                <a16:creationId xmlns:a16="http://schemas.microsoft.com/office/drawing/2014/main" id="{E225E3FB-6466-4A39-9D1C-845ED07292BE}"/>
              </a:ext>
            </a:extLst>
          </p:cNvPr>
          <p:cNvGrpSpPr/>
          <p:nvPr/>
        </p:nvGrpSpPr>
        <p:grpSpPr>
          <a:xfrm>
            <a:off x="6608872" y="2912586"/>
            <a:ext cx="690088" cy="483943"/>
            <a:chOff x="3406274" y="1436411"/>
            <a:chExt cx="903246" cy="923356"/>
          </a:xfrm>
        </p:grpSpPr>
        <p:grpSp>
          <p:nvGrpSpPr>
            <p:cNvPr id="14" name="Group 13">
              <a:extLst>
                <a:ext uri="{FF2B5EF4-FFF2-40B4-BE49-F238E27FC236}">
                  <a16:creationId xmlns:a16="http://schemas.microsoft.com/office/drawing/2014/main" id="{A85ABBDF-875E-4394-8074-4F21F6D254BD}"/>
                </a:ext>
              </a:extLst>
            </p:cNvPr>
            <p:cNvGrpSpPr/>
            <p:nvPr/>
          </p:nvGrpSpPr>
          <p:grpSpPr>
            <a:xfrm>
              <a:off x="3577606" y="1436411"/>
              <a:ext cx="636309" cy="556528"/>
              <a:chOff x="8104793" y="2882206"/>
              <a:chExt cx="636309" cy="556528"/>
            </a:xfrm>
          </p:grpSpPr>
          <p:sp>
            <p:nvSpPr>
              <p:cNvPr id="16" name="Rectangle 15">
                <a:extLst>
                  <a:ext uri="{FF2B5EF4-FFF2-40B4-BE49-F238E27FC236}">
                    <a16:creationId xmlns:a16="http://schemas.microsoft.com/office/drawing/2014/main" id="{7D3F1677-CCDA-4746-A296-54F0E111BD26}"/>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200">
                  <a:solidFill>
                    <a:srgbClr val="FFFFFF"/>
                  </a:solidFill>
                  <a:latin typeface="Calibri"/>
                  <a:ea typeface="+mn-ea"/>
                  <a:cs typeface="+mn-cs"/>
                </a:endParaRPr>
              </a:p>
            </p:txBody>
          </p:sp>
          <p:grpSp>
            <p:nvGrpSpPr>
              <p:cNvPr id="17" name="Group 16">
                <a:extLst>
                  <a:ext uri="{FF2B5EF4-FFF2-40B4-BE49-F238E27FC236}">
                    <a16:creationId xmlns:a16="http://schemas.microsoft.com/office/drawing/2014/main" id="{80D3132A-A0F9-47AF-8775-F61CEEF8704D}"/>
                  </a:ext>
                </a:extLst>
              </p:cNvPr>
              <p:cNvGrpSpPr/>
              <p:nvPr/>
            </p:nvGrpSpPr>
            <p:grpSpPr>
              <a:xfrm>
                <a:off x="8175066" y="2957849"/>
                <a:ext cx="482852" cy="405439"/>
                <a:chOff x="9158800" y="1859595"/>
                <a:chExt cx="584200" cy="490538"/>
              </a:xfrm>
            </p:grpSpPr>
            <p:sp>
              <p:nvSpPr>
                <p:cNvPr id="18" name="Freeform 37">
                  <a:extLst>
                    <a:ext uri="{FF2B5EF4-FFF2-40B4-BE49-F238E27FC236}">
                      <a16:creationId xmlns:a16="http://schemas.microsoft.com/office/drawing/2014/main" id="{5E338331-0FF9-4C17-8728-2D2C1568C0B3}"/>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200">
                    <a:solidFill>
                      <a:srgbClr val="5F5F5F"/>
                    </a:solidFill>
                  </a:endParaRPr>
                </a:p>
              </p:txBody>
            </p:sp>
            <p:sp>
              <p:nvSpPr>
                <p:cNvPr id="19" name="Freeform 38">
                  <a:extLst>
                    <a:ext uri="{FF2B5EF4-FFF2-40B4-BE49-F238E27FC236}">
                      <a16:creationId xmlns:a16="http://schemas.microsoft.com/office/drawing/2014/main" id="{CDD48EA3-FABC-4278-976C-D8BB9BAF8DBD}"/>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200">
                    <a:solidFill>
                      <a:srgbClr val="5F5F5F"/>
                    </a:solidFill>
                  </a:endParaRPr>
                </a:p>
              </p:txBody>
            </p:sp>
          </p:grpSp>
        </p:grpSp>
        <p:sp>
          <p:nvSpPr>
            <p:cNvPr id="15" name="Rectangle 14">
              <a:extLst>
                <a:ext uri="{FF2B5EF4-FFF2-40B4-BE49-F238E27FC236}">
                  <a16:creationId xmlns:a16="http://schemas.microsoft.com/office/drawing/2014/main" id="{23AD292C-42DE-4530-B79B-EC327022EF45}"/>
                </a:ext>
              </a:extLst>
            </p:cNvPr>
            <p:cNvSpPr/>
            <p:nvPr/>
          </p:nvSpPr>
          <p:spPr>
            <a:xfrm>
              <a:off x="3406274" y="2036789"/>
              <a:ext cx="903246" cy="322978"/>
            </a:xfrm>
            <a:prstGeom prst="rect">
              <a:avLst/>
            </a:prstGeom>
          </p:spPr>
          <p:txBody>
            <a:bodyPr wrap="square">
              <a:spAutoFit/>
            </a:bodyPr>
            <a:lstStyle/>
            <a:p>
              <a:pPr algn="ctr" defTabSz="685800">
                <a:buClrTx/>
                <a:defRPr/>
              </a:pPr>
              <a:r>
                <a:rPr lang="en-US" sz="500" b="1">
                  <a:solidFill>
                    <a:srgbClr val="F80000"/>
                  </a:solidFill>
                  <a:latin typeface="Arial" charset="0"/>
                  <a:ea typeface="Arial" charset="0"/>
                  <a:cs typeface="Arial" charset="0"/>
                </a:rPr>
                <a:t>Compartments</a:t>
              </a:r>
            </a:p>
          </p:txBody>
        </p:sp>
      </p:grpSp>
      <p:grpSp>
        <p:nvGrpSpPr>
          <p:cNvPr id="82" name="Group 81">
            <a:extLst>
              <a:ext uri="{FF2B5EF4-FFF2-40B4-BE49-F238E27FC236}">
                <a16:creationId xmlns:a16="http://schemas.microsoft.com/office/drawing/2014/main" id="{0E22E956-C231-4AB4-BE56-5BAE39FE8FE1}"/>
              </a:ext>
            </a:extLst>
          </p:cNvPr>
          <p:cNvGrpSpPr/>
          <p:nvPr/>
        </p:nvGrpSpPr>
        <p:grpSpPr>
          <a:xfrm>
            <a:off x="6089209" y="2610507"/>
            <a:ext cx="721387" cy="729333"/>
            <a:chOff x="322504" y="1084396"/>
            <a:chExt cx="1271222" cy="1391557"/>
          </a:xfrm>
        </p:grpSpPr>
        <p:pic>
          <p:nvPicPr>
            <p:cNvPr id="83" name="Graphic 71">
              <a:extLst>
                <a:ext uri="{FF2B5EF4-FFF2-40B4-BE49-F238E27FC236}">
                  <a16:creationId xmlns:a16="http://schemas.microsoft.com/office/drawing/2014/main" id="{D19689F7-D24E-4067-9716-5A6E061D79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504" y="1084396"/>
              <a:ext cx="1271222" cy="1271222"/>
            </a:xfrm>
            <a:prstGeom prst="rect">
              <a:avLst/>
            </a:prstGeom>
          </p:spPr>
        </p:pic>
        <p:sp>
          <p:nvSpPr>
            <p:cNvPr id="84" name="Rectangle 83">
              <a:extLst>
                <a:ext uri="{FF2B5EF4-FFF2-40B4-BE49-F238E27FC236}">
                  <a16:creationId xmlns:a16="http://schemas.microsoft.com/office/drawing/2014/main" id="{FC4F17B6-912D-48D1-9A99-5F344A2F39CF}"/>
                </a:ext>
              </a:extLst>
            </p:cNvPr>
            <p:cNvSpPr/>
            <p:nvPr/>
          </p:nvSpPr>
          <p:spPr>
            <a:xfrm>
              <a:off x="484134" y="2006167"/>
              <a:ext cx="1017990" cy="469786"/>
            </a:xfrm>
            <a:prstGeom prst="rect">
              <a:avLst/>
            </a:prstGeom>
          </p:spPr>
          <p:txBody>
            <a:bodyPr wrap="square">
              <a:spAutoFit/>
            </a:bodyPr>
            <a:lstStyle/>
            <a:p>
              <a:pPr algn="ctr"/>
              <a:r>
                <a:rPr lang="en-US" sz="500" b="1" dirty="0">
                  <a:solidFill>
                    <a:srgbClr val="FF0000"/>
                  </a:solidFill>
                  <a:latin typeface="Arial" charset="0"/>
                  <a:ea typeface="Arial" charset="0"/>
                  <a:cs typeface="Arial" charset="0"/>
                </a:rPr>
                <a:t>Resource</a:t>
              </a:r>
            </a:p>
            <a:p>
              <a:pPr algn="ctr"/>
              <a:r>
                <a:rPr lang="en-US" sz="500" b="1" dirty="0">
                  <a:solidFill>
                    <a:srgbClr val="FF0000"/>
                  </a:solidFill>
                  <a:latin typeface="Arial" charset="0"/>
                  <a:ea typeface="Arial" charset="0"/>
                  <a:cs typeface="Arial" charset="0"/>
                </a:rPr>
                <a:t>Manager</a:t>
              </a:r>
            </a:p>
          </p:txBody>
        </p:sp>
      </p:grpSp>
      <p:sp>
        <p:nvSpPr>
          <p:cNvPr id="87" name="Rectangle 86">
            <a:extLst>
              <a:ext uri="{FF2B5EF4-FFF2-40B4-BE49-F238E27FC236}">
                <a16:creationId xmlns:a16="http://schemas.microsoft.com/office/drawing/2014/main" id="{AC311767-E81D-48DA-9A15-B74C0D09E748}"/>
              </a:ext>
            </a:extLst>
          </p:cNvPr>
          <p:cNvSpPr/>
          <p:nvPr/>
        </p:nvSpPr>
        <p:spPr>
          <a:xfrm>
            <a:off x="7275132" y="3192087"/>
            <a:ext cx="609802" cy="221727"/>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6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8" name="Rectangle 87">
            <a:extLst>
              <a:ext uri="{FF2B5EF4-FFF2-40B4-BE49-F238E27FC236}">
                <a16:creationId xmlns:a16="http://schemas.microsoft.com/office/drawing/2014/main" id="{1B9D8C5B-EF94-4F5E-8256-561EC9B79BFE}"/>
              </a:ext>
            </a:extLst>
          </p:cNvPr>
          <p:cNvSpPr/>
          <p:nvPr/>
        </p:nvSpPr>
        <p:spPr>
          <a:xfrm>
            <a:off x="8593799" y="2788191"/>
            <a:ext cx="609802" cy="221727"/>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9" name="Graphic 90">
            <a:extLst>
              <a:ext uri="{FF2B5EF4-FFF2-40B4-BE49-F238E27FC236}">
                <a16:creationId xmlns:a16="http://schemas.microsoft.com/office/drawing/2014/main" id="{459B80A4-5A77-4DB1-95E6-9CA56B4F0A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7470" y="2976613"/>
            <a:ext cx="352363" cy="325439"/>
          </a:xfrm>
          <a:prstGeom prst="rect">
            <a:avLst/>
          </a:prstGeom>
        </p:spPr>
      </p:pic>
      <p:pic>
        <p:nvPicPr>
          <p:cNvPr id="90" name="Graphic 106">
            <a:extLst>
              <a:ext uri="{FF2B5EF4-FFF2-40B4-BE49-F238E27FC236}">
                <a16:creationId xmlns:a16="http://schemas.microsoft.com/office/drawing/2014/main" id="{B74345A0-2187-4A94-9A39-E99A06073A6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04416" y="2529944"/>
            <a:ext cx="376010" cy="347279"/>
          </a:xfrm>
          <a:prstGeom prst="rect">
            <a:avLst/>
          </a:prstGeom>
        </p:spPr>
      </p:pic>
      <p:grpSp>
        <p:nvGrpSpPr>
          <p:cNvPr id="101" name="Group 100">
            <a:extLst>
              <a:ext uri="{FF2B5EF4-FFF2-40B4-BE49-F238E27FC236}">
                <a16:creationId xmlns:a16="http://schemas.microsoft.com/office/drawing/2014/main" id="{AC5F5B56-4322-4D5F-A253-4463115C86CC}"/>
              </a:ext>
            </a:extLst>
          </p:cNvPr>
          <p:cNvGrpSpPr/>
          <p:nvPr/>
        </p:nvGrpSpPr>
        <p:grpSpPr>
          <a:xfrm>
            <a:off x="8066231" y="2607281"/>
            <a:ext cx="604457" cy="640555"/>
            <a:chOff x="10565918" y="1541759"/>
            <a:chExt cx="805942" cy="995736"/>
          </a:xfrm>
        </p:grpSpPr>
        <p:grpSp>
          <p:nvGrpSpPr>
            <p:cNvPr id="102" name="Group 101">
              <a:extLst>
                <a:ext uri="{FF2B5EF4-FFF2-40B4-BE49-F238E27FC236}">
                  <a16:creationId xmlns:a16="http://schemas.microsoft.com/office/drawing/2014/main" id="{D985C66A-0471-4F88-A78A-F703A56B1B3D}"/>
                </a:ext>
              </a:extLst>
            </p:cNvPr>
            <p:cNvGrpSpPr/>
            <p:nvPr/>
          </p:nvGrpSpPr>
          <p:grpSpPr>
            <a:xfrm>
              <a:off x="10621648" y="1541759"/>
              <a:ext cx="724280" cy="543828"/>
              <a:chOff x="5830775" y="4004425"/>
              <a:chExt cx="724280" cy="543828"/>
            </a:xfrm>
          </p:grpSpPr>
          <p:sp>
            <p:nvSpPr>
              <p:cNvPr id="104" name="Rectangle 103">
                <a:extLst>
                  <a:ext uri="{FF2B5EF4-FFF2-40B4-BE49-F238E27FC236}">
                    <a16:creationId xmlns:a16="http://schemas.microsoft.com/office/drawing/2014/main" id="{711B3EB4-1ABA-42A4-A801-DF5F2370EC42}"/>
                  </a:ext>
                </a:extLst>
              </p:cNvPr>
              <p:cNvSpPr/>
              <p:nvPr/>
            </p:nvSpPr>
            <p:spPr>
              <a:xfrm>
                <a:off x="5830775" y="4004425"/>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105" name="Group 104">
                <a:extLst>
                  <a:ext uri="{FF2B5EF4-FFF2-40B4-BE49-F238E27FC236}">
                    <a16:creationId xmlns:a16="http://schemas.microsoft.com/office/drawing/2014/main" id="{CC2BC6C6-CB05-4421-84A4-B9EC565E14E9}"/>
                  </a:ext>
                </a:extLst>
              </p:cNvPr>
              <p:cNvGrpSpPr/>
              <p:nvPr/>
            </p:nvGrpSpPr>
            <p:grpSpPr>
              <a:xfrm>
                <a:off x="5933397" y="4076339"/>
                <a:ext cx="523527" cy="406751"/>
                <a:chOff x="8057075" y="4150358"/>
                <a:chExt cx="633412" cy="492125"/>
              </a:xfrm>
            </p:grpSpPr>
            <p:sp>
              <p:nvSpPr>
                <p:cNvPr id="106" name="Freeform 48">
                  <a:extLst>
                    <a:ext uri="{FF2B5EF4-FFF2-40B4-BE49-F238E27FC236}">
                      <a16:creationId xmlns:a16="http://schemas.microsoft.com/office/drawing/2014/main" id="{331A6848-4C6D-43DD-AF3E-F90C33853B6E}"/>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07" name="Freeform 49">
                  <a:extLst>
                    <a:ext uri="{FF2B5EF4-FFF2-40B4-BE49-F238E27FC236}">
                      <a16:creationId xmlns:a16="http://schemas.microsoft.com/office/drawing/2014/main" id="{C8DDD048-0016-477D-BBA0-1FD6DA48B980}"/>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08" name="Freeform 50">
                  <a:extLst>
                    <a:ext uri="{FF2B5EF4-FFF2-40B4-BE49-F238E27FC236}">
                      <a16:creationId xmlns:a16="http://schemas.microsoft.com/office/drawing/2014/main" id="{2546CEC6-C7DF-4525-A34D-8B476FA06EA4}"/>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09" name="Freeform 51">
                  <a:extLst>
                    <a:ext uri="{FF2B5EF4-FFF2-40B4-BE49-F238E27FC236}">
                      <a16:creationId xmlns:a16="http://schemas.microsoft.com/office/drawing/2014/main" id="{06FFE111-B05A-4E15-A36E-D78730673ABF}"/>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10" name="Freeform 52">
                  <a:extLst>
                    <a:ext uri="{FF2B5EF4-FFF2-40B4-BE49-F238E27FC236}">
                      <a16:creationId xmlns:a16="http://schemas.microsoft.com/office/drawing/2014/main" id="{DFEAE358-604C-4E7F-BA18-D20E01823B5C}"/>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11" name="Freeform 53">
                  <a:extLst>
                    <a:ext uri="{FF2B5EF4-FFF2-40B4-BE49-F238E27FC236}">
                      <a16:creationId xmlns:a16="http://schemas.microsoft.com/office/drawing/2014/main" id="{04920429-B9BC-420B-9EEF-0F9058808B92}"/>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12" name="Freeform 54">
                  <a:extLst>
                    <a:ext uri="{FF2B5EF4-FFF2-40B4-BE49-F238E27FC236}">
                      <a16:creationId xmlns:a16="http://schemas.microsoft.com/office/drawing/2014/main" id="{0F6FC89B-1098-40ED-94CA-D17BA6D90606}"/>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13" name="Freeform 55">
                  <a:extLst>
                    <a:ext uri="{FF2B5EF4-FFF2-40B4-BE49-F238E27FC236}">
                      <a16:creationId xmlns:a16="http://schemas.microsoft.com/office/drawing/2014/main" id="{ECDA55DA-6684-4DD9-990F-0AF47C91176E}"/>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103" name="Rectangle 102">
              <a:extLst>
                <a:ext uri="{FF2B5EF4-FFF2-40B4-BE49-F238E27FC236}">
                  <a16:creationId xmlns:a16="http://schemas.microsoft.com/office/drawing/2014/main" id="{80C418F7-5378-4B68-8A46-655D47979FCF}"/>
                </a:ext>
              </a:extLst>
            </p:cNvPr>
            <p:cNvSpPr/>
            <p:nvPr/>
          </p:nvSpPr>
          <p:spPr>
            <a:xfrm>
              <a:off x="10565918" y="2106903"/>
              <a:ext cx="805942" cy="43059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Telemetry/</a:t>
              </a:r>
              <a:br>
                <a:rPr lang="en-US" sz="600" b="1" dirty="0">
                  <a:solidFill>
                    <a:srgbClr val="FF0000"/>
                  </a:solidFill>
                  <a:latin typeface="Arial" charset="0"/>
                  <a:ea typeface="Arial" charset="0"/>
                  <a:cs typeface="Arial" charset="0"/>
                </a:rPr>
              </a:br>
              <a:r>
                <a:rPr lang="en-US" sz="600" b="1" dirty="0">
                  <a:solidFill>
                    <a:srgbClr val="FF0000"/>
                  </a:solidFill>
                  <a:latin typeface="Arial" charset="0"/>
                  <a:ea typeface="Arial" charset="0"/>
                  <a:cs typeface="Arial" charset="0"/>
                </a:rPr>
                <a:t>Monitoring</a:t>
              </a:r>
            </a:p>
          </p:txBody>
        </p:sp>
      </p:grpSp>
      <p:sp>
        <p:nvSpPr>
          <p:cNvPr id="114" name="Rectangle 113">
            <a:extLst>
              <a:ext uri="{FF2B5EF4-FFF2-40B4-BE49-F238E27FC236}">
                <a16:creationId xmlns:a16="http://schemas.microsoft.com/office/drawing/2014/main" id="{0F449A03-C72D-4AA2-8D8D-DB01172E81BC}"/>
              </a:ext>
            </a:extLst>
          </p:cNvPr>
          <p:cNvSpPr/>
          <p:nvPr/>
        </p:nvSpPr>
        <p:spPr>
          <a:xfrm>
            <a:off x="7597405" y="3403100"/>
            <a:ext cx="804047" cy="335028"/>
          </a:xfrm>
          <a:prstGeom prst="rect">
            <a:avLst/>
          </a:prstGeom>
        </p:spPr>
        <p:txBody>
          <a:bodyPr wrap="square" tIns="73152">
            <a:spAutoFit/>
          </a:bodyPr>
          <a:lstStyle/>
          <a:p>
            <a:pPr algn="ctr">
              <a:lnSpc>
                <a:spcPts val="850"/>
              </a:lnSpc>
            </a:pPr>
            <a:r>
              <a:rPr lang="en-US" sz="600" b="1" dirty="0">
                <a:solidFill>
                  <a:schemeClr val="tx2"/>
                </a:solidFill>
                <a:latin typeface="MS UI Gothic" panose="020B0600070205080204" pitchFamily="34" charset="-128"/>
                <a:ea typeface="Arial" charset="0"/>
                <a:cs typeface="Oracle Sans" panose="020B0503020204020204" pitchFamily="34" charset="0"/>
              </a:rPr>
              <a:t>Identity &amp; Access</a:t>
            </a:r>
          </a:p>
          <a:p>
            <a:pPr algn="ctr">
              <a:lnSpc>
                <a:spcPts val="850"/>
              </a:lnSpc>
            </a:pPr>
            <a:r>
              <a:rPr lang="en-US" sz="600" b="1" dirty="0">
                <a:solidFill>
                  <a:schemeClr val="tx2"/>
                </a:solidFill>
                <a:latin typeface="MS UI Gothic" panose="020B0600070205080204" pitchFamily="34" charset="-128"/>
                <a:ea typeface="Arial" charset="0"/>
                <a:cs typeface="Oracle Sans" panose="020B0503020204020204" pitchFamily="34" charset="0"/>
              </a:rPr>
              <a:t>Management </a:t>
            </a:r>
          </a:p>
        </p:txBody>
      </p:sp>
      <p:pic>
        <p:nvPicPr>
          <p:cNvPr id="115" name="Graphic 114">
            <a:extLst>
              <a:ext uri="{FF2B5EF4-FFF2-40B4-BE49-F238E27FC236}">
                <a16:creationId xmlns:a16="http://schemas.microsoft.com/office/drawing/2014/main" id="{26587795-8403-4895-B460-1553096588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6853" y="3166200"/>
            <a:ext cx="347279" cy="347279"/>
          </a:xfrm>
          <a:prstGeom prst="rect">
            <a:avLst/>
          </a:prstGeom>
        </p:spPr>
      </p:pic>
      <p:sp>
        <p:nvSpPr>
          <p:cNvPr id="117" name="Cloud 116">
            <a:extLst>
              <a:ext uri="{FF2B5EF4-FFF2-40B4-BE49-F238E27FC236}">
                <a16:creationId xmlns:a16="http://schemas.microsoft.com/office/drawing/2014/main" id="{7AD197BF-167A-44D0-B1ED-73C36BBD61D5}"/>
              </a:ext>
            </a:extLst>
          </p:cNvPr>
          <p:cNvSpPr/>
          <p:nvPr/>
        </p:nvSpPr>
        <p:spPr>
          <a:xfrm>
            <a:off x="5580438" y="583998"/>
            <a:ext cx="3699122" cy="2289083"/>
          </a:xfrm>
          <a:prstGeom prst="cloud">
            <a:avLst/>
          </a:prstGeom>
          <a:solidFill>
            <a:srgbClr val="FCEA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0" dirty="0"/>
          </a:p>
        </p:txBody>
      </p:sp>
    </p:spTree>
    <p:extLst>
      <p:ext uri="{BB962C8B-B14F-4D97-AF65-F5344CB8AC3E}">
        <p14:creationId xmlns:p14="http://schemas.microsoft.com/office/powerpoint/2010/main" val="23618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87" grpId="0"/>
      <p:bldP spid="88" grpId="0"/>
      <p:bldP spid="114" grpId="0"/>
      <p:bldP spid="1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4CF9B737-E13F-40CD-BA60-1A71E1AA9049}"/>
              </a:ext>
            </a:extLst>
          </p:cNvPr>
          <p:cNvSpPr/>
          <p:nvPr/>
        </p:nvSpPr>
        <p:spPr>
          <a:xfrm>
            <a:off x="5584551" y="584912"/>
            <a:ext cx="4790761" cy="3118628"/>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0" dirty="0"/>
          </a:p>
        </p:txBody>
      </p:sp>
      <p:sp>
        <p:nvSpPr>
          <p:cNvPr id="68" name="Cloud 67">
            <a:extLst>
              <a:ext uri="{FF2B5EF4-FFF2-40B4-BE49-F238E27FC236}">
                <a16:creationId xmlns:a16="http://schemas.microsoft.com/office/drawing/2014/main" id="{DD2E0BA5-82BD-4DC3-AC16-7F7445FDB5AA}"/>
              </a:ext>
            </a:extLst>
          </p:cNvPr>
          <p:cNvSpPr/>
          <p:nvPr/>
        </p:nvSpPr>
        <p:spPr>
          <a:xfrm>
            <a:off x="5580438" y="583998"/>
            <a:ext cx="3699122" cy="2289083"/>
          </a:xfrm>
          <a:prstGeom prst="cloud">
            <a:avLst/>
          </a:prstGeom>
          <a:solidFill>
            <a:srgbClr val="FCEA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0" dirty="0"/>
          </a:p>
        </p:txBody>
      </p:sp>
      <p:sp>
        <p:nvSpPr>
          <p:cNvPr id="2" name="Title 1">
            <a:extLst>
              <a:ext uri="{FF2B5EF4-FFF2-40B4-BE49-F238E27FC236}">
                <a16:creationId xmlns:a16="http://schemas.microsoft.com/office/drawing/2014/main" id="{8CAB342A-2F55-4C7D-9D9A-10FC877E7679}"/>
              </a:ext>
            </a:extLst>
          </p:cNvPr>
          <p:cNvSpPr>
            <a:spLocks noGrp="1"/>
          </p:cNvSpPr>
          <p:nvPr>
            <p:ph type="title"/>
          </p:nvPr>
        </p:nvSpPr>
        <p:spPr/>
        <p:txBody>
          <a:bodyPr/>
          <a:lstStyle/>
          <a:p>
            <a:r>
              <a:rPr lang="en-US" dirty="0"/>
              <a:t>Building my castle on the cloud</a:t>
            </a:r>
          </a:p>
        </p:txBody>
      </p:sp>
      <p:sp>
        <p:nvSpPr>
          <p:cNvPr id="3" name="Content Placeholder 2">
            <a:extLst>
              <a:ext uri="{FF2B5EF4-FFF2-40B4-BE49-F238E27FC236}">
                <a16:creationId xmlns:a16="http://schemas.microsoft.com/office/drawing/2014/main" id="{5EA21F2C-C7DC-4411-964B-0FE3129F2A86}"/>
              </a:ext>
            </a:extLst>
          </p:cNvPr>
          <p:cNvSpPr>
            <a:spLocks noGrp="1"/>
          </p:cNvSpPr>
          <p:nvPr>
            <p:ph idx="1"/>
          </p:nvPr>
        </p:nvSpPr>
        <p:spPr>
          <a:xfrm>
            <a:off x="720003" y="936000"/>
            <a:ext cx="7259929" cy="3780000"/>
          </a:xfrm>
        </p:spPr>
        <p:txBody>
          <a:bodyPr/>
          <a:lstStyle/>
          <a:p>
            <a:r>
              <a:rPr lang="en-US" sz="1200" dirty="0"/>
              <a:t>Create Tenancy (OCI Cloud Account) &amp; Compartment</a:t>
            </a:r>
          </a:p>
          <a:p>
            <a:pPr lvl="1"/>
            <a:r>
              <a:rPr lang="en-US" sz="1200" dirty="0"/>
              <a:t>setting up imaginary </a:t>
            </a:r>
            <a:r>
              <a:rPr lang="en-US" sz="1200" dirty="0" err="1"/>
              <a:t>rackspace</a:t>
            </a:r>
            <a:r>
              <a:rPr lang="en-US" sz="1200" dirty="0"/>
              <a:t> for virtual servers and storage</a:t>
            </a:r>
          </a:p>
          <a:p>
            <a:r>
              <a:rPr lang="en-US" sz="1200" dirty="0"/>
              <a:t>VCN Wizard for virtual network</a:t>
            </a:r>
          </a:p>
          <a:p>
            <a:pPr lvl="1"/>
            <a:r>
              <a:rPr lang="en-US" sz="1200" dirty="0"/>
              <a:t>create connections internally</a:t>
            </a:r>
          </a:p>
          <a:p>
            <a:endParaRPr lang="en-US" sz="1200" dirty="0"/>
          </a:p>
          <a:p>
            <a:endParaRPr lang="en-US" sz="1200" dirty="0"/>
          </a:p>
        </p:txBody>
      </p:sp>
      <p:sp>
        <p:nvSpPr>
          <p:cNvPr id="4" name="Footer Placeholder 3">
            <a:extLst>
              <a:ext uri="{FF2B5EF4-FFF2-40B4-BE49-F238E27FC236}">
                <a16:creationId xmlns:a16="http://schemas.microsoft.com/office/drawing/2014/main" id="{08A6CB2F-EE31-4EF8-B8F3-DDFDDD9D0451}"/>
              </a:ext>
            </a:extLst>
          </p:cNvPr>
          <p:cNvSpPr>
            <a:spLocks noGrp="1"/>
          </p:cNvSpPr>
          <p:nvPr>
            <p:ph type="ftr" sz="quarter" idx="11"/>
          </p:nvPr>
        </p:nvSpPr>
        <p:spPr/>
        <p:txBody>
          <a:bodyPr/>
          <a:lstStyle/>
          <a:p>
            <a:r>
              <a:rPr lang="en-US"/>
              <a:t>Cloud Native Application Development- on Oracle Cloud | APAC OGB Tour 2021</a:t>
            </a:r>
            <a:endParaRPr lang="nl-NL"/>
          </a:p>
        </p:txBody>
      </p:sp>
      <p:grpSp>
        <p:nvGrpSpPr>
          <p:cNvPr id="26" name="Group 25">
            <a:extLst>
              <a:ext uri="{FF2B5EF4-FFF2-40B4-BE49-F238E27FC236}">
                <a16:creationId xmlns:a16="http://schemas.microsoft.com/office/drawing/2014/main" id="{160B4E94-389D-45B8-B6C4-73FB4B5CC556}"/>
              </a:ext>
            </a:extLst>
          </p:cNvPr>
          <p:cNvGrpSpPr/>
          <p:nvPr/>
        </p:nvGrpSpPr>
        <p:grpSpPr>
          <a:xfrm>
            <a:off x="7105886" y="1702253"/>
            <a:ext cx="689978" cy="705326"/>
            <a:chOff x="9986753" y="1468849"/>
            <a:chExt cx="911906" cy="1009313"/>
          </a:xfrm>
        </p:grpSpPr>
        <p:grpSp>
          <p:nvGrpSpPr>
            <p:cNvPr id="27" name="Group 26">
              <a:extLst>
                <a:ext uri="{FF2B5EF4-FFF2-40B4-BE49-F238E27FC236}">
                  <a16:creationId xmlns:a16="http://schemas.microsoft.com/office/drawing/2014/main" id="{691F64AF-8F02-4D7D-B071-4478611D2787}"/>
                </a:ext>
              </a:extLst>
            </p:cNvPr>
            <p:cNvGrpSpPr/>
            <p:nvPr/>
          </p:nvGrpSpPr>
          <p:grpSpPr>
            <a:xfrm>
              <a:off x="10131618" y="1468849"/>
              <a:ext cx="582945" cy="635162"/>
              <a:chOff x="10131618" y="1758788"/>
              <a:chExt cx="582945" cy="635162"/>
            </a:xfrm>
          </p:grpSpPr>
          <p:sp>
            <p:nvSpPr>
              <p:cNvPr id="29" name="Rectangle 28">
                <a:extLst>
                  <a:ext uri="{FF2B5EF4-FFF2-40B4-BE49-F238E27FC236}">
                    <a16:creationId xmlns:a16="http://schemas.microsoft.com/office/drawing/2014/main" id="{E8FB445F-824B-4D27-871B-437A986DAAED}"/>
                  </a:ext>
                </a:extLst>
              </p:cNvPr>
              <p:cNvSpPr/>
              <p:nvPr/>
            </p:nvSpPr>
            <p:spPr>
              <a:xfrm>
                <a:off x="10131618"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grpSp>
            <p:nvGrpSpPr>
              <p:cNvPr id="30" name="Group 29">
                <a:extLst>
                  <a:ext uri="{FF2B5EF4-FFF2-40B4-BE49-F238E27FC236}">
                    <a16:creationId xmlns:a16="http://schemas.microsoft.com/office/drawing/2014/main" id="{0E671CF2-DBEB-4736-9A27-8348C429E01C}"/>
                  </a:ext>
                </a:extLst>
              </p:cNvPr>
              <p:cNvGrpSpPr/>
              <p:nvPr/>
            </p:nvGrpSpPr>
            <p:grpSpPr>
              <a:xfrm>
                <a:off x="10214652" y="1854090"/>
                <a:ext cx="421184" cy="421184"/>
                <a:chOff x="6894513" y="4081463"/>
                <a:chExt cx="509587" cy="509587"/>
              </a:xfrm>
            </p:grpSpPr>
            <p:sp>
              <p:nvSpPr>
                <p:cNvPr id="31" name="Freeform 31">
                  <a:extLst>
                    <a:ext uri="{FF2B5EF4-FFF2-40B4-BE49-F238E27FC236}">
                      <a16:creationId xmlns:a16="http://schemas.microsoft.com/office/drawing/2014/main" id="{DB80289B-3E13-4A7B-A134-1D6317B5AC92}"/>
                    </a:ext>
                  </a:extLst>
                </p:cNvPr>
                <p:cNvSpPr>
                  <a:spLocks noChangeArrowheads="1"/>
                </p:cNvSpPr>
                <p:nvPr/>
              </p:nvSpPr>
              <p:spPr bwMode="auto">
                <a:xfrm>
                  <a:off x="7138988" y="4381500"/>
                  <a:ext cx="109537" cy="80963"/>
                </a:xfrm>
                <a:custGeom>
                  <a:avLst/>
                  <a:gdLst>
                    <a:gd name="T0" fmla="*/ 18 w 303"/>
                    <a:gd name="T1" fmla="*/ 0 h 227"/>
                    <a:gd name="T2" fmla="*/ 0 w 303"/>
                    <a:gd name="T3" fmla="*/ 27 h 227"/>
                    <a:gd name="T4" fmla="*/ 76 w 303"/>
                    <a:gd name="T5" fmla="*/ 218 h 227"/>
                    <a:gd name="T6" fmla="*/ 81 w 303"/>
                    <a:gd name="T7" fmla="*/ 218 h 227"/>
                    <a:gd name="T8" fmla="*/ 115 w 303"/>
                    <a:gd name="T9" fmla="*/ 226 h 227"/>
                    <a:gd name="T10" fmla="*/ 302 w 303"/>
                    <a:gd name="T11" fmla="*/ 48 h 227"/>
                    <a:gd name="T12" fmla="*/ 296 w 303"/>
                    <a:gd name="T13" fmla="*/ 32 h 227"/>
                    <a:gd name="T14" fmla="*/ 18 w 30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27">
                      <a:moveTo>
                        <a:pt x="18" y="0"/>
                      </a:moveTo>
                      <a:cubicBezTo>
                        <a:pt x="13" y="11"/>
                        <a:pt x="8" y="19"/>
                        <a:pt x="0" y="27"/>
                      </a:cubicBezTo>
                      <a:lnTo>
                        <a:pt x="76" y="218"/>
                      </a:lnTo>
                      <a:cubicBezTo>
                        <a:pt x="79" y="218"/>
                        <a:pt x="79" y="218"/>
                        <a:pt x="81" y="218"/>
                      </a:cubicBezTo>
                      <a:cubicBezTo>
                        <a:pt x="94" y="218"/>
                        <a:pt x="105" y="221"/>
                        <a:pt x="115" y="226"/>
                      </a:cubicBezTo>
                      <a:lnTo>
                        <a:pt x="302" y="48"/>
                      </a:lnTo>
                      <a:cubicBezTo>
                        <a:pt x="299" y="42"/>
                        <a:pt x="296" y="37"/>
                        <a:pt x="296" y="32"/>
                      </a:cubicBezTo>
                      <a:lnTo>
                        <a:pt x="18" y="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2" name="Freeform 32">
                  <a:extLst>
                    <a:ext uri="{FF2B5EF4-FFF2-40B4-BE49-F238E27FC236}">
                      <a16:creationId xmlns:a16="http://schemas.microsoft.com/office/drawing/2014/main" id="{BDFD71DA-A694-4EF2-A983-375DFD15F0EF}"/>
                    </a:ext>
                  </a:extLst>
                </p:cNvPr>
                <p:cNvSpPr>
                  <a:spLocks noChangeArrowheads="1"/>
                </p:cNvSpPr>
                <p:nvPr/>
              </p:nvSpPr>
              <p:spPr bwMode="auto">
                <a:xfrm>
                  <a:off x="7053263" y="4381500"/>
                  <a:ext cx="96837" cy="80963"/>
                </a:xfrm>
                <a:custGeom>
                  <a:avLst/>
                  <a:gdLst>
                    <a:gd name="T0" fmla="*/ 194 w 271"/>
                    <a:gd name="T1" fmla="*/ 39 h 227"/>
                    <a:gd name="T2" fmla="*/ 131 w 271"/>
                    <a:gd name="T3" fmla="*/ 0 h 227"/>
                    <a:gd name="T4" fmla="*/ 2 w 271"/>
                    <a:gd name="T5" fmla="*/ 21 h 227"/>
                    <a:gd name="T6" fmla="*/ 0 w 271"/>
                    <a:gd name="T7" fmla="*/ 32 h 227"/>
                    <a:gd name="T8" fmla="*/ 270 w 271"/>
                    <a:gd name="T9" fmla="*/ 226 h 227"/>
                    <a:gd name="T10" fmla="*/ 196 w 271"/>
                    <a:gd name="T11" fmla="*/ 39 h 227"/>
                    <a:gd name="T12" fmla="*/ 194 w 271"/>
                    <a:gd name="T13" fmla="*/ 39 h 227"/>
                  </a:gdLst>
                  <a:ahLst/>
                  <a:cxnLst>
                    <a:cxn ang="0">
                      <a:pos x="T0" y="T1"/>
                    </a:cxn>
                    <a:cxn ang="0">
                      <a:pos x="T2" y="T3"/>
                    </a:cxn>
                    <a:cxn ang="0">
                      <a:pos x="T4" y="T5"/>
                    </a:cxn>
                    <a:cxn ang="0">
                      <a:pos x="T6" y="T7"/>
                    </a:cxn>
                    <a:cxn ang="0">
                      <a:pos x="T8" y="T9"/>
                    </a:cxn>
                    <a:cxn ang="0">
                      <a:pos x="T10" y="T11"/>
                    </a:cxn>
                    <a:cxn ang="0">
                      <a:pos x="T12" y="T13"/>
                    </a:cxn>
                  </a:cxnLst>
                  <a:rect l="0" t="0" r="r" b="b"/>
                  <a:pathLst>
                    <a:path w="271" h="227">
                      <a:moveTo>
                        <a:pt x="194" y="39"/>
                      </a:moveTo>
                      <a:cubicBezTo>
                        <a:pt x="167" y="39"/>
                        <a:pt x="144" y="24"/>
                        <a:pt x="131" y="0"/>
                      </a:cubicBezTo>
                      <a:lnTo>
                        <a:pt x="2" y="21"/>
                      </a:lnTo>
                      <a:cubicBezTo>
                        <a:pt x="2" y="24"/>
                        <a:pt x="0" y="29"/>
                        <a:pt x="0" y="32"/>
                      </a:cubicBezTo>
                      <a:lnTo>
                        <a:pt x="270" y="226"/>
                      </a:lnTo>
                      <a:lnTo>
                        <a:pt x="196" y="39"/>
                      </a:lnTo>
                      <a:lnTo>
                        <a:pt x="194" y="3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3" name="Freeform 33">
                  <a:extLst>
                    <a:ext uri="{FF2B5EF4-FFF2-40B4-BE49-F238E27FC236}">
                      <a16:creationId xmlns:a16="http://schemas.microsoft.com/office/drawing/2014/main" id="{D0559EB6-E1BF-4DF8-B40B-439154B4D914}"/>
                    </a:ext>
                  </a:extLst>
                </p:cNvPr>
                <p:cNvSpPr>
                  <a:spLocks noChangeArrowheads="1"/>
                </p:cNvSpPr>
                <p:nvPr/>
              </p:nvSpPr>
              <p:spPr bwMode="auto">
                <a:xfrm>
                  <a:off x="7042150" y="4267200"/>
                  <a:ext cx="63500" cy="107950"/>
                </a:xfrm>
                <a:custGeom>
                  <a:avLst/>
                  <a:gdLst>
                    <a:gd name="T0" fmla="*/ 176 w 177"/>
                    <a:gd name="T1" fmla="*/ 235 h 299"/>
                    <a:gd name="T2" fmla="*/ 68 w 177"/>
                    <a:gd name="T3" fmla="*/ 0 h 299"/>
                    <a:gd name="T4" fmla="*/ 66 w 177"/>
                    <a:gd name="T5" fmla="*/ 0 h 299"/>
                    <a:gd name="T6" fmla="*/ 0 w 177"/>
                    <a:gd name="T7" fmla="*/ 269 h 299"/>
                    <a:gd name="T8" fmla="*/ 26 w 177"/>
                    <a:gd name="T9" fmla="*/ 298 h 299"/>
                    <a:gd name="T10" fmla="*/ 155 w 177"/>
                    <a:gd name="T11" fmla="*/ 277 h 299"/>
                    <a:gd name="T12" fmla="*/ 176 w 177"/>
                    <a:gd name="T13" fmla="*/ 235 h 299"/>
                  </a:gdLst>
                  <a:ahLst/>
                  <a:cxnLst>
                    <a:cxn ang="0">
                      <a:pos x="T0" y="T1"/>
                    </a:cxn>
                    <a:cxn ang="0">
                      <a:pos x="T2" y="T3"/>
                    </a:cxn>
                    <a:cxn ang="0">
                      <a:pos x="T4" y="T5"/>
                    </a:cxn>
                    <a:cxn ang="0">
                      <a:pos x="T6" y="T7"/>
                    </a:cxn>
                    <a:cxn ang="0">
                      <a:pos x="T8" y="T9"/>
                    </a:cxn>
                    <a:cxn ang="0">
                      <a:pos x="T10" y="T11"/>
                    </a:cxn>
                    <a:cxn ang="0">
                      <a:pos x="T12" y="T13"/>
                    </a:cxn>
                  </a:cxnLst>
                  <a:rect l="0" t="0" r="r" b="b"/>
                  <a:pathLst>
                    <a:path w="177" h="299">
                      <a:moveTo>
                        <a:pt x="176" y="235"/>
                      </a:moveTo>
                      <a:lnTo>
                        <a:pt x="68" y="0"/>
                      </a:lnTo>
                      <a:lnTo>
                        <a:pt x="66" y="0"/>
                      </a:lnTo>
                      <a:lnTo>
                        <a:pt x="0" y="269"/>
                      </a:lnTo>
                      <a:cubicBezTo>
                        <a:pt x="11" y="277"/>
                        <a:pt x="18" y="285"/>
                        <a:pt x="26" y="298"/>
                      </a:cubicBezTo>
                      <a:lnTo>
                        <a:pt x="155" y="277"/>
                      </a:lnTo>
                      <a:cubicBezTo>
                        <a:pt x="157" y="261"/>
                        <a:pt x="165" y="246"/>
                        <a:pt x="176" y="23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4" name="Freeform 34">
                  <a:extLst>
                    <a:ext uri="{FF2B5EF4-FFF2-40B4-BE49-F238E27FC236}">
                      <a16:creationId xmlns:a16="http://schemas.microsoft.com/office/drawing/2014/main" id="{0A4E21D0-E114-4422-B201-A2D0326C6C4F}"/>
                    </a:ext>
                  </a:extLst>
                </p:cNvPr>
                <p:cNvSpPr>
                  <a:spLocks noChangeArrowheads="1"/>
                </p:cNvSpPr>
                <p:nvPr/>
              </p:nvSpPr>
              <p:spPr bwMode="auto">
                <a:xfrm>
                  <a:off x="7080250" y="4251325"/>
                  <a:ext cx="144463" cy="96838"/>
                </a:xfrm>
                <a:custGeom>
                  <a:avLst/>
                  <a:gdLst>
                    <a:gd name="T0" fmla="*/ 118 w 402"/>
                    <a:gd name="T1" fmla="*/ 261 h 270"/>
                    <a:gd name="T2" fmla="*/ 149 w 402"/>
                    <a:gd name="T3" fmla="*/ 269 h 270"/>
                    <a:gd name="T4" fmla="*/ 401 w 402"/>
                    <a:gd name="T5" fmla="*/ 18 h 270"/>
                    <a:gd name="T6" fmla="*/ 395 w 402"/>
                    <a:gd name="T7" fmla="*/ 8 h 270"/>
                    <a:gd name="T8" fmla="*/ 18 w 402"/>
                    <a:gd name="T9" fmla="*/ 0 h 270"/>
                    <a:gd name="T10" fmla="*/ 0 w 402"/>
                    <a:gd name="T11" fmla="*/ 29 h 270"/>
                    <a:gd name="T12" fmla="*/ 107 w 402"/>
                    <a:gd name="T13" fmla="*/ 263 h 270"/>
                    <a:gd name="T14" fmla="*/ 118 w 402"/>
                    <a:gd name="T15" fmla="*/ 261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270">
                      <a:moveTo>
                        <a:pt x="118" y="261"/>
                      </a:moveTo>
                      <a:cubicBezTo>
                        <a:pt x="128" y="261"/>
                        <a:pt x="141" y="263"/>
                        <a:pt x="149" y="269"/>
                      </a:cubicBezTo>
                      <a:lnTo>
                        <a:pt x="401" y="18"/>
                      </a:lnTo>
                      <a:cubicBezTo>
                        <a:pt x="398" y="15"/>
                        <a:pt x="398" y="10"/>
                        <a:pt x="395" y="8"/>
                      </a:cubicBezTo>
                      <a:lnTo>
                        <a:pt x="18" y="0"/>
                      </a:lnTo>
                      <a:cubicBezTo>
                        <a:pt x="15" y="10"/>
                        <a:pt x="7" y="21"/>
                        <a:pt x="0" y="29"/>
                      </a:cubicBezTo>
                      <a:lnTo>
                        <a:pt x="107" y="263"/>
                      </a:lnTo>
                      <a:cubicBezTo>
                        <a:pt x="112" y="261"/>
                        <a:pt x="115" y="261"/>
                        <a:pt x="118" y="261"/>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5" name="Freeform 35">
                  <a:extLst>
                    <a:ext uri="{FF2B5EF4-FFF2-40B4-BE49-F238E27FC236}">
                      <a16:creationId xmlns:a16="http://schemas.microsoft.com/office/drawing/2014/main" id="{07DA991F-FD97-4811-853B-448F466A6824}"/>
                    </a:ext>
                  </a:extLst>
                </p:cNvPr>
                <p:cNvSpPr>
                  <a:spLocks noChangeArrowheads="1"/>
                </p:cNvSpPr>
                <p:nvPr/>
              </p:nvSpPr>
              <p:spPr bwMode="auto">
                <a:xfrm>
                  <a:off x="7145338" y="4268788"/>
                  <a:ext cx="112712" cy="107950"/>
                </a:xfrm>
                <a:custGeom>
                  <a:avLst/>
                  <a:gdLst>
                    <a:gd name="T0" fmla="*/ 252 w 311"/>
                    <a:gd name="T1" fmla="*/ 0 h 299"/>
                    <a:gd name="T2" fmla="*/ 0 w 311"/>
                    <a:gd name="T3" fmla="*/ 251 h 299"/>
                    <a:gd name="T4" fmla="*/ 6 w 311"/>
                    <a:gd name="T5" fmla="*/ 269 h 299"/>
                    <a:gd name="T6" fmla="*/ 278 w 311"/>
                    <a:gd name="T7" fmla="*/ 298 h 299"/>
                    <a:gd name="T8" fmla="*/ 310 w 311"/>
                    <a:gd name="T9" fmla="*/ 264 h 299"/>
                    <a:gd name="T10" fmla="*/ 270 w 311"/>
                    <a:gd name="T11" fmla="*/ 8 h 299"/>
                    <a:gd name="T12" fmla="*/ 252 w 311"/>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311" h="299">
                      <a:moveTo>
                        <a:pt x="252" y="0"/>
                      </a:moveTo>
                      <a:lnTo>
                        <a:pt x="0" y="251"/>
                      </a:lnTo>
                      <a:cubicBezTo>
                        <a:pt x="3" y="256"/>
                        <a:pt x="6" y="262"/>
                        <a:pt x="6" y="269"/>
                      </a:cubicBezTo>
                      <a:lnTo>
                        <a:pt x="278" y="298"/>
                      </a:lnTo>
                      <a:cubicBezTo>
                        <a:pt x="286" y="283"/>
                        <a:pt x="297" y="272"/>
                        <a:pt x="310" y="264"/>
                      </a:cubicBezTo>
                      <a:lnTo>
                        <a:pt x="270" y="8"/>
                      </a:lnTo>
                      <a:cubicBezTo>
                        <a:pt x="265" y="6"/>
                        <a:pt x="257" y="3"/>
                        <a:pt x="252"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6" name="Freeform 36">
                  <a:extLst>
                    <a:ext uri="{FF2B5EF4-FFF2-40B4-BE49-F238E27FC236}">
                      <a16:creationId xmlns:a16="http://schemas.microsoft.com/office/drawing/2014/main" id="{D6857480-60BE-4281-BF77-C2D0782A74B5}"/>
                    </a:ext>
                  </a:extLst>
                </p:cNvPr>
                <p:cNvSpPr>
                  <a:spLocks noChangeArrowheads="1"/>
                </p:cNvSpPr>
                <p:nvPr/>
              </p:nvSpPr>
              <p:spPr bwMode="auto">
                <a:xfrm>
                  <a:off x="6894513" y="4081463"/>
                  <a:ext cx="509587" cy="509587"/>
                </a:xfrm>
                <a:custGeom>
                  <a:avLst/>
                  <a:gdLst>
                    <a:gd name="T0" fmla="*/ 708 w 1417"/>
                    <a:gd name="T1" fmla="*/ 0 h 1415"/>
                    <a:gd name="T2" fmla="*/ 0 w 1417"/>
                    <a:gd name="T3" fmla="*/ 707 h 1415"/>
                    <a:gd name="T4" fmla="*/ 708 w 1417"/>
                    <a:gd name="T5" fmla="*/ 1414 h 1415"/>
                    <a:gd name="T6" fmla="*/ 1416 w 1417"/>
                    <a:gd name="T7" fmla="*/ 707 h 1415"/>
                    <a:gd name="T8" fmla="*/ 708 w 1417"/>
                    <a:gd name="T9" fmla="*/ 0 h 1415"/>
                    <a:gd name="T10" fmla="*/ 1041 w 1417"/>
                    <a:gd name="T11" fmla="*/ 919 h 1415"/>
                    <a:gd name="T12" fmla="*/ 1007 w 1417"/>
                    <a:gd name="T13" fmla="*/ 911 h 1415"/>
                    <a:gd name="T14" fmla="*/ 821 w 1417"/>
                    <a:gd name="T15" fmla="*/ 1089 h 1415"/>
                    <a:gd name="T16" fmla="*/ 828 w 1417"/>
                    <a:gd name="T17" fmla="*/ 1121 h 1415"/>
                    <a:gd name="T18" fmla="*/ 758 w 1417"/>
                    <a:gd name="T19" fmla="*/ 1192 h 1415"/>
                    <a:gd name="T20" fmla="*/ 687 w 1417"/>
                    <a:gd name="T21" fmla="*/ 1121 h 1415"/>
                    <a:gd name="T22" fmla="*/ 690 w 1417"/>
                    <a:gd name="T23" fmla="*/ 1100 h 1415"/>
                    <a:gd name="T24" fmla="*/ 412 w 1417"/>
                    <a:gd name="T25" fmla="*/ 903 h 1415"/>
                    <a:gd name="T26" fmla="*/ 370 w 1417"/>
                    <a:gd name="T27" fmla="*/ 916 h 1415"/>
                    <a:gd name="T28" fmla="*/ 299 w 1417"/>
                    <a:gd name="T29" fmla="*/ 846 h 1415"/>
                    <a:gd name="T30" fmla="*/ 364 w 1417"/>
                    <a:gd name="T31" fmla="*/ 775 h 1415"/>
                    <a:gd name="T32" fmla="*/ 430 w 1417"/>
                    <a:gd name="T33" fmla="*/ 506 h 1415"/>
                    <a:gd name="T34" fmla="*/ 396 w 1417"/>
                    <a:gd name="T35" fmla="*/ 445 h 1415"/>
                    <a:gd name="T36" fmla="*/ 467 w 1417"/>
                    <a:gd name="T37" fmla="*/ 375 h 1415"/>
                    <a:gd name="T38" fmla="*/ 535 w 1417"/>
                    <a:gd name="T39" fmla="*/ 424 h 1415"/>
                    <a:gd name="T40" fmla="*/ 912 w 1417"/>
                    <a:gd name="T41" fmla="*/ 432 h 1415"/>
                    <a:gd name="T42" fmla="*/ 978 w 1417"/>
                    <a:gd name="T43" fmla="*/ 385 h 1415"/>
                    <a:gd name="T44" fmla="*/ 1049 w 1417"/>
                    <a:gd name="T45" fmla="*/ 456 h 1415"/>
                    <a:gd name="T46" fmla="*/ 1009 w 1417"/>
                    <a:gd name="T47" fmla="*/ 519 h 1415"/>
                    <a:gd name="T48" fmla="*/ 1049 w 1417"/>
                    <a:gd name="T49" fmla="*/ 775 h 1415"/>
                    <a:gd name="T50" fmla="*/ 1109 w 1417"/>
                    <a:gd name="T51" fmla="*/ 846 h 1415"/>
                    <a:gd name="T52" fmla="*/ 1041 w 1417"/>
                    <a:gd name="T53" fmla="*/ 919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7" h="1415">
                      <a:moveTo>
                        <a:pt x="708" y="0"/>
                      </a:moveTo>
                      <a:cubicBezTo>
                        <a:pt x="317" y="0"/>
                        <a:pt x="0" y="317"/>
                        <a:pt x="0" y="707"/>
                      </a:cubicBezTo>
                      <a:cubicBezTo>
                        <a:pt x="0" y="1098"/>
                        <a:pt x="317" y="1414"/>
                        <a:pt x="708" y="1414"/>
                      </a:cubicBezTo>
                      <a:cubicBezTo>
                        <a:pt x="1099" y="1414"/>
                        <a:pt x="1416" y="1097"/>
                        <a:pt x="1416" y="707"/>
                      </a:cubicBezTo>
                      <a:cubicBezTo>
                        <a:pt x="1413" y="314"/>
                        <a:pt x="1099" y="0"/>
                        <a:pt x="708" y="0"/>
                      </a:cubicBezTo>
                      <a:close/>
                      <a:moveTo>
                        <a:pt x="1041" y="919"/>
                      </a:moveTo>
                      <a:cubicBezTo>
                        <a:pt x="1028" y="919"/>
                        <a:pt x="1017" y="916"/>
                        <a:pt x="1007" y="911"/>
                      </a:cubicBezTo>
                      <a:lnTo>
                        <a:pt x="821" y="1089"/>
                      </a:lnTo>
                      <a:cubicBezTo>
                        <a:pt x="826" y="1100"/>
                        <a:pt x="828" y="1110"/>
                        <a:pt x="828" y="1121"/>
                      </a:cubicBezTo>
                      <a:cubicBezTo>
                        <a:pt x="828" y="1160"/>
                        <a:pt x="798" y="1192"/>
                        <a:pt x="758" y="1192"/>
                      </a:cubicBezTo>
                      <a:cubicBezTo>
                        <a:pt x="719" y="1192"/>
                        <a:pt x="687" y="1160"/>
                        <a:pt x="687" y="1121"/>
                      </a:cubicBezTo>
                      <a:cubicBezTo>
                        <a:pt x="687" y="1113"/>
                        <a:pt x="690" y="1108"/>
                        <a:pt x="690" y="1100"/>
                      </a:cubicBezTo>
                      <a:lnTo>
                        <a:pt x="412" y="903"/>
                      </a:lnTo>
                      <a:cubicBezTo>
                        <a:pt x="399" y="911"/>
                        <a:pt x="385" y="916"/>
                        <a:pt x="370" y="916"/>
                      </a:cubicBezTo>
                      <a:cubicBezTo>
                        <a:pt x="330" y="916"/>
                        <a:pt x="299" y="885"/>
                        <a:pt x="299" y="846"/>
                      </a:cubicBezTo>
                      <a:cubicBezTo>
                        <a:pt x="299" y="809"/>
                        <a:pt x="328" y="777"/>
                        <a:pt x="364" y="775"/>
                      </a:cubicBezTo>
                      <a:lnTo>
                        <a:pt x="430" y="506"/>
                      </a:lnTo>
                      <a:cubicBezTo>
                        <a:pt x="409" y="493"/>
                        <a:pt x="396" y="472"/>
                        <a:pt x="396" y="445"/>
                      </a:cubicBezTo>
                      <a:cubicBezTo>
                        <a:pt x="396" y="406"/>
                        <a:pt x="427" y="375"/>
                        <a:pt x="467" y="375"/>
                      </a:cubicBezTo>
                      <a:cubicBezTo>
                        <a:pt x="498" y="375"/>
                        <a:pt x="524" y="396"/>
                        <a:pt x="535" y="424"/>
                      </a:cubicBezTo>
                      <a:lnTo>
                        <a:pt x="912" y="432"/>
                      </a:lnTo>
                      <a:cubicBezTo>
                        <a:pt x="923" y="404"/>
                        <a:pt x="949" y="385"/>
                        <a:pt x="978" y="385"/>
                      </a:cubicBezTo>
                      <a:cubicBezTo>
                        <a:pt x="1017" y="385"/>
                        <a:pt x="1049" y="417"/>
                        <a:pt x="1049" y="456"/>
                      </a:cubicBezTo>
                      <a:cubicBezTo>
                        <a:pt x="1049" y="485"/>
                        <a:pt x="1033" y="508"/>
                        <a:pt x="1009" y="519"/>
                      </a:cubicBezTo>
                      <a:lnTo>
                        <a:pt x="1049" y="775"/>
                      </a:lnTo>
                      <a:cubicBezTo>
                        <a:pt x="1083" y="780"/>
                        <a:pt x="1109" y="809"/>
                        <a:pt x="1109" y="846"/>
                      </a:cubicBezTo>
                      <a:cubicBezTo>
                        <a:pt x="1112" y="885"/>
                        <a:pt x="1080" y="919"/>
                        <a:pt x="1041" y="919"/>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8" name="Rectangle 27">
              <a:extLst>
                <a:ext uri="{FF2B5EF4-FFF2-40B4-BE49-F238E27FC236}">
                  <a16:creationId xmlns:a16="http://schemas.microsoft.com/office/drawing/2014/main" id="{E793BBBD-46CA-491D-9FC6-0A627E81E25C}"/>
                </a:ext>
              </a:extLst>
            </p:cNvPr>
            <p:cNvSpPr/>
            <p:nvPr/>
          </p:nvSpPr>
          <p:spPr>
            <a:xfrm>
              <a:off x="9986753" y="2081780"/>
              <a:ext cx="911906" cy="39638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Virtual Cloud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Network</a:t>
              </a:r>
            </a:p>
          </p:txBody>
        </p:sp>
      </p:grpSp>
      <p:grpSp>
        <p:nvGrpSpPr>
          <p:cNvPr id="37" name="Group 36">
            <a:extLst>
              <a:ext uri="{FF2B5EF4-FFF2-40B4-BE49-F238E27FC236}">
                <a16:creationId xmlns:a16="http://schemas.microsoft.com/office/drawing/2014/main" id="{20FF832E-9FFA-4FF8-8436-351C2504DAB4}"/>
              </a:ext>
            </a:extLst>
          </p:cNvPr>
          <p:cNvGrpSpPr/>
          <p:nvPr/>
        </p:nvGrpSpPr>
        <p:grpSpPr>
          <a:xfrm>
            <a:off x="6547616" y="1235974"/>
            <a:ext cx="609802" cy="720453"/>
            <a:chOff x="1526467" y="2625219"/>
            <a:chExt cx="805942" cy="1030960"/>
          </a:xfrm>
        </p:grpSpPr>
        <p:grpSp>
          <p:nvGrpSpPr>
            <p:cNvPr id="38" name="Group 37">
              <a:extLst>
                <a:ext uri="{FF2B5EF4-FFF2-40B4-BE49-F238E27FC236}">
                  <a16:creationId xmlns:a16="http://schemas.microsoft.com/office/drawing/2014/main" id="{2DC286C8-287F-4BB9-91D1-EFBE78F2912A}"/>
                </a:ext>
              </a:extLst>
            </p:cNvPr>
            <p:cNvGrpSpPr/>
            <p:nvPr/>
          </p:nvGrpSpPr>
          <p:grpSpPr>
            <a:xfrm>
              <a:off x="1604613" y="2625219"/>
              <a:ext cx="667030" cy="635162"/>
              <a:chOff x="1604613" y="2882206"/>
              <a:chExt cx="667030" cy="635162"/>
            </a:xfrm>
          </p:grpSpPr>
          <p:sp>
            <p:nvSpPr>
              <p:cNvPr id="40" name="Rectangle 39">
                <a:extLst>
                  <a:ext uri="{FF2B5EF4-FFF2-40B4-BE49-F238E27FC236}">
                    <a16:creationId xmlns:a16="http://schemas.microsoft.com/office/drawing/2014/main" id="{4702E933-49C3-46B5-8B91-D95DC22CBCB4}"/>
                  </a:ext>
                </a:extLst>
              </p:cNvPr>
              <p:cNvSpPr/>
              <p:nvPr/>
            </p:nvSpPr>
            <p:spPr>
              <a:xfrm>
                <a:off x="1604613" y="2882206"/>
                <a:ext cx="667030"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grpSp>
            <p:nvGrpSpPr>
              <p:cNvPr id="41" name="Group 40">
                <a:extLst>
                  <a:ext uri="{FF2B5EF4-FFF2-40B4-BE49-F238E27FC236}">
                    <a16:creationId xmlns:a16="http://schemas.microsoft.com/office/drawing/2014/main" id="{B2A2E43E-E2ED-4802-AE54-7E5C0149CBEE}"/>
                  </a:ext>
                </a:extLst>
              </p:cNvPr>
              <p:cNvGrpSpPr/>
              <p:nvPr/>
            </p:nvGrpSpPr>
            <p:grpSpPr>
              <a:xfrm>
                <a:off x="1656520" y="2969367"/>
                <a:ext cx="566826" cy="444800"/>
                <a:chOff x="4667251" y="5094288"/>
                <a:chExt cx="685799" cy="538161"/>
              </a:xfrm>
            </p:grpSpPr>
            <p:sp>
              <p:nvSpPr>
                <p:cNvPr id="42" name="Freeform 53">
                  <a:extLst>
                    <a:ext uri="{FF2B5EF4-FFF2-40B4-BE49-F238E27FC236}">
                      <a16:creationId xmlns:a16="http://schemas.microsoft.com/office/drawing/2014/main" id="{19454FA2-B34E-4BD5-9235-D37EF068F58E}"/>
                    </a:ext>
                  </a:extLst>
                </p:cNvPr>
                <p:cNvSpPr>
                  <a:spLocks noChangeArrowheads="1"/>
                </p:cNvSpPr>
                <p:nvPr/>
              </p:nvSpPr>
              <p:spPr bwMode="auto">
                <a:xfrm>
                  <a:off x="4997450" y="5094288"/>
                  <a:ext cx="355600" cy="201612"/>
                </a:xfrm>
                <a:custGeom>
                  <a:avLst/>
                  <a:gdLst>
                    <a:gd name="T0" fmla="*/ 809 w 988"/>
                    <a:gd name="T1" fmla="*/ 199 h 559"/>
                    <a:gd name="T2" fmla="*/ 793 w 988"/>
                    <a:gd name="T3" fmla="*/ 199 h 559"/>
                    <a:gd name="T4" fmla="*/ 623 w 988"/>
                    <a:gd name="T5" fmla="*/ 76 h 559"/>
                    <a:gd name="T6" fmla="*/ 565 w 988"/>
                    <a:gd name="T7" fmla="*/ 86 h 559"/>
                    <a:gd name="T8" fmla="*/ 400 w 988"/>
                    <a:gd name="T9" fmla="*/ 0 h 559"/>
                    <a:gd name="T10" fmla="*/ 206 w 988"/>
                    <a:gd name="T11" fmla="*/ 154 h 559"/>
                    <a:gd name="T12" fmla="*/ 201 w 988"/>
                    <a:gd name="T13" fmla="*/ 154 h 559"/>
                    <a:gd name="T14" fmla="*/ 0 w 988"/>
                    <a:gd name="T15" fmla="*/ 356 h 559"/>
                    <a:gd name="T16" fmla="*/ 201 w 988"/>
                    <a:gd name="T17" fmla="*/ 558 h 559"/>
                    <a:gd name="T18" fmla="*/ 809 w 988"/>
                    <a:gd name="T19" fmla="*/ 558 h 559"/>
                    <a:gd name="T20" fmla="*/ 987 w 988"/>
                    <a:gd name="T21" fmla="*/ 380 h 559"/>
                    <a:gd name="T22" fmla="*/ 809 w 988"/>
                    <a:gd name="T23" fmla="*/ 19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8" h="559">
                      <a:moveTo>
                        <a:pt x="809" y="199"/>
                      </a:moveTo>
                      <a:cubicBezTo>
                        <a:pt x="803" y="199"/>
                        <a:pt x="798" y="199"/>
                        <a:pt x="793" y="199"/>
                      </a:cubicBezTo>
                      <a:cubicBezTo>
                        <a:pt x="769" y="128"/>
                        <a:pt x="704" y="76"/>
                        <a:pt x="623" y="76"/>
                      </a:cubicBezTo>
                      <a:cubicBezTo>
                        <a:pt x="602" y="76"/>
                        <a:pt x="583" y="78"/>
                        <a:pt x="565" y="86"/>
                      </a:cubicBezTo>
                      <a:cubicBezTo>
                        <a:pt x="528" y="34"/>
                        <a:pt x="468" y="0"/>
                        <a:pt x="400" y="0"/>
                      </a:cubicBezTo>
                      <a:cubicBezTo>
                        <a:pt x="305" y="0"/>
                        <a:pt x="227" y="65"/>
                        <a:pt x="206" y="154"/>
                      </a:cubicBezTo>
                      <a:cubicBezTo>
                        <a:pt x="203" y="154"/>
                        <a:pt x="203" y="154"/>
                        <a:pt x="201" y="154"/>
                      </a:cubicBezTo>
                      <a:cubicBezTo>
                        <a:pt x="90" y="154"/>
                        <a:pt x="0" y="244"/>
                        <a:pt x="0" y="356"/>
                      </a:cubicBezTo>
                      <a:cubicBezTo>
                        <a:pt x="0" y="469"/>
                        <a:pt x="88" y="558"/>
                        <a:pt x="201" y="558"/>
                      </a:cubicBezTo>
                      <a:lnTo>
                        <a:pt x="809" y="558"/>
                      </a:lnTo>
                      <a:cubicBezTo>
                        <a:pt x="906" y="558"/>
                        <a:pt x="987" y="480"/>
                        <a:pt x="987" y="380"/>
                      </a:cubicBezTo>
                      <a:cubicBezTo>
                        <a:pt x="987" y="278"/>
                        <a:pt x="906" y="199"/>
                        <a:pt x="809" y="19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43" name="Freeform 54">
                  <a:extLst>
                    <a:ext uri="{FF2B5EF4-FFF2-40B4-BE49-F238E27FC236}">
                      <a16:creationId xmlns:a16="http://schemas.microsoft.com/office/drawing/2014/main" id="{4CA36C27-8128-4F97-A61D-024B043FD9FE}"/>
                    </a:ext>
                  </a:extLst>
                </p:cNvPr>
                <p:cNvSpPr>
                  <a:spLocks noChangeArrowheads="1"/>
                </p:cNvSpPr>
                <p:nvPr/>
              </p:nvSpPr>
              <p:spPr bwMode="auto">
                <a:xfrm>
                  <a:off x="4918075" y="5287963"/>
                  <a:ext cx="127000" cy="112712"/>
                </a:xfrm>
                <a:custGeom>
                  <a:avLst/>
                  <a:gdLst>
                    <a:gd name="T0" fmla="*/ 48 w 354"/>
                    <a:gd name="T1" fmla="*/ 314 h 315"/>
                    <a:gd name="T2" fmla="*/ 0 w 354"/>
                    <a:gd name="T3" fmla="*/ 259 h 315"/>
                    <a:gd name="T4" fmla="*/ 45 w 354"/>
                    <a:gd name="T5" fmla="*/ 223 h 315"/>
                    <a:gd name="T6" fmla="*/ 92 w 354"/>
                    <a:gd name="T7" fmla="*/ 278 h 315"/>
                    <a:gd name="T8" fmla="*/ 48 w 354"/>
                    <a:gd name="T9" fmla="*/ 314 h 315"/>
                    <a:gd name="T10" fmla="*/ 134 w 354"/>
                    <a:gd name="T11" fmla="*/ 241 h 315"/>
                    <a:gd name="T12" fmla="*/ 87 w 354"/>
                    <a:gd name="T13" fmla="*/ 186 h 315"/>
                    <a:gd name="T14" fmla="*/ 132 w 354"/>
                    <a:gd name="T15" fmla="*/ 149 h 315"/>
                    <a:gd name="T16" fmla="*/ 179 w 354"/>
                    <a:gd name="T17" fmla="*/ 204 h 315"/>
                    <a:gd name="T18" fmla="*/ 134 w 354"/>
                    <a:gd name="T19" fmla="*/ 241 h 315"/>
                    <a:gd name="T20" fmla="*/ 223 w 354"/>
                    <a:gd name="T21" fmla="*/ 165 h 315"/>
                    <a:gd name="T22" fmla="*/ 176 w 354"/>
                    <a:gd name="T23" fmla="*/ 110 h 315"/>
                    <a:gd name="T24" fmla="*/ 221 w 354"/>
                    <a:gd name="T25" fmla="*/ 73 h 315"/>
                    <a:gd name="T26" fmla="*/ 267 w 354"/>
                    <a:gd name="T27" fmla="*/ 128 h 315"/>
                    <a:gd name="T28" fmla="*/ 223 w 354"/>
                    <a:gd name="T29" fmla="*/ 165 h 315"/>
                    <a:gd name="T30" fmla="*/ 309 w 354"/>
                    <a:gd name="T31" fmla="*/ 92 h 315"/>
                    <a:gd name="T32" fmla="*/ 262 w 354"/>
                    <a:gd name="T33" fmla="*/ 37 h 315"/>
                    <a:gd name="T34" fmla="*/ 306 w 354"/>
                    <a:gd name="T35" fmla="*/ 0 h 315"/>
                    <a:gd name="T36" fmla="*/ 353 w 354"/>
                    <a:gd name="T37" fmla="*/ 55 h 315"/>
                    <a:gd name="T38" fmla="*/ 309 w 354"/>
                    <a:gd name="T39" fmla="*/ 9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15">
                      <a:moveTo>
                        <a:pt x="48" y="314"/>
                      </a:moveTo>
                      <a:lnTo>
                        <a:pt x="0" y="259"/>
                      </a:lnTo>
                      <a:lnTo>
                        <a:pt x="45" y="223"/>
                      </a:lnTo>
                      <a:lnTo>
                        <a:pt x="92" y="278"/>
                      </a:lnTo>
                      <a:lnTo>
                        <a:pt x="48" y="314"/>
                      </a:lnTo>
                      <a:close/>
                      <a:moveTo>
                        <a:pt x="134" y="241"/>
                      </a:moveTo>
                      <a:lnTo>
                        <a:pt x="87" y="186"/>
                      </a:lnTo>
                      <a:lnTo>
                        <a:pt x="132" y="149"/>
                      </a:lnTo>
                      <a:lnTo>
                        <a:pt x="179" y="204"/>
                      </a:lnTo>
                      <a:lnTo>
                        <a:pt x="134" y="241"/>
                      </a:lnTo>
                      <a:close/>
                      <a:moveTo>
                        <a:pt x="223" y="165"/>
                      </a:moveTo>
                      <a:lnTo>
                        <a:pt x="176" y="110"/>
                      </a:lnTo>
                      <a:lnTo>
                        <a:pt x="221" y="73"/>
                      </a:lnTo>
                      <a:lnTo>
                        <a:pt x="267" y="128"/>
                      </a:lnTo>
                      <a:lnTo>
                        <a:pt x="223" y="165"/>
                      </a:lnTo>
                      <a:close/>
                      <a:moveTo>
                        <a:pt x="309" y="92"/>
                      </a:moveTo>
                      <a:lnTo>
                        <a:pt x="262" y="37"/>
                      </a:lnTo>
                      <a:lnTo>
                        <a:pt x="306" y="0"/>
                      </a:lnTo>
                      <a:lnTo>
                        <a:pt x="353" y="55"/>
                      </a:lnTo>
                      <a:lnTo>
                        <a:pt x="309" y="92"/>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44" name="Freeform 55">
                  <a:extLst>
                    <a:ext uri="{FF2B5EF4-FFF2-40B4-BE49-F238E27FC236}">
                      <a16:creationId xmlns:a16="http://schemas.microsoft.com/office/drawing/2014/main" id="{DF3FB449-0224-4F5F-BACD-0DC129E5634A}"/>
                    </a:ext>
                  </a:extLst>
                </p:cNvPr>
                <p:cNvSpPr>
                  <a:spLocks noChangeArrowheads="1"/>
                </p:cNvSpPr>
                <p:nvPr/>
              </p:nvSpPr>
              <p:spPr bwMode="auto">
                <a:xfrm>
                  <a:off x="4667251" y="5346699"/>
                  <a:ext cx="285750" cy="285750"/>
                </a:xfrm>
                <a:custGeom>
                  <a:avLst/>
                  <a:gdLst>
                    <a:gd name="T0" fmla="*/ 396 w 793"/>
                    <a:gd name="T1" fmla="*/ 0 h 793"/>
                    <a:gd name="T2" fmla="*/ 0 w 793"/>
                    <a:gd name="T3" fmla="*/ 396 h 793"/>
                    <a:gd name="T4" fmla="*/ 396 w 793"/>
                    <a:gd name="T5" fmla="*/ 792 h 793"/>
                    <a:gd name="T6" fmla="*/ 792 w 793"/>
                    <a:gd name="T7" fmla="*/ 396 h 793"/>
                    <a:gd name="T8" fmla="*/ 396 w 793"/>
                    <a:gd name="T9" fmla="*/ 0 h 793"/>
                    <a:gd name="T10" fmla="*/ 103 w 793"/>
                    <a:gd name="T11" fmla="*/ 375 h 793"/>
                    <a:gd name="T12" fmla="*/ 202 w 793"/>
                    <a:gd name="T13" fmla="*/ 375 h 793"/>
                    <a:gd name="T14" fmla="*/ 202 w 793"/>
                    <a:gd name="T15" fmla="*/ 312 h 793"/>
                    <a:gd name="T16" fmla="*/ 344 w 793"/>
                    <a:gd name="T17" fmla="*/ 394 h 793"/>
                    <a:gd name="T18" fmla="*/ 202 w 793"/>
                    <a:gd name="T19" fmla="*/ 475 h 793"/>
                    <a:gd name="T20" fmla="*/ 202 w 793"/>
                    <a:gd name="T21" fmla="*/ 412 h 793"/>
                    <a:gd name="T22" fmla="*/ 103 w 793"/>
                    <a:gd name="T23" fmla="*/ 412 h 793"/>
                    <a:gd name="T24" fmla="*/ 103 w 793"/>
                    <a:gd name="T25" fmla="*/ 375 h 793"/>
                    <a:gd name="T26" fmla="*/ 399 w 793"/>
                    <a:gd name="T27" fmla="*/ 687 h 793"/>
                    <a:gd name="T28" fmla="*/ 318 w 793"/>
                    <a:gd name="T29" fmla="*/ 546 h 793"/>
                    <a:gd name="T30" fmla="*/ 381 w 793"/>
                    <a:gd name="T31" fmla="*/ 546 h 793"/>
                    <a:gd name="T32" fmla="*/ 381 w 793"/>
                    <a:gd name="T33" fmla="*/ 247 h 793"/>
                    <a:gd name="T34" fmla="*/ 318 w 793"/>
                    <a:gd name="T35" fmla="*/ 247 h 793"/>
                    <a:gd name="T36" fmla="*/ 399 w 793"/>
                    <a:gd name="T37" fmla="*/ 105 h 793"/>
                    <a:gd name="T38" fmla="*/ 480 w 793"/>
                    <a:gd name="T39" fmla="*/ 247 h 793"/>
                    <a:gd name="T40" fmla="*/ 417 w 793"/>
                    <a:gd name="T41" fmla="*/ 247 h 793"/>
                    <a:gd name="T42" fmla="*/ 417 w 793"/>
                    <a:gd name="T43" fmla="*/ 543 h 793"/>
                    <a:gd name="T44" fmla="*/ 480 w 793"/>
                    <a:gd name="T45" fmla="*/ 543 h 793"/>
                    <a:gd name="T46" fmla="*/ 399 w 793"/>
                    <a:gd name="T47" fmla="*/ 687 h 793"/>
                    <a:gd name="T48" fmla="*/ 596 w 793"/>
                    <a:gd name="T49" fmla="*/ 480 h 793"/>
                    <a:gd name="T50" fmla="*/ 454 w 793"/>
                    <a:gd name="T51" fmla="*/ 399 h 793"/>
                    <a:gd name="T52" fmla="*/ 596 w 793"/>
                    <a:gd name="T53" fmla="*/ 318 h 793"/>
                    <a:gd name="T54" fmla="*/ 596 w 793"/>
                    <a:gd name="T55" fmla="*/ 380 h 793"/>
                    <a:gd name="T56" fmla="*/ 695 w 793"/>
                    <a:gd name="T57" fmla="*/ 380 h 793"/>
                    <a:gd name="T58" fmla="*/ 695 w 793"/>
                    <a:gd name="T59" fmla="*/ 422 h 793"/>
                    <a:gd name="T60" fmla="*/ 596 w 793"/>
                    <a:gd name="T61" fmla="*/ 422 h 793"/>
                    <a:gd name="T62" fmla="*/ 596 w 793"/>
                    <a:gd name="T63" fmla="*/ 48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3" h="793">
                      <a:moveTo>
                        <a:pt x="396" y="0"/>
                      </a:moveTo>
                      <a:cubicBezTo>
                        <a:pt x="178" y="0"/>
                        <a:pt x="0" y="179"/>
                        <a:pt x="0" y="396"/>
                      </a:cubicBezTo>
                      <a:cubicBezTo>
                        <a:pt x="0" y="614"/>
                        <a:pt x="178" y="792"/>
                        <a:pt x="396" y="792"/>
                      </a:cubicBezTo>
                      <a:cubicBezTo>
                        <a:pt x="613" y="792"/>
                        <a:pt x="792" y="614"/>
                        <a:pt x="792" y="396"/>
                      </a:cubicBezTo>
                      <a:cubicBezTo>
                        <a:pt x="792" y="176"/>
                        <a:pt x="613" y="0"/>
                        <a:pt x="396" y="0"/>
                      </a:cubicBezTo>
                      <a:close/>
                      <a:moveTo>
                        <a:pt x="103" y="375"/>
                      </a:moveTo>
                      <a:lnTo>
                        <a:pt x="202" y="375"/>
                      </a:lnTo>
                      <a:lnTo>
                        <a:pt x="202" y="312"/>
                      </a:lnTo>
                      <a:lnTo>
                        <a:pt x="344" y="394"/>
                      </a:lnTo>
                      <a:lnTo>
                        <a:pt x="202" y="475"/>
                      </a:lnTo>
                      <a:lnTo>
                        <a:pt x="202" y="412"/>
                      </a:lnTo>
                      <a:lnTo>
                        <a:pt x="103" y="412"/>
                      </a:lnTo>
                      <a:lnTo>
                        <a:pt x="103" y="375"/>
                      </a:lnTo>
                      <a:close/>
                      <a:moveTo>
                        <a:pt x="399" y="687"/>
                      </a:moveTo>
                      <a:lnTo>
                        <a:pt x="318" y="546"/>
                      </a:lnTo>
                      <a:lnTo>
                        <a:pt x="381" y="546"/>
                      </a:lnTo>
                      <a:lnTo>
                        <a:pt x="381" y="247"/>
                      </a:lnTo>
                      <a:lnTo>
                        <a:pt x="318" y="247"/>
                      </a:lnTo>
                      <a:lnTo>
                        <a:pt x="399" y="105"/>
                      </a:lnTo>
                      <a:lnTo>
                        <a:pt x="480" y="247"/>
                      </a:lnTo>
                      <a:lnTo>
                        <a:pt x="417" y="247"/>
                      </a:lnTo>
                      <a:lnTo>
                        <a:pt x="417" y="543"/>
                      </a:lnTo>
                      <a:lnTo>
                        <a:pt x="480" y="543"/>
                      </a:lnTo>
                      <a:lnTo>
                        <a:pt x="399" y="687"/>
                      </a:lnTo>
                      <a:close/>
                      <a:moveTo>
                        <a:pt x="596" y="480"/>
                      </a:moveTo>
                      <a:lnTo>
                        <a:pt x="454" y="399"/>
                      </a:lnTo>
                      <a:lnTo>
                        <a:pt x="596" y="318"/>
                      </a:lnTo>
                      <a:lnTo>
                        <a:pt x="596" y="380"/>
                      </a:lnTo>
                      <a:lnTo>
                        <a:pt x="695" y="380"/>
                      </a:lnTo>
                      <a:lnTo>
                        <a:pt x="695" y="422"/>
                      </a:lnTo>
                      <a:lnTo>
                        <a:pt x="596" y="422"/>
                      </a:lnTo>
                      <a:lnTo>
                        <a:pt x="596" y="48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39" name="Rectangle 38">
              <a:extLst>
                <a:ext uri="{FF2B5EF4-FFF2-40B4-BE49-F238E27FC236}">
                  <a16:creationId xmlns:a16="http://schemas.microsoft.com/office/drawing/2014/main" id="{AE2629F9-10B2-4CBA-A413-D9395A685E66}"/>
                </a:ext>
              </a:extLst>
            </p:cNvPr>
            <p:cNvSpPr/>
            <p:nvPr/>
          </p:nvSpPr>
          <p:spPr>
            <a:xfrm>
              <a:off x="1526467" y="3259797"/>
              <a:ext cx="805942" cy="39638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Internet Gateway</a:t>
              </a:r>
            </a:p>
          </p:txBody>
        </p:sp>
      </p:grpSp>
      <p:grpSp>
        <p:nvGrpSpPr>
          <p:cNvPr id="45" name="Group 44">
            <a:extLst>
              <a:ext uri="{FF2B5EF4-FFF2-40B4-BE49-F238E27FC236}">
                <a16:creationId xmlns:a16="http://schemas.microsoft.com/office/drawing/2014/main" id="{0AB4FDFD-42F5-4D1B-B19F-39F1F8F98CC4}"/>
              </a:ext>
            </a:extLst>
          </p:cNvPr>
          <p:cNvGrpSpPr/>
          <p:nvPr/>
        </p:nvGrpSpPr>
        <p:grpSpPr>
          <a:xfrm>
            <a:off x="7098611" y="1114987"/>
            <a:ext cx="653120" cy="593869"/>
            <a:chOff x="10011110" y="2625219"/>
            <a:chExt cx="863192" cy="849820"/>
          </a:xfrm>
        </p:grpSpPr>
        <p:grpSp>
          <p:nvGrpSpPr>
            <p:cNvPr id="46" name="Group 45">
              <a:extLst>
                <a:ext uri="{FF2B5EF4-FFF2-40B4-BE49-F238E27FC236}">
                  <a16:creationId xmlns:a16="http://schemas.microsoft.com/office/drawing/2014/main" id="{3A5B18BA-B92E-4FBA-A29A-78403BE515EB}"/>
                </a:ext>
              </a:extLst>
            </p:cNvPr>
            <p:cNvGrpSpPr/>
            <p:nvPr/>
          </p:nvGrpSpPr>
          <p:grpSpPr>
            <a:xfrm>
              <a:off x="10131618" y="2625219"/>
              <a:ext cx="582945" cy="546202"/>
              <a:chOff x="10131618" y="2882206"/>
              <a:chExt cx="582945" cy="546202"/>
            </a:xfrm>
          </p:grpSpPr>
          <p:sp>
            <p:nvSpPr>
              <p:cNvPr id="48" name="Rectangle 47">
                <a:extLst>
                  <a:ext uri="{FF2B5EF4-FFF2-40B4-BE49-F238E27FC236}">
                    <a16:creationId xmlns:a16="http://schemas.microsoft.com/office/drawing/2014/main" id="{BFFF8A73-38C9-438A-8F3C-581F87C5D61C}"/>
                  </a:ext>
                </a:extLst>
              </p:cNvPr>
              <p:cNvSpPr/>
              <p:nvPr/>
            </p:nvSpPr>
            <p:spPr>
              <a:xfrm>
                <a:off x="10131618" y="2882206"/>
                <a:ext cx="582945" cy="54620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2D4B260A-DC34-4F8F-912C-89FE889E521F}"/>
                  </a:ext>
                </a:extLst>
              </p:cNvPr>
              <p:cNvGrpSpPr/>
              <p:nvPr/>
            </p:nvGrpSpPr>
            <p:grpSpPr>
              <a:xfrm>
                <a:off x="10244335" y="2981585"/>
                <a:ext cx="363452" cy="358203"/>
                <a:chOff x="5998087" y="3035933"/>
                <a:chExt cx="439738" cy="433387"/>
              </a:xfrm>
            </p:grpSpPr>
            <p:sp>
              <p:nvSpPr>
                <p:cNvPr id="50" name="Freeform 4">
                  <a:extLst>
                    <a:ext uri="{FF2B5EF4-FFF2-40B4-BE49-F238E27FC236}">
                      <a16:creationId xmlns:a16="http://schemas.microsoft.com/office/drawing/2014/main" id="{6FBD1254-3E50-4EDB-B4D4-6ADE931F778C}"/>
                    </a:ext>
                  </a:extLst>
                </p:cNvPr>
                <p:cNvSpPr>
                  <a:spLocks noChangeArrowheads="1"/>
                </p:cNvSpPr>
                <p:nvPr/>
              </p:nvSpPr>
              <p:spPr bwMode="auto">
                <a:xfrm>
                  <a:off x="5998087" y="3035933"/>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1" name="Freeform 5">
                  <a:extLst>
                    <a:ext uri="{FF2B5EF4-FFF2-40B4-BE49-F238E27FC236}">
                      <a16:creationId xmlns:a16="http://schemas.microsoft.com/office/drawing/2014/main" id="{4A970019-F1C1-4116-AEA2-8C305889BE97}"/>
                    </a:ext>
                  </a:extLst>
                </p:cNvPr>
                <p:cNvSpPr>
                  <a:spLocks noChangeArrowheads="1"/>
                </p:cNvSpPr>
                <p:nvPr/>
              </p:nvSpPr>
              <p:spPr bwMode="auto">
                <a:xfrm>
                  <a:off x="6142550" y="3035933"/>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121 h 316"/>
                    <a:gd name="T12" fmla="*/ 627 w 822"/>
                    <a:gd name="T13" fmla="*/ 121 h 316"/>
                    <a:gd name="T14" fmla="*/ 650 w 822"/>
                    <a:gd name="T15" fmla="*/ 163 h 316"/>
                    <a:gd name="T16" fmla="*/ 676 w 822"/>
                    <a:gd name="T17" fmla="*/ 121 h 316"/>
                    <a:gd name="T18" fmla="*/ 716 w 822"/>
                    <a:gd name="T19" fmla="*/ 121 h 316"/>
                    <a:gd name="T20" fmla="*/ 674 w 822"/>
                    <a:gd name="T21" fmla="*/ 183 h 316"/>
                    <a:gd name="T22" fmla="*/ 716 w 822"/>
                    <a:gd name="T23" fmla="*/ 249 h 316"/>
                    <a:gd name="T24" fmla="*/ 671 w 822"/>
                    <a:gd name="T25" fmla="*/ 249 h 316"/>
                    <a:gd name="T26" fmla="*/ 645 w 822"/>
                    <a:gd name="T27" fmla="*/ 202 h 316"/>
                    <a:gd name="T28" fmla="*/ 619 w 822"/>
                    <a:gd name="T29" fmla="*/ 249 h 316"/>
                    <a:gd name="T30" fmla="*/ 579 w 822"/>
                    <a:gd name="T31" fmla="*/ 249 h 316"/>
                    <a:gd name="T32" fmla="*/ 621 w 822"/>
                    <a:gd name="T33" fmla="*/ 181 h 316"/>
                    <a:gd name="T34" fmla="*/ 582 w 822"/>
                    <a:gd name="T35" fmla="*/ 121 h 316"/>
                    <a:gd name="T36" fmla="*/ 514 w 822"/>
                    <a:gd name="T37" fmla="*/ 215 h 316"/>
                    <a:gd name="T38" fmla="*/ 545 w 822"/>
                    <a:gd name="T39" fmla="*/ 215 h 316"/>
                    <a:gd name="T40" fmla="*/ 545 w 822"/>
                    <a:gd name="T41" fmla="*/ 249 h 316"/>
                    <a:gd name="T42" fmla="*/ 514 w 822"/>
                    <a:gd name="T43" fmla="*/ 249 h 316"/>
                    <a:gd name="T44" fmla="*/ 514 w 822"/>
                    <a:gd name="T45" fmla="*/ 215 h 316"/>
                    <a:gd name="T46" fmla="*/ 343 w 822"/>
                    <a:gd name="T47" fmla="*/ 121 h 316"/>
                    <a:gd name="T48" fmla="*/ 388 w 822"/>
                    <a:gd name="T49" fmla="*/ 121 h 316"/>
                    <a:gd name="T50" fmla="*/ 412 w 822"/>
                    <a:gd name="T51" fmla="*/ 163 h 316"/>
                    <a:gd name="T52" fmla="*/ 438 w 822"/>
                    <a:gd name="T53" fmla="*/ 121 h 316"/>
                    <a:gd name="T54" fmla="*/ 477 w 822"/>
                    <a:gd name="T55" fmla="*/ 121 h 316"/>
                    <a:gd name="T56" fmla="*/ 435 w 822"/>
                    <a:gd name="T57" fmla="*/ 183 h 316"/>
                    <a:gd name="T58" fmla="*/ 477 w 822"/>
                    <a:gd name="T59" fmla="*/ 249 h 316"/>
                    <a:gd name="T60" fmla="*/ 433 w 822"/>
                    <a:gd name="T61" fmla="*/ 249 h 316"/>
                    <a:gd name="T62" fmla="*/ 406 w 822"/>
                    <a:gd name="T63" fmla="*/ 202 h 316"/>
                    <a:gd name="T64" fmla="*/ 380 w 822"/>
                    <a:gd name="T65" fmla="*/ 249 h 316"/>
                    <a:gd name="T66" fmla="*/ 341 w 822"/>
                    <a:gd name="T67" fmla="*/ 249 h 316"/>
                    <a:gd name="T68" fmla="*/ 383 w 822"/>
                    <a:gd name="T69" fmla="*/ 181 h 316"/>
                    <a:gd name="T70" fmla="*/ 343 w 822"/>
                    <a:gd name="T71" fmla="*/ 121 h 316"/>
                    <a:gd name="T72" fmla="*/ 275 w 822"/>
                    <a:gd name="T73" fmla="*/ 215 h 316"/>
                    <a:gd name="T74" fmla="*/ 307 w 822"/>
                    <a:gd name="T75" fmla="*/ 215 h 316"/>
                    <a:gd name="T76" fmla="*/ 307 w 822"/>
                    <a:gd name="T77" fmla="*/ 249 h 316"/>
                    <a:gd name="T78" fmla="*/ 275 w 822"/>
                    <a:gd name="T79" fmla="*/ 249 h 316"/>
                    <a:gd name="T80" fmla="*/ 275 w 822"/>
                    <a:gd name="T81" fmla="*/ 215 h 316"/>
                    <a:gd name="T82" fmla="*/ 173 w 822"/>
                    <a:gd name="T83" fmla="*/ 163 h 316"/>
                    <a:gd name="T84" fmla="*/ 199 w 822"/>
                    <a:gd name="T85" fmla="*/ 121 h 316"/>
                    <a:gd name="T86" fmla="*/ 239 w 822"/>
                    <a:gd name="T87" fmla="*/ 121 h 316"/>
                    <a:gd name="T88" fmla="*/ 197 w 822"/>
                    <a:gd name="T89" fmla="*/ 183 h 316"/>
                    <a:gd name="T90" fmla="*/ 239 w 822"/>
                    <a:gd name="T91" fmla="*/ 249 h 316"/>
                    <a:gd name="T92" fmla="*/ 194 w 822"/>
                    <a:gd name="T93" fmla="*/ 249 h 316"/>
                    <a:gd name="T94" fmla="*/ 168 w 822"/>
                    <a:gd name="T95" fmla="*/ 202 h 316"/>
                    <a:gd name="T96" fmla="*/ 142 w 822"/>
                    <a:gd name="T97" fmla="*/ 249 h 316"/>
                    <a:gd name="T98" fmla="*/ 102 w 822"/>
                    <a:gd name="T99" fmla="*/ 249 h 316"/>
                    <a:gd name="T100" fmla="*/ 144 w 822"/>
                    <a:gd name="T101" fmla="*/ 181 h 316"/>
                    <a:gd name="T102" fmla="*/ 102 w 822"/>
                    <a:gd name="T103" fmla="*/ 121 h 316"/>
                    <a:gd name="T104" fmla="*/ 150 w 822"/>
                    <a:gd name="T105" fmla="*/ 121 h 316"/>
                    <a:gd name="T106" fmla="*/ 173 w 822"/>
                    <a:gd name="T107" fmla="*/ 16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121"/>
                      </a:moveTo>
                      <a:lnTo>
                        <a:pt x="627" y="121"/>
                      </a:lnTo>
                      <a:lnTo>
                        <a:pt x="650" y="163"/>
                      </a:lnTo>
                      <a:lnTo>
                        <a:pt x="676" y="121"/>
                      </a:lnTo>
                      <a:lnTo>
                        <a:pt x="716" y="121"/>
                      </a:lnTo>
                      <a:lnTo>
                        <a:pt x="674" y="183"/>
                      </a:lnTo>
                      <a:lnTo>
                        <a:pt x="716" y="249"/>
                      </a:lnTo>
                      <a:lnTo>
                        <a:pt x="671" y="249"/>
                      </a:lnTo>
                      <a:lnTo>
                        <a:pt x="645" y="202"/>
                      </a:lnTo>
                      <a:lnTo>
                        <a:pt x="619" y="249"/>
                      </a:lnTo>
                      <a:lnTo>
                        <a:pt x="579" y="249"/>
                      </a:lnTo>
                      <a:lnTo>
                        <a:pt x="621" y="181"/>
                      </a:lnTo>
                      <a:lnTo>
                        <a:pt x="582" y="121"/>
                      </a:lnTo>
                      <a:close/>
                      <a:moveTo>
                        <a:pt x="514" y="215"/>
                      </a:moveTo>
                      <a:lnTo>
                        <a:pt x="545" y="215"/>
                      </a:lnTo>
                      <a:lnTo>
                        <a:pt x="545" y="249"/>
                      </a:lnTo>
                      <a:lnTo>
                        <a:pt x="514" y="249"/>
                      </a:lnTo>
                      <a:lnTo>
                        <a:pt x="514" y="215"/>
                      </a:lnTo>
                      <a:close/>
                      <a:moveTo>
                        <a:pt x="343" y="121"/>
                      </a:moveTo>
                      <a:lnTo>
                        <a:pt x="388" y="121"/>
                      </a:lnTo>
                      <a:lnTo>
                        <a:pt x="412" y="163"/>
                      </a:lnTo>
                      <a:lnTo>
                        <a:pt x="438" y="121"/>
                      </a:lnTo>
                      <a:lnTo>
                        <a:pt x="477" y="121"/>
                      </a:lnTo>
                      <a:lnTo>
                        <a:pt x="435" y="183"/>
                      </a:lnTo>
                      <a:lnTo>
                        <a:pt x="477" y="249"/>
                      </a:lnTo>
                      <a:lnTo>
                        <a:pt x="433" y="249"/>
                      </a:lnTo>
                      <a:lnTo>
                        <a:pt x="406" y="202"/>
                      </a:lnTo>
                      <a:lnTo>
                        <a:pt x="380" y="249"/>
                      </a:lnTo>
                      <a:lnTo>
                        <a:pt x="341" y="249"/>
                      </a:lnTo>
                      <a:lnTo>
                        <a:pt x="383" y="181"/>
                      </a:lnTo>
                      <a:lnTo>
                        <a:pt x="343" y="121"/>
                      </a:lnTo>
                      <a:close/>
                      <a:moveTo>
                        <a:pt x="275" y="215"/>
                      </a:moveTo>
                      <a:lnTo>
                        <a:pt x="307" y="215"/>
                      </a:lnTo>
                      <a:lnTo>
                        <a:pt x="307" y="249"/>
                      </a:lnTo>
                      <a:lnTo>
                        <a:pt x="275" y="249"/>
                      </a:lnTo>
                      <a:lnTo>
                        <a:pt x="275" y="215"/>
                      </a:lnTo>
                      <a:close/>
                      <a:moveTo>
                        <a:pt x="173" y="163"/>
                      </a:moveTo>
                      <a:lnTo>
                        <a:pt x="199" y="121"/>
                      </a:lnTo>
                      <a:lnTo>
                        <a:pt x="239" y="121"/>
                      </a:lnTo>
                      <a:lnTo>
                        <a:pt x="197" y="183"/>
                      </a:lnTo>
                      <a:lnTo>
                        <a:pt x="239" y="249"/>
                      </a:lnTo>
                      <a:lnTo>
                        <a:pt x="194" y="249"/>
                      </a:lnTo>
                      <a:lnTo>
                        <a:pt x="168" y="202"/>
                      </a:lnTo>
                      <a:lnTo>
                        <a:pt x="142" y="249"/>
                      </a:lnTo>
                      <a:lnTo>
                        <a:pt x="102" y="249"/>
                      </a:lnTo>
                      <a:lnTo>
                        <a:pt x="144" y="181"/>
                      </a:lnTo>
                      <a:lnTo>
                        <a:pt x="102" y="121"/>
                      </a:lnTo>
                      <a:lnTo>
                        <a:pt x="150" y="121"/>
                      </a:lnTo>
                      <a:lnTo>
                        <a:pt x="173" y="163"/>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2" name="Freeform 6">
                  <a:extLst>
                    <a:ext uri="{FF2B5EF4-FFF2-40B4-BE49-F238E27FC236}">
                      <a16:creationId xmlns:a16="http://schemas.microsoft.com/office/drawing/2014/main" id="{7EDEFFC8-9DBF-43DD-A2CD-C8BA12576D9E}"/>
                    </a:ext>
                  </a:extLst>
                </p:cNvPr>
                <p:cNvSpPr>
                  <a:spLocks noChangeArrowheads="1"/>
                </p:cNvSpPr>
                <p:nvPr/>
              </p:nvSpPr>
              <p:spPr bwMode="auto">
                <a:xfrm>
                  <a:off x="5998087" y="3194683"/>
                  <a:ext cx="109538" cy="112712"/>
                </a:xfrm>
                <a:custGeom>
                  <a:avLst/>
                  <a:gdLst>
                    <a:gd name="T0" fmla="*/ 152 w 305"/>
                    <a:gd name="T1" fmla="*/ 314 h 315"/>
                    <a:gd name="T2" fmla="*/ 0 w 305"/>
                    <a:gd name="T3" fmla="*/ 314 h 315"/>
                    <a:gd name="T4" fmla="*/ 0 w 305"/>
                    <a:gd name="T5" fmla="*/ 0 h 315"/>
                    <a:gd name="T6" fmla="*/ 304 w 305"/>
                    <a:gd name="T7" fmla="*/ 0 h 315"/>
                    <a:gd name="T8" fmla="*/ 304 w 305"/>
                    <a:gd name="T9" fmla="*/ 314 h 315"/>
                    <a:gd name="T10" fmla="*/ 152 w 305"/>
                    <a:gd name="T11" fmla="*/ 314 h 315"/>
                  </a:gdLst>
                  <a:ahLst/>
                  <a:cxnLst>
                    <a:cxn ang="0">
                      <a:pos x="T0" y="T1"/>
                    </a:cxn>
                    <a:cxn ang="0">
                      <a:pos x="T2" y="T3"/>
                    </a:cxn>
                    <a:cxn ang="0">
                      <a:pos x="T4" y="T5"/>
                    </a:cxn>
                    <a:cxn ang="0">
                      <a:pos x="T6" y="T7"/>
                    </a:cxn>
                    <a:cxn ang="0">
                      <a:pos x="T8" y="T9"/>
                    </a:cxn>
                    <a:cxn ang="0">
                      <a:pos x="T10" y="T11"/>
                    </a:cxn>
                  </a:cxnLst>
                  <a:rect l="0" t="0" r="r" b="b"/>
                  <a:pathLst>
                    <a:path w="305" h="315">
                      <a:moveTo>
                        <a:pt x="152" y="314"/>
                      </a:moveTo>
                      <a:lnTo>
                        <a:pt x="0" y="314"/>
                      </a:lnTo>
                      <a:lnTo>
                        <a:pt x="0" y="0"/>
                      </a:lnTo>
                      <a:lnTo>
                        <a:pt x="304" y="0"/>
                      </a:lnTo>
                      <a:lnTo>
                        <a:pt x="304" y="314"/>
                      </a:lnTo>
                      <a:lnTo>
                        <a:pt x="152" y="314"/>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3" name="Freeform 7">
                  <a:extLst>
                    <a:ext uri="{FF2B5EF4-FFF2-40B4-BE49-F238E27FC236}">
                      <a16:creationId xmlns:a16="http://schemas.microsoft.com/office/drawing/2014/main" id="{BC8FA76B-02C7-4455-914F-88597283CC67}"/>
                    </a:ext>
                  </a:extLst>
                </p:cNvPr>
                <p:cNvSpPr>
                  <a:spLocks noChangeArrowheads="1"/>
                </p:cNvSpPr>
                <p:nvPr/>
              </p:nvSpPr>
              <p:spPr bwMode="auto">
                <a:xfrm>
                  <a:off x="6142550" y="3194683"/>
                  <a:ext cx="295275" cy="112712"/>
                </a:xfrm>
                <a:custGeom>
                  <a:avLst/>
                  <a:gdLst>
                    <a:gd name="T0" fmla="*/ 821 w 822"/>
                    <a:gd name="T1" fmla="*/ 314 h 315"/>
                    <a:gd name="T2" fmla="*/ 821 w 822"/>
                    <a:gd name="T3" fmla="*/ 0 h 315"/>
                    <a:gd name="T4" fmla="*/ 0 w 822"/>
                    <a:gd name="T5" fmla="*/ 0 h 315"/>
                    <a:gd name="T6" fmla="*/ 0 w 822"/>
                    <a:gd name="T7" fmla="*/ 314 h 315"/>
                    <a:gd name="T8" fmla="*/ 821 w 822"/>
                    <a:gd name="T9" fmla="*/ 314 h 315"/>
                    <a:gd name="T10" fmla="*/ 582 w 822"/>
                    <a:gd name="T11" fmla="*/ 105 h 315"/>
                    <a:gd name="T12" fmla="*/ 627 w 822"/>
                    <a:gd name="T13" fmla="*/ 105 h 315"/>
                    <a:gd name="T14" fmla="*/ 650 w 822"/>
                    <a:gd name="T15" fmla="*/ 147 h 315"/>
                    <a:gd name="T16" fmla="*/ 676 w 822"/>
                    <a:gd name="T17" fmla="*/ 105 h 315"/>
                    <a:gd name="T18" fmla="*/ 716 w 822"/>
                    <a:gd name="T19" fmla="*/ 105 h 315"/>
                    <a:gd name="T20" fmla="*/ 674 w 822"/>
                    <a:gd name="T21" fmla="*/ 168 h 315"/>
                    <a:gd name="T22" fmla="*/ 716 w 822"/>
                    <a:gd name="T23" fmla="*/ 232 h 315"/>
                    <a:gd name="T24" fmla="*/ 671 w 822"/>
                    <a:gd name="T25" fmla="*/ 232 h 315"/>
                    <a:gd name="T26" fmla="*/ 645 w 822"/>
                    <a:gd name="T27" fmla="*/ 186 h 315"/>
                    <a:gd name="T28" fmla="*/ 619 w 822"/>
                    <a:gd name="T29" fmla="*/ 232 h 315"/>
                    <a:gd name="T30" fmla="*/ 579 w 822"/>
                    <a:gd name="T31" fmla="*/ 232 h 315"/>
                    <a:gd name="T32" fmla="*/ 621 w 822"/>
                    <a:gd name="T33" fmla="*/ 165 h 315"/>
                    <a:gd name="T34" fmla="*/ 582 w 822"/>
                    <a:gd name="T35" fmla="*/ 105 h 315"/>
                    <a:gd name="T36" fmla="*/ 514 w 822"/>
                    <a:gd name="T37" fmla="*/ 199 h 315"/>
                    <a:gd name="T38" fmla="*/ 545 w 822"/>
                    <a:gd name="T39" fmla="*/ 199 h 315"/>
                    <a:gd name="T40" fmla="*/ 545 w 822"/>
                    <a:gd name="T41" fmla="*/ 232 h 315"/>
                    <a:gd name="T42" fmla="*/ 514 w 822"/>
                    <a:gd name="T43" fmla="*/ 232 h 315"/>
                    <a:gd name="T44" fmla="*/ 514 w 822"/>
                    <a:gd name="T45" fmla="*/ 199 h 315"/>
                    <a:gd name="T46" fmla="*/ 343 w 822"/>
                    <a:gd name="T47" fmla="*/ 105 h 315"/>
                    <a:gd name="T48" fmla="*/ 388 w 822"/>
                    <a:gd name="T49" fmla="*/ 105 h 315"/>
                    <a:gd name="T50" fmla="*/ 412 w 822"/>
                    <a:gd name="T51" fmla="*/ 147 h 315"/>
                    <a:gd name="T52" fmla="*/ 438 w 822"/>
                    <a:gd name="T53" fmla="*/ 105 h 315"/>
                    <a:gd name="T54" fmla="*/ 477 w 822"/>
                    <a:gd name="T55" fmla="*/ 105 h 315"/>
                    <a:gd name="T56" fmla="*/ 435 w 822"/>
                    <a:gd name="T57" fmla="*/ 168 h 315"/>
                    <a:gd name="T58" fmla="*/ 477 w 822"/>
                    <a:gd name="T59" fmla="*/ 232 h 315"/>
                    <a:gd name="T60" fmla="*/ 433 w 822"/>
                    <a:gd name="T61" fmla="*/ 232 h 315"/>
                    <a:gd name="T62" fmla="*/ 406 w 822"/>
                    <a:gd name="T63" fmla="*/ 186 h 315"/>
                    <a:gd name="T64" fmla="*/ 380 w 822"/>
                    <a:gd name="T65" fmla="*/ 232 h 315"/>
                    <a:gd name="T66" fmla="*/ 341 w 822"/>
                    <a:gd name="T67" fmla="*/ 232 h 315"/>
                    <a:gd name="T68" fmla="*/ 383 w 822"/>
                    <a:gd name="T69" fmla="*/ 165 h 315"/>
                    <a:gd name="T70" fmla="*/ 343 w 822"/>
                    <a:gd name="T71" fmla="*/ 105 h 315"/>
                    <a:gd name="T72" fmla="*/ 275 w 822"/>
                    <a:gd name="T73" fmla="*/ 199 h 315"/>
                    <a:gd name="T74" fmla="*/ 307 w 822"/>
                    <a:gd name="T75" fmla="*/ 199 h 315"/>
                    <a:gd name="T76" fmla="*/ 307 w 822"/>
                    <a:gd name="T77" fmla="*/ 232 h 315"/>
                    <a:gd name="T78" fmla="*/ 275 w 822"/>
                    <a:gd name="T79" fmla="*/ 232 h 315"/>
                    <a:gd name="T80" fmla="*/ 275 w 822"/>
                    <a:gd name="T81" fmla="*/ 199 h 315"/>
                    <a:gd name="T82" fmla="*/ 173 w 822"/>
                    <a:gd name="T83" fmla="*/ 147 h 315"/>
                    <a:gd name="T84" fmla="*/ 199 w 822"/>
                    <a:gd name="T85" fmla="*/ 105 h 315"/>
                    <a:gd name="T86" fmla="*/ 239 w 822"/>
                    <a:gd name="T87" fmla="*/ 105 h 315"/>
                    <a:gd name="T88" fmla="*/ 197 w 822"/>
                    <a:gd name="T89" fmla="*/ 168 h 315"/>
                    <a:gd name="T90" fmla="*/ 239 w 822"/>
                    <a:gd name="T91" fmla="*/ 232 h 315"/>
                    <a:gd name="T92" fmla="*/ 194 w 822"/>
                    <a:gd name="T93" fmla="*/ 232 h 315"/>
                    <a:gd name="T94" fmla="*/ 168 w 822"/>
                    <a:gd name="T95" fmla="*/ 186 h 315"/>
                    <a:gd name="T96" fmla="*/ 142 w 822"/>
                    <a:gd name="T97" fmla="*/ 232 h 315"/>
                    <a:gd name="T98" fmla="*/ 102 w 822"/>
                    <a:gd name="T99" fmla="*/ 232 h 315"/>
                    <a:gd name="T100" fmla="*/ 144 w 822"/>
                    <a:gd name="T101" fmla="*/ 165 h 315"/>
                    <a:gd name="T102" fmla="*/ 102 w 822"/>
                    <a:gd name="T103" fmla="*/ 105 h 315"/>
                    <a:gd name="T104" fmla="*/ 150 w 822"/>
                    <a:gd name="T105" fmla="*/ 105 h 315"/>
                    <a:gd name="T106" fmla="*/ 173 w 822"/>
                    <a:gd name="T107" fmla="*/ 14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5">
                      <a:moveTo>
                        <a:pt x="821" y="314"/>
                      </a:moveTo>
                      <a:lnTo>
                        <a:pt x="821" y="0"/>
                      </a:lnTo>
                      <a:lnTo>
                        <a:pt x="0" y="0"/>
                      </a:lnTo>
                      <a:lnTo>
                        <a:pt x="0" y="314"/>
                      </a:lnTo>
                      <a:lnTo>
                        <a:pt x="821" y="314"/>
                      </a:lnTo>
                      <a:close/>
                      <a:moveTo>
                        <a:pt x="582" y="105"/>
                      </a:moveTo>
                      <a:lnTo>
                        <a:pt x="627" y="105"/>
                      </a:lnTo>
                      <a:lnTo>
                        <a:pt x="650" y="147"/>
                      </a:lnTo>
                      <a:lnTo>
                        <a:pt x="676" y="105"/>
                      </a:lnTo>
                      <a:lnTo>
                        <a:pt x="716" y="105"/>
                      </a:lnTo>
                      <a:lnTo>
                        <a:pt x="674" y="168"/>
                      </a:lnTo>
                      <a:lnTo>
                        <a:pt x="716" y="232"/>
                      </a:lnTo>
                      <a:lnTo>
                        <a:pt x="671" y="232"/>
                      </a:lnTo>
                      <a:lnTo>
                        <a:pt x="645" y="186"/>
                      </a:lnTo>
                      <a:lnTo>
                        <a:pt x="619" y="232"/>
                      </a:lnTo>
                      <a:lnTo>
                        <a:pt x="579" y="232"/>
                      </a:lnTo>
                      <a:lnTo>
                        <a:pt x="621" y="165"/>
                      </a:lnTo>
                      <a:lnTo>
                        <a:pt x="582" y="105"/>
                      </a:lnTo>
                      <a:close/>
                      <a:moveTo>
                        <a:pt x="514" y="199"/>
                      </a:moveTo>
                      <a:lnTo>
                        <a:pt x="545" y="199"/>
                      </a:lnTo>
                      <a:lnTo>
                        <a:pt x="545" y="232"/>
                      </a:lnTo>
                      <a:lnTo>
                        <a:pt x="514" y="232"/>
                      </a:lnTo>
                      <a:lnTo>
                        <a:pt x="514" y="199"/>
                      </a:lnTo>
                      <a:close/>
                      <a:moveTo>
                        <a:pt x="343" y="105"/>
                      </a:moveTo>
                      <a:lnTo>
                        <a:pt x="388" y="105"/>
                      </a:lnTo>
                      <a:lnTo>
                        <a:pt x="412" y="147"/>
                      </a:lnTo>
                      <a:lnTo>
                        <a:pt x="438" y="105"/>
                      </a:lnTo>
                      <a:lnTo>
                        <a:pt x="477" y="105"/>
                      </a:lnTo>
                      <a:lnTo>
                        <a:pt x="435" y="168"/>
                      </a:lnTo>
                      <a:lnTo>
                        <a:pt x="477" y="232"/>
                      </a:lnTo>
                      <a:lnTo>
                        <a:pt x="433" y="232"/>
                      </a:lnTo>
                      <a:lnTo>
                        <a:pt x="406" y="186"/>
                      </a:lnTo>
                      <a:lnTo>
                        <a:pt x="380" y="232"/>
                      </a:lnTo>
                      <a:lnTo>
                        <a:pt x="341" y="232"/>
                      </a:lnTo>
                      <a:lnTo>
                        <a:pt x="383" y="165"/>
                      </a:lnTo>
                      <a:lnTo>
                        <a:pt x="343" y="105"/>
                      </a:lnTo>
                      <a:close/>
                      <a:moveTo>
                        <a:pt x="275" y="199"/>
                      </a:moveTo>
                      <a:lnTo>
                        <a:pt x="307" y="199"/>
                      </a:lnTo>
                      <a:lnTo>
                        <a:pt x="307" y="232"/>
                      </a:lnTo>
                      <a:lnTo>
                        <a:pt x="275" y="232"/>
                      </a:lnTo>
                      <a:lnTo>
                        <a:pt x="275" y="199"/>
                      </a:lnTo>
                      <a:close/>
                      <a:moveTo>
                        <a:pt x="173" y="147"/>
                      </a:moveTo>
                      <a:lnTo>
                        <a:pt x="199" y="105"/>
                      </a:lnTo>
                      <a:lnTo>
                        <a:pt x="239" y="105"/>
                      </a:lnTo>
                      <a:lnTo>
                        <a:pt x="197" y="168"/>
                      </a:lnTo>
                      <a:lnTo>
                        <a:pt x="239" y="232"/>
                      </a:lnTo>
                      <a:lnTo>
                        <a:pt x="194" y="232"/>
                      </a:lnTo>
                      <a:lnTo>
                        <a:pt x="168" y="186"/>
                      </a:lnTo>
                      <a:lnTo>
                        <a:pt x="142" y="232"/>
                      </a:lnTo>
                      <a:lnTo>
                        <a:pt x="102" y="232"/>
                      </a:lnTo>
                      <a:lnTo>
                        <a:pt x="144" y="165"/>
                      </a:lnTo>
                      <a:lnTo>
                        <a:pt x="102" y="105"/>
                      </a:lnTo>
                      <a:lnTo>
                        <a:pt x="150" y="105"/>
                      </a:lnTo>
                      <a:lnTo>
                        <a:pt x="173" y="147"/>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4E662ED6-047B-40CC-BAF1-FA66CE0F743C}"/>
                    </a:ext>
                  </a:extLst>
                </p:cNvPr>
                <p:cNvSpPr>
                  <a:spLocks noChangeArrowheads="1"/>
                </p:cNvSpPr>
                <p:nvPr/>
              </p:nvSpPr>
              <p:spPr bwMode="auto">
                <a:xfrm>
                  <a:off x="6142550" y="3355020"/>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89 h 316"/>
                    <a:gd name="T12" fmla="*/ 627 w 822"/>
                    <a:gd name="T13" fmla="*/ 89 h 316"/>
                    <a:gd name="T14" fmla="*/ 650 w 822"/>
                    <a:gd name="T15" fmla="*/ 131 h 316"/>
                    <a:gd name="T16" fmla="*/ 676 w 822"/>
                    <a:gd name="T17" fmla="*/ 89 h 316"/>
                    <a:gd name="T18" fmla="*/ 716 w 822"/>
                    <a:gd name="T19" fmla="*/ 89 h 316"/>
                    <a:gd name="T20" fmla="*/ 674 w 822"/>
                    <a:gd name="T21" fmla="*/ 152 h 316"/>
                    <a:gd name="T22" fmla="*/ 716 w 822"/>
                    <a:gd name="T23" fmla="*/ 218 h 316"/>
                    <a:gd name="T24" fmla="*/ 671 w 822"/>
                    <a:gd name="T25" fmla="*/ 218 h 316"/>
                    <a:gd name="T26" fmla="*/ 645 w 822"/>
                    <a:gd name="T27" fmla="*/ 170 h 316"/>
                    <a:gd name="T28" fmla="*/ 619 w 822"/>
                    <a:gd name="T29" fmla="*/ 218 h 316"/>
                    <a:gd name="T30" fmla="*/ 579 w 822"/>
                    <a:gd name="T31" fmla="*/ 218 h 316"/>
                    <a:gd name="T32" fmla="*/ 621 w 822"/>
                    <a:gd name="T33" fmla="*/ 149 h 316"/>
                    <a:gd name="T34" fmla="*/ 582 w 822"/>
                    <a:gd name="T35" fmla="*/ 89 h 316"/>
                    <a:gd name="T36" fmla="*/ 514 w 822"/>
                    <a:gd name="T37" fmla="*/ 184 h 316"/>
                    <a:gd name="T38" fmla="*/ 545 w 822"/>
                    <a:gd name="T39" fmla="*/ 184 h 316"/>
                    <a:gd name="T40" fmla="*/ 545 w 822"/>
                    <a:gd name="T41" fmla="*/ 218 h 316"/>
                    <a:gd name="T42" fmla="*/ 514 w 822"/>
                    <a:gd name="T43" fmla="*/ 218 h 316"/>
                    <a:gd name="T44" fmla="*/ 514 w 822"/>
                    <a:gd name="T45" fmla="*/ 184 h 316"/>
                    <a:gd name="T46" fmla="*/ 343 w 822"/>
                    <a:gd name="T47" fmla="*/ 89 h 316"/>
                    <a:gd name="T48" fmla="*/ 388 w 822"/>
                    <a:gd name="T49" fmla="*/ 89 h 316"/>
                    <a:gd name="T50" fmla="*/ 412 w 822"/>
                    <a:gd name="T51" fmla="*/ 131 h 316"/>
                    <a:gd name="T52" fmla="*/ 438 w 822"/>
                    <a:gd name="T53" fmla="*/ 89 h 316"/>
                    <a:gd name="T54" fmla="*/ 477 w 822"/>
                    <a:gd name="T55" fmla="*/ 89 h 316"/>
                    <a:gd name="T56" fmla="*/ 435 w 822"/>
                    <a:gd name="T57" fmla="*/ 152 h 316"/>
                    <a:gd name="T58" fmla="*/ 477 w 822"/>
                    <a:gd name="T59" fmla="*/ 218 h 316"/>
                    <a:gd name="T60" fmla="*/ 433 w 822"/>
                    <a:gd name="T61" fmla="*/ 218 h 316"/>
                    <a:gd name="T62" fmla="*/ 406 w 822"/>
                    <a:gd name="T63" fmla="*/ 170 h 316"/>
                    <a:gd name="T64" fmla="*/ 380 w 822"/>
                    <a:gd name="T65" fmla="*/ 218 h 316"/>
                    <a:gd name="T66" fmla="*/ 341 w 822"/>
                    <a:gd name="T67" fmla="*/ 218 h 316"/>
                    <a:gd name="T68" fmla="*/ 383 w 822"/>
                    <a:gd name="T69" fmla="*/ 149 h 316"/>
                    <a:gd name="T70" fmla="*/ 343 w 822"/>
                    <a:gd name="T71" fmla="*/ 89 h 316"/>
                    <a:gd name="T72" fmla="*/ 275 w 822"/>
                    <a:gd name="T73" fmla="*/ 184 h 316"/>
                    <a:gd name="T74" fmla="*/ 307 w 822"/>
                    <a:gd name="T75" fmla="*/ 184 h 316"/>
                    <a:gd name="T76" fmla="*/ 307 w 822"/>
                    <a:gd name="T77" fmla="*/ 218 h 316"/>
                    <a:gd name="T78" fmla="*/ 275 w 822"/>
                    <a:gd name="T79" fmla="*/ 218 h 316"/>
                    <a:gd name="T80" fmla="*/ 275 w 822"/>
                    <a:gd name="T81" fmla="*/ 184 h 316"/>
                    <a:gd name="T82" fmla="*/ 173 w 822"/>
                    <a:gd name="T83" fmla="*/ 131 h 316"/>
                    <a:gd name="T84" fmla="*/ 199 w 822"/>
                    <a:gd name="T85" fmla="*/ 89 h 316"/>
                    <a:gd name="T86" fmla="*/ 239 w 822"/>
                    <a:gd name="T87" fmla="*/ 89 h 316"/>
                    <a:gd name="T88" fmla="*/ 197 w 822"/>
                    <a:gd name="T89" fmla="*/ 152 h 316"/>
                    <a:gd name="T90" fmla="*/ 239 w 822"/>
                    <a:gd name="T91" fmla="*/ 218 h 316"/>
                    <a:gd name="T92" fmla="*/ 194 w 822"/>
                    <a:gd name="T93" fmla="*/ 218 h 316"/>
                    <a:gd name="T94" fmla="*/ 168 w 822"/>
                    <a:gd name="T95" fmla="*/ 170 h 316"/>
                    <a:gd name="T96" fmla="*/ 142 w 822"/>
                    <a:gd name="T97" fmla="*/ 218 h 316"/>
                    <a:gd name="T98" fmla="*/ 102 w 822"/>
                    <a:gd name="T99" fmla="*/ 218 h 316"/>
                    <a:gd name="T100" fmla="*/ 144 w 822"/>
                    <a:gd name="T101" fmla="*/ 149 h 316"/>
                    <a:gd name="T102" fmla="*/ 102 w 822"/>
                    <a:gd name="T103" fmla="*/ 89 h 316"/>
                    <a:gd name="T104" fmla="*/ 150 w 822"/>
                    <a:gd name="T105" fmla="*/ 89 h 316"/>
                    <a:gd name="T106" fmla="*/ 173 w 822"/>
                    <a:gd name="T107" fmla="*/ 13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89"/>
                      </a:moveTo>
                      <a:lnTo>
                        <a:pt x="627" y="89"/>
                      </a:lnTo>
                      <a:lnTo>
                        <a:pt x="650" y="131"/>
                      </a:lnTo>
                      <a:lnTo>
                        <a:pt x="676" y="89"/>
                      </a:lnTo>
                      <a:lnTo>
                        <a:pt x="716" y="89"/>
                      </a:lnTo>
                      <a:lnTo>
                        <a:pt x="674" y="152"/>
                      </a:lnTo>
                      <a:lnTo>
                        <a:pt x="716" y="218"/>
                      </a:lnTo>
                      <a:lnTo>
                        <a:pt x="671" y="218"/>
                      </a:lnTo>
                      <a:lnTo>
                        <a:pt x="645" y="170"/>
                      </a:lnTo>
                      <a:lnTo>
                        <a:pt x="619" y="218"/>
                      </a:lnTo>
                      <a:lnTo>
                        <a:pt x="579" y="218"/>
                      </a:lnTo>
                      <a:lnTo>
                        <a:pt x="621" y="149"/>
                      </a:lnTo>
                      <a:lnTo>
                        <a:pt x="582" y="89"/>
                      </a:lnTo>
                      <a:close/>
                      <a:moveTo>
                        <a:pt x="514" y="184"/>
                      </a:moveTo>
                      <a:lnTo>
                        <a:pt x="545" y="184"/>
                      </a:lnTo>
                      <a:lnTo>
                        <a:pt x="545" y="218"/>
                      </a:lnTo>
                      <a:lnTo>
                        <a:pt x="514" y="218"/>
                      </a:lnTo>
                      <a:lnTo>
                        <a:pt x="514" y="184"/>
                      </a:lnTo>
                      <a:close/>
                      <a:moveTo>
                        <a:pt x="343" y="89"/>
                      </a:moveTo>
                      <a:lnTo>
                        <a:pt x="388" y="89"/>
                      </a:lnTo>
                      <a:lnTo>
                        <a:pt x="412" y="131"/>
                      </a:lnTo>
                      <a:lnTo>
                        <a:pt x="438" y="89"/>
                      </a:lnTo>
                      <a:lnTo>
                        <a:pt x="477" y="89"/>
                      </a:lnTo>
                      <a:lnTo>
                        <a:pt x="435" y="152"/>
                      </a:lnTo>
                      <a:lnTo>
                        <a:pt x="477" y="218"/>
                      </a:lnTo>
                      <a:lnTo>
                        <a:pt x="433" y="218"/>
                      </a:lnTo>
                      <a:lnTo>
                        <a:pt x="406" y="170"/>
                      </a:lnTo>
                      <a:lnTo>
                        <a:pt x="380" y="218"/>
                      </a:lnTo>
                      <a:lnTo>
                        <a:pt x="341" y="218"/>
                      </a:lnTo>
                      <a:lnTo>
                        <a:pt x="383" y="149"/>
                      </a:lnTo>
                      <a:lnTo>
                        <a:pt x="343" y="89"/>
                      </a:lnTo>
                      <a:close/>
                      <a:moveTo>
                        <a:pt x="275" y="184"/>
                      </a:moveTo>
                      <a:lnTo>
                        <a:pt x="307" y="184"/>
                      </a:lnTo>
                      <a:lnTo>
                        <a:pt x="307" y="218"/>
                      </a:lnTo>
                      <a:lnTo>
                        <a:pt x="275" y="218"/>
                      </a:lnTo>
                      <a:lnTo>
                        <a:pt x="275" y="184"/>
                      </a:lnTo>
                      <a:close/>
                      <a:moveTo>
                        <a:pt x="173" y="131"/>
                      </a:moveTo>
                      <a:lnTo>
                        <a:pt x="199" y="89"/>
                      </a:lnTo>
                      <a:lnTo>
                        <a:pt x="239" y="89"/>
                      </a:lnTo>
                      <a:lnTo>
                        <a:pt x="197" y="152"/>
                      </a:lnTo>
                      <a:lnTo>
                        <a:pt x="239" y="218"/>
                      </a:lnTo>
                      <a:lnTo>
                        <a:pt x="194" y="218"/>
                      </a:lnTo>
                      <a:lnTo>
                        <a:pt x="168" y="170"/>
                      </a:lnTo>
                      <a:lnTo>
                        <a:pt x="142" y="218"/>
                      </a:lnTo>
                      <a:lnTo>
                        <a:pt x="102" y="218"/>
                      </a:lnTo>
                      <a:lnTo>
                        <a:pt x="144" y="149"/>
                      </a:lnTo>
                      <a:lnTo>
                        <a:pt x="102" y="89"/>
                      </a:lnTo>
                      <a:lnTo>
                        <a:pt x="150" y="89"/>
                      </a:lnTo>
                      <a:lnTo>
                        <a:pt x="173" y="131"/>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5" name="Freeform 9">
                  <a:extLst>
                    <a:ext uri="{FF2B5EF4-FFF2-40B4-BE49-F238E27FC236}">
                      <a16:creationId xmlns:a16="http://schemas.microsoft.com/office/drawing/2014/main" id="{B77CE2BC-82AA-4FF6-8069-076BB4A56302}"/>
                    </a:ext>
                  </a:extLst>
                </p:cNvPr>
                <p:cNvSpPr>
                  <a:spLocks noChangeArrowheads="1"/>
                </p:cNvSpPr>
                <p:nvPr/>
              </p:nvSpPr>
              <p:spPr bwMode="auto">
                <a:xfrm>
                  <a:off x="5998087" y="3355020"/>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47" name="Rectangle 46">
              <a:extLst>
                <a:ext uri="{FF2B5EF4-FFF2-40B4-BE49-F238E27FC236}">
                  <a16:creationId xmlns:a16="http://schemas.microsoft.com/office/drawing/2014/main" id="{D66319D9-0870-45C4-8C4E-4BC54B789238}"/>
                </a:ext>
              </a:extLst>
            </p:cNvPr>
            <p:cNvSpPr/>
            <p:nvPr/>
          </p:nvSpPr>
          <p:spPr>
            <a:xfrm>
              <a:off x="10011110" y="3210784"/>
              <a:ext cx="863192" cy="26425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Route Table</a:t>
              </a:r>
            </a:p>
          </p:txBody>
        </p:sp>
      </p:grpSp>
      <p:grpSp>
        <p:nvGrpSpPr>
          <p:cNvPr id="57" name="Group 56">
            <a:extLst>
              <a:ext uri="{FF2B5EF4-FFF2-40B4-BE49-F238E27FC236}">
                <a16:creationId xmlns:a16="http://schemas.microsoft.com/office/drawing/2014/main" id="{8D5B7566-9F78-4BE2-BFB6-71C65E4543B3}"/>
              </a:ext>
            </a:extLst>
          </p:cNvPr>
          <p:cNvGrpSpPr/>
          <p:nvPr/>
        </p:nvGrpSpPr>
        <p:grpSpPr>
          <a:xfrm>
            <a:off x="7657797" y="1216087"/>
            <a:ext cx="441076" cy="443862"/>
            <a:chOff x="11128158" y="2882206"/>
            <a:chExt cx="582945" cy="635162"/>
          </a:xfrm>
        </p:grpSpPr>
        <p:sp>
          <p:nvSpPr>
            <p:cNvPr id="59" name="Rectangle 58">
              <a:extLst>
                <a:ext uri="{FF2B5EF4-FFF2-40B4-BE49-F238E27FC236}">
                  <a16:creationId xmlns:a16="http://schemas.microsoft.com/office/drawing/2014/main" id="{ED41B682-4513-45CC-B39E-1AF28FFC8800}"/>
                </a:ext>
              </a:extLst>
            </p:cNvPr>
            <p:cNvSpPr/>
            <p:nvPr/>
          </p:nvSpPr>
          <p:spPr>
            <a:xfrm>
              <a:off x="11128158" y="2882206"/>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28">
              <a:extLst>
                <a:ext uri="{FF2B5EF4-FFF2-40B4-BE49-F238E27FC236}">
                  <a16:creationId xmlns:a16="http://schemas.microsoft.com/office/drawing/2014/main" id="{6F1398D9-4BC5-42BF-95A0-F3F01A75C70A}"/>
                </a:ext>
              </a:extLst>
            </p:cNvPr>
            <p:cNvSpPr>
              <a:spLocks noChangeArrowheads="1"/>
            </p:cNvSpPr>
            <p:nvPr/>
          </p:nvSpPr>
          <p:spPr bwMode="auto">
            <a:xfrm>
              <a:off x="11241003" y="2951107"/>
              <a:ext cx="359515" cy="478917"/>
            </a:xfrm>
            <a:custGeom>
              <a:avLst/>
              <a:gdLst>
                <a:gd name="T0" fmla="*/ 603 w 1207"/>
                <a:gd name="T1" fmla="*/ 0 h 1610"/>
                <a:gd name="T2" fmla="*/ 0 w 1207"/>
                <a:gd name="T3" fmla="*/ 260 h 1610"/>
                <a:gd name="T4" fmla="*/ 0 w 1207"/>
                <a:gd name="T5" fmla="*/ 834 h 1610"/>
                <a:gd name="T6" fmla="*/ 0 w 1207"/>
                <a:gd name="T7" fmla="*/ 834 h 1610"/>
                <a:gd name="T8" fmla="*/ 603 w 1207"/>
                <a:gd name="T9" fmla="*/ 1609 h 1610"/>
                <a:gd name="T10" fmla="*/ 1206 w 1207"/>
                <a:gd name="T11" fmla="*/ 834 h 1610"/>
                <a:gd name="T12" fmla="*/ 1206 w 1207"/>
                <a:gd name="T13" fmla="*/ 834 h 1610"/>
                <a:gd name="T14" fmla="*/ 1206 w 1207"/>
                <a:gd name="T15" fmla="*/ 260 h 1610"/>
                <a:gd name="T16" fmla="*/ 603 w 1207"/>
                <a:gd name="T17" fmla="*/ 0 h 1610"/>
                <a:gd name="T18" fmla="*/ 702 w 1207"/>
                <a:gd name="T19" fmla="*/ 1051 h 1610"/>
                <a:gd name="T20" fmla="*/ 267 w 1207"/>
                <a:gd name="T21" fmla="*/ 1051 h 1610"/>
                <a:gd name="T22" fmla="*/ 267 w 1207"/>
                <a:gd name="T23" fmla="*/ 990 h 1610"/>
                <a:gd name="T24" fmla="*/ 702 w 1207"/>
                <a:gd name="T25" fmla="*/ 990 h 1610"/>
                <a:gd name="T26" fmla="*/ 702 w 1207"/>
                <a:gd name="T27" fmla="*/ 1051 h 1610"/>
                <a:gd name="T28" fmla="*/ 702 w 1207"/>
                <a:gd name="T29" fmla="*/ 816 h 1610"/>
                <a:gd name="T30" fmla="*/ 267 w 1207"/>
                <a:gd name="T31" fmla="*/ 816 h 1610"/>
                <a:gd name="T32" fmla="*/ 267 w 1207"/>
                <a:gd name="T33" fmla="*/ 756 h 1610"/>
                <a:gd name="T34" fmla="*/ 702 w 1207"/>
                <a:gd name="T35" fmla="*/ 756 h 1610"/>
                <a:gd name="T36" fmla="*/ 702 w 1207"/>
                <a:gd name="T37" fmla="*/ 816 h 1610"/>
                <a:gd name="T38" fmla="*/ 702 w 1207"/>
                <a:gd name="T39" fmla="*/ 567 h 1610"/>
                <a:gd name="T40" fmla="*/ 267 w 1207"/>
                <a:gd name="T41" fmla="*/ 567 h 1610"/>
                <a:gd name="T42" fmla="*/ 267 w 1207"/>
                <a:gd name="T43" fmla="*/ 506 h 1610"/>
                <a:gd name="T44" fmla="*/ 702 w 1207"/>
                <a:gd name="T45" fmla="*/ 506 h 1610"/>
                <a:gd name="T46" fmla="*/ 702 w 1207"/>
                <a:gd name="T47" fmla="*/ 567 h 1610"/>
                <a:gd name="T48" fmla="*/ 964 w 1207"/>
                <a:gd name="T49" fmla="*/ 967 h 1610"/>
                <a:gd name="T50" fmla="*/ 860 w 1207"/>
                <a:gd name="T51" fmla="*/ 1072 h 1610"/>
                <a:gd name="T52" fmla="*/ 791 w 1207"/>
                <a:gd name="T53" fmla="*/ 1004 h 1610"/>
                <a:gd name="T54" fmla="*/ 791 w 1207"/>
                <a:gd name="T55" fmla="*/ 975 h 1610"/>
                <a:gd name="T56" fmla="*/ 820 w 1207"/>
                <a:gd name="T57" fmla="*/ 975 h 1610"/>
                <a:gd name="T58" fmla="*/ 860 w 1207"/>
                <a:gd name="T59" fmla="*/ 1014 h 1610"/>
                <a:gd name="T60" fmla="*/ 938 w 1207"/>
                <a:gd name="T61" fmla="*/ 935 h 1610"/>
                <a:gd name="T62" fmla="*/ 967 w 1207"/>
                <a:gd name="T63" fmla="*/ 935 h 1610"/>
                <a:gd name="T64" fmla="*/ 964 w 1207"/>
                <a:gd name="T65" fmla="*/ 967 h 1610"/>
                <a:gd name="T66" fmla="*/ 815 w 1207"/>
                <a:gd name="T67" fmla="*/ 732 h 1610"/>
                <a:gd name="T68" fmla="*/ 815 w 1207"/>
                <a:gd name="T69" fmla="*/ 703 h 1610"/>
                <a:gd name="T70" fmla="*/ 844 w 1207"/>
                <a:gd name="T71" fmla="*/ 703 h 1610"/>
                <a:gd name="T72" fmla="*/ 886 w 1207"/>
                <a:gd name="T73" fmla="*/ 745 h 1610"/>
                <a:gd name="T74" fmla="*/ 928 w 1207"/>
                <a:gd name="T75" fmla="*/ 703 h 1610"/>
                <a:gd name="T76" fmla="*/ 957 w 1207"/>
                <a:gd name="T77" fmla="*/ 703 h 1610"/>
                <a:gd name="T78" fmla="*/ 957 w 1207"/>
                <a:gd name="T79" fmla="*/ 732 h 1610"/>
                <a:gd name="T80" fmla="*/ 915 w 1207"/>
                <a:gd name="T81" fmla="*/ 774 h 1610"/>
                <a:gd name="T82" fmla="*/ 957 w 1207"/>
                <a:gd name="T83" fmla="*/ 816 h 1610"/>
                <a:gd name="T84" fmla="*/ 957 w 1207"/>
                <a:gd name="T85" fmla="*/ 845 h 1610"/>
                <a:gd name="T86" fmla="*/ 943 w 1207"/>
                <a:gd name="T87" fmla="*/ 850 h 1610"/>
                <a:gd name="T88" fmla="*/ 930 w 1207"/>
                <a:gd name="T89" fmla="*/ 845 h 1610"/>
                <a:gd name="T90" fmla="*/ 888 w 1207"/>
                <a:gd name="T91" fmla="*/ 803 h 1610"/>
                <a:gd name="T92" fmla="*/ 846 w 1207"/>
                <a:gd name="T93" fmla="*/ 845 h 1610"/>
                <a:gd name="T94" fmla="*/ 833 w 1207"/>
                <a:gd name="T95" fmla="*/ 850 h 1610"/>
                <a:gd name="T96" fmla="*/ 820 w 1207"/>
                <a:gd name="T97" fmla="*/ 845 h 1610"/>
                <a:gd name="T98" fmla="*/ 820 w 1207"/>
                <a:gd name="T99" fmla="*/ 816 h 1610"/>
                <a:gd name="T100" fmla="*/ 862 w 1207"/>
                <a:gd name="T101" fmla="*/ 774 h 1610"/>
                <a:gd name="T102" fmla="*/ 815 w 1207"/>
                <a:gd name="T103" fmla="*/ 732 h 1610"/>
                <a:gd name="T104" fmla="*/ 970 w 1207"/>
                <a:gd name="T105" fmla="*/ 501 h 1610"/>
                <a:gd name="T106" fmla="*/ 865 w 1207"/>
                <a:gd name="T107" fmla="*/ 606 h 1610"/>
                <a:gd name="T108" fmla="*/ 797 w 1207"/>
                <a:gd name="T109" fmla="*/ 538 h 1610"/>
                <a:gd name="T110" fmla="*/ 797 w 1207"/>
                <a:gd name="T111" fmla="*/ 509 h 1610"/>
                <a:gd name="T112" fmla="*/ 825 w 1207"/>
                <a:gd name="T113" fmla="*/ 509 h 1610"/>
                <a:gd name="T114" fmla="*/ 865 w 1207"/>
                <a:gd name="T115" fmla="*/ 548 h 1610"/>
                <a:gd name="T116" fmla="*/ 943 w 1207"/>
                <a:gd name="T117" fmla="*/ 470 h 1610"/>
                <a:gd name="T118" fmla="*/ 972 w 1207"/>
                <a:gd name="T119" fmla="*/ 470 h 1610"/>
                <a:gd name="T120" fmla="*/ 970 w 1207"/>
                <a:gd name="T121" fmla="*/ 501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7" h="1610">
                  <a:moveTo>
                    <a:pt x="603" y="0"/>
                  </a:moveTo>
                  <a:lnTo>
                    <a:pt x="0" y="260"/>
                  </a:lnTo>
                  <a:lnTo>
                    <a:pt x="0" y="834"/>
                  </a:lnTo>
                  <a:lnTo>
                    <a:pt x="0" y="834"/>
                  </a:lnTo>
                  <a:cubicBezTo>
                    <a:pt x="18" y="1153"/>
                    <a:pt x="251" y="1433"/>
                    <a:pt x="603" y="1609"/>
                  </a:cubicBezTo>
                  <a:cubicBezTo>
                    <a:pt x="954" y="1433"/>
                    <a:pt x="1187" y="1153"/>
                    <a:pt x="1206" y="834"/>
                  </a:cubicBezTo>
                  <a:lnTo>
                    <a:pt x="1206" y="834"/>
                  </a:lnTo>
                  <a:lnTo>
                    <a:pt x="1206" y="260"/>
                  </a:lnTo>
                  <a:lnTo>
                    <a:pt x="603" y="0"/>
                  </a:lnTo>
                  <a:close/>
                  <a:moveTo>
                    <a:pt x="702" y="1051"/>
                  </a:moveTo>
                  <a:lnTo>
                    <a:pt x="267" y="1051"/>
                  </a:lnTo>
                  <a:lnTo>
                    <a:pt x="267" y="990"/>
                  </a:lnTo>
                  <a:lnTo>
                    <a:pt x="702" y="990"/>
                  </a:lnTo>
                  <a:lnTo>
                    <a:pt x="702" y="1051"/>
                  </a:lnTo>
                  <a:close/>
                  <a:moveTo>
                    <a:pt x="702" y="816"/>
                  </a:moveTo>
                  <a:lnTo>
                    <a:pt x="267" y="816"/>
                  </a:lnTo>
                  <a:lnTo>
                    <a:pt x="267" y="756"/>
                  </a:lnTo>
                  <a:lnTo>
                    <a:pt x="702" y="756"/>
                  </a:lnTo>
                  <a:lnTo>
                    <a:pt x="702" y="816"/>
                  </a:lnTo>
                  <a:close/>
                  <a:moveTo>
                    <a:pt x="702" y="567"/>
                  </a:moveTo>
                  <a:lnTo>
                    <a:pt x="267" y="567"/>
                  </a:lnTo>
                  <a:lnTo>
                    <a:pt x="267" y="506"/>
                  </a:lnTo>
                  <a:lnTo>
                    <a:pt x="702" y="506"/>
                  </a:lnTo>
                  <a:lnTo>
                    <a:pt x="702" y="567"/>
                  </a:lnTo>
                  <a:close/>
                  <a:moveTo>
                    <a:pt x="964" y="967"/>
                  </a:moveTo>
                  <a:lnTo>
                    <a:pt x="860" y="1072"/>
                  </a:lnTo>
                  <a:lnTo>
                    <a:pt x="791" y="1004"/>
                  </a:lnTo>
                  <a:cubicBezTo>
                    <a:pt x="784" y="996"/>
                    <a:pt x="783" y="983"/>
                    <a:pt x="791" y="975"/>
                  </a:cubicBezTo>
                  <a:cubicBezTo>
                    <a:pt x="798" y="967"/>
                    <a:pt x="812" y="967"/>
                    <a:pt x="820" y="975"/>
                  </a:cubicBezTo>
                  <a:lnTo>
                    <a:pt x="860" y="1014"/>
                  </a:lnTo>
                  <a:lnTo>
                    <a:pt x="938" y="935"/>
                  </a:lnTo>
                  <a:cubicBezTo>
                    <a:pt x="946" y="928"/>
                    <a:pt x="959" y="928"/>
                    <a:pt x="967" y="935"/>
                  </a:cubicBezTo>
                  <a:cubicBezTo>
                    <a:pt x="972" y="946"/>
                    <a:pt x="972" y="959"/>
                    <a:pt x="964" y="967"/>
                  </a:cubicBezTo>
                  <a:close/>
                  <a:moveTo>
                    <a:pt x="815" y="732"/>
                  </a:moveTo>
                  <a:cubicBezTo>
                    <a:pt x="807" y="724"/>
                    <a:pt x="807" y="711"/>
                    <a:pt x="815" y="703"/>
                  </a:cubicBezTo>
                  <a:cubicBezTo>
                    <a:pt x="823" y="695"/>
                    <a:pt x="836" y="695"/>
                    <a:pt x="844" y="703"/>
                  </a:cubicBezTo>
                  <a:lnTo>
                    <a:pt x="886" y="745"/>
                  </a:lnTo>
                  <a:lnTo>
                    <a:pt x="928" y="703"/>
                  </a:lnTo>
                  <a:cubicBezTo>
                    <a:pt x="936" y="695"/>
                    <a:pt x="949" y="695"/>
                    <a:pt x="957" y="703"/>
                  </a:cubicBezTo>
                  <a:cubicBezTo>
                    <a:pt x="964" y="711"/>
                    <a:pt x="964" y="724"/>
                    <a:pt x="957" y="732"/>
                  </a:cubicBezTo>
                  <a:lnTo>
                    <a:pt x="915" y="774"/>
                  </a:lnTo>
                  <a:lnTo>
                    <a:pt x="957" y="816"/>
                  </a:lnTo>
                  <a:cubicBezTo>
                    <a:pt x="964" y="824"/>
                    <a:pt x="964" y="837"/>
                    <a:pt x="957" y="845"/>
                  </a:cubicBezTo>
                  <a:cubicBezTo>
                    <a:pt x="954" y="847"/>
                    <a:pt x="948" y="850"/>
                    <a:pt x="943" y="850"/>
                  </a:cubicBezTo>
                  <a:cubicBezTo>
                    <a:pt x="937" y="850"/>
                    <a:pt x="933" y="847"/>
                    <a:pt x="930" y="845"/>
                  </a:cubicBezTo>
                  <a:lnTo>
                    <a:pt x="888" y="803"/>
                  </a:lnTo>
                  <a:lnTo>
                    <a:pt x="846" y="845"/>
                  </a:lnTo>
                  <a:cubicBezTo>
                    <a:pt x="844" y="847"/>
                    <a:pt x="838" y="850"/>
                    <a:pt x="833" y="850"/>
                  </a:cubicBezTo>
                  <a:cubicBezTo>
                    <a:pt x="827" y="850"/>
                    <a:pt x="823" y="847"/>
                    <a:pt x="820" y="845"/>
                  </a:cubicBezTo>
                  <a:cubicBezTo>
                    <a:pt x="812" y="837"/>
                    <a:pt x="812" y="824"/>
                    <a:pt x="820" y="816"/>
                  </a:cubicBezTo>
                  <a:lnTo>
                    <a:pt x="862" y="774"/>
                  </a:lnTo>
                  <a:lnTo>
                    <a:pt x="815" y="732"/>
                  </a:lnTo>
                  <a:close/>
                  <a:moveTo>
                    <a:pt x="970" y="501"/>
                  </a:moveTo>
                  <a:lnTo>
                    <a:pt x="865" y="606"/>
                  </a:lnTo>
                  <a:lnTo>
                    <a:pt x="797" y="538"/>
                  </a:lnTo>
                  <a:cubicBezTo>
                    <a:pt x="789" y="530"/>
                    <a:pt x="789" y="517"/>
                    <a:pt x="797" y="509"/>
                  </a:cubicBezTo>
                  <a:cubicBezTo>
                    <a:pt x="805" y="501"/>
                    <a:pt x="818" y="501"/>
                    <a:pt x="825" y="509"/>
                  </a:cubicBezTo>
                  <a:lnTo>
                    <a:pt x="865" y="548"/>
                  </a:lnTo>
                  <a:lnTo>
                    <a:pt x="943" y="470"/>
                  </a:lnTo>
                  <a:cubicBezTo>
                    <a:pt x="951" y="462"/>
                    <a:pt x="964" y="462"/>
                    <a:pt x="972" y="470"/>
                  </a:cubicBezTo>
                  <a:cubicBezTo>
                    <a:pt x="978" y="480"/>
                    <a:pt x="978" y="493"/>
                    <a:pt x="970" y="501"/>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F5F5F"/>
                </a:solidFill>
                <a:effectLst/>
                <a:uLnTx/>
                <a:uFillTx/>
                <a:latin typeface="Calibri"/>
                <a:ea typeface="+mn-ea"/>
                <a:cs typeface="+mn-cs"/>
              </a:endParaRPr>
            </a:p>
          </p:txBody>
        </p:sp>
      </p:grpSp>
      <p:sp>
        <p:nvSpPr>
          <p:cNvPr id="58" name="Rectangle 57">
            <a:extLst>
              <a:ext uri="{FF2B5EF4-FFF2-40B4-BE49-F238E27FC236}">
                <a16:creationId xmlns:a16="http://schemas.microsoft.com/office/drawing/2014/main" id="{26C27011-24D0-4FE2-8DF3-4DB421671B52}"/>
              </a:ext>
            </a:extLst>
          </p:cNvPr>
          <p:cNvSpPr/>
          <p:nvPr/>
        </p:nvSpPr>
        <p:spPr>
          <a:xfrm>
            <a:off x="7609445" y="1560320"/>
            <a:ext cx="550978"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Security Lists</a:t>
            </a:r>
          </a:p>
        </p:txBody>
      </p:sp>
      <p:grpSp>
        <p:nvGrpSpPr>
          <p:cNvPr id="69" name="Group 68">
            <a:extLst>
              <a:ext uri="{FF2B5EF4-FFF2-40B4-BE49-F238E27FC236}">
                <a16:creationId xmlns:a16="http://schemas.microsoft.com/office/drawing/2014/main" id="{CE4A7D12-9582-468C-8C8E-76B3732F0800}"/>
              </a:ext>
            </a:extLst>
          </p:cNvPr>
          <p:cNvGrpSpPr/>
          <p:nvPr/>
        </p:nvGrpSpPr>
        <p:grpSpPr>
          <a:xfrm>
            <a:off x="6608872" y="2912586"/>
            <a:ext cx="690088" cy="483943"/>
            <a:chOff x="3406274" y="1436411"/>
            <a:chExt cx="903246" cy="923356"/>
          </a:xfrm>
        </p:grpSpPr>
        <p:grpSp>
          <p:nvGrpSpPr>
            <p:cNvPr id="70" name="Group 69">
              <a:extLst>
                <a:ext uri="{FF2B5EF4-FFF2-40B4-BE49-F238E27FC236}">
                  <a16:creationId xmlns:a16="http://schemas.microsoft.com/office/drawing/2014/main" id="{9673F9AC-BC1B-433B-A652-1B8E684D40FD}"/>
                </a:ext>
              </a:extLst>
            </p:cNvPr>
            <p:cNvGrpSpPr/>
            <p:nvPr/>
          </p:nvGrpSpPr>
          <p:grpSpPr>
            <a:xfrm>
              <a:off x="3577606" y="1436411"/>
              <a:ext cx="636309" cy="556528"/>
              <a:chOff x="8104793" y="2882206"/>
              <a:chExt cx="636309" cy="556528"/>
            </a:xfrm>
          </p:grpSpPr>
          <p:sp>
            <p:nvSpPr>
              <p:cNvPr id="72" name="Rectangle 71">
                <a:extLst>
                  <a:ext uri="{FF2B5EF4-FFF2-40B4-BE49-F238E27FC236}">
                    <a16:creationId xmlns:a16="http://schemas.microsoft.com/office/drawing/2014/main" id="{318B64EC-FE8C-44E5-97FA-932F06D90606}"/>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200">
                  <a:solidFill>
                    <a:srgbClr val="FFFFFF"/>
                  </a:solidFill>
                  <a:latin typeface="Calibri"/>
                  <a:ea typeface="+mn-ea"/>
                  <a:cs typeface="+mn-cs"/>
                </a:endParaRPr>
              </a:p>
            </p:txBody>
          </p:sp>
          <p:grpSp>
            <p:nvGrpSpPr>
              <p:cNvPr id="73" name="Group 72">
                <a:extLst>
                  <a:ext uri="{FF2B5EF4-FFF2-40B4-BE49-F238E27FC236}">
                    <a16:creationId xmlns:a16="http://schemas.microsoft.com/office/drawing/2014/main" id="{018EC2B0-A3EA-42FA-B72F-EB147AF7BADF}"/>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EA583351-C53F-4093-B1B2-B8AE912E3414}"/>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200">
                    <a:solidFill>
                      <a:srgbClr val="5F5F5F"/>
                    </a:solidFill>
                  </a:endParaRPr>
                </a:p>
              </p:txBody>
            </p:sp>
            <p:sp>
              <p:nvSpPr>
                <p:cNvPr id="75" name="Freeform 38">
                  <a:extLst>
                    <a:ext uri="{FF2B5EF4-FFF2-40B4-BE49-F238E27FC236}">
                      <a16:creationId xmlns:a16="http://schemas.microsoft.com/office/drawing/2014/main" id="{CEA3C315-AE62-4AC0-86D3-5070ADC4AC80}"/>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200">
                    <a:solidFill>
                      <a:srgbClr val="5F5F5F"/>
                    </a:solidFill>
                  </a:endParaRPr>
                </a:p>
              </p:txBody>
            </p:sp>
          </p:grpSp>
        </p:grpSp>
        <p:sp>
          <p:nvSpPr>
            <p:cNvPr id="71" name="Rectangle 70">
              <a:extLst>
                <a:ext uri="{FF2B5EF4-FFF2-40B4-BE49-F238E27FC236}">
                  <a16:creationId xmlns:a16="http://schemas.microsoft.com/office/drawing/2014/main" id="{BA368EBF-BCDB-4D0E-A56B-486C2ABE4A47}"/>
                </a:ext>
              </a:extLst>
            </p:cNvPr>
            <p:cNvSpPr/>
            <p:nvPr/>
          </p:nvSpPr>
          <p:spPr>
            <a:xfrm>
              <a:off x="3406274" y="2036789"/>
              <a:ext cx="903246" cy="322978"/>
            </a:xfrm>
            <a:prstGeom prst="rect">
              <a:avLst/>
            </a:prstGeom>
          </p:spPr>
          <p:txBody>
            <a:bodyPr wrap="square">
              <a:spAutoFit/>
            </a:bodyPr>
            <a:lstStyle/>
            <a:p>
              <a:pPr algn="ctr" defTabSz="685800">
                <a:buClrTx/>
                <a:defRPr/>
              </a:pPr>
              <a:r>
                <a:rPr lang="en-US" sz="500" b="1">
                  <a:solidFill>
                    <a:srgbClr val="F80000"/>
                  </a:solidFill>
                  <a:latin typeface="Arial" charset="0"/>
                  <a:ea typeface="Arial" charset="0"/>
                  <a:cs typeface="Arial" charset="0"/>
                </a:rPr>
                <a:t>Compartments</a:t>
              </a:r>
            </a:p>
          </p:txBody>
        </p:sp>
      </p:grpSp>
      <p:grpSp>
        <p:nvGrpSpPr>
          <p:cNvPr id="76" name="Group 75">
            <a:extLst>
              <a:ext uri="{FF2B5EF4-FFF2-40B4-BE49-F238E27FC236}">
                <a16:creationId xmlns:a16="http://schemas.microsoft.com/office/drawing/2014/main" id="{37392125-A6B3-457D-9FC0-86E7E70612D1}"/>
              </a:ext>
            </a:extLst>
          </p:cNvPr>
          <p:cNvGrpSpPr/>
          <p:nvPr/>
        </p:nvGrpSpPr>
        <p:grpSpPr>
          <a:xfrm>
            <a:off x="6089209" y="2610507"/>
            <a:ext cx="721387" cy="729333"/>
            <a:chOff x="322504" y="1084396"/>
            <a:chExt cx="1271222" cy="1391557"/>
          </a:xfrm>
        </p:grpSpPr>
        <p:pic>
          <p:nvPicPr>
            <p:cNvPr id="77" name="Graphic 71">
              <a:extLst>
                <a:ext uri="{FF2B5EF4-FFF2-40B4-BE49-F238E27FC236}">
                  <a16:creationId xmlns:a16="http://schemas.microsoft.com/office/drawing/2014/main" id="{FD1A23A8-557C-4395-A7BD-A2EDFF0632A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22504" y="1084396"/>
              <a:ext cx="1271222" cy="1271222"/>
            </a:xfrm>
            <a:prstGeom prst="rect">
              <a:avLst/>
            </a:prstGeom>
          </p:spPr>
        </p:pic>
        <p:sp>
          <p:nvSpPr>
            <p:cNvPr id="78" name="Rectangle 77">
              <a:extLst>
                <a:ext uri="{FF2B5EF4-FFF2-40B4-BE49-F238E27FC236}">
                  <a16:creationId xmlns:a16="http://schemas.microsoft.com/office/drawing/2014/main" id="{061FFCC4-1215-46F0-B06E-7DDCCE305316}"/>
                </a:ext>
              </a:extLst>
            </p:cNvPr>
            <p:cNvSpPr/>
            <p:nvPr/>
          </p:nvSpPr>
          <p:spPr>
            <a:xfrm>
              <a:off x="484134" y="2006167"/>
              <a:ext cx="1017990" cy="469786"/>
            </a:xfrm>
            <a:prstGeom prst="rect">
              <a:avLst/>
            </a:prstGeom>
          </p:spPr>
          <p:txBody>
            <a:bodyPr wrap="square">
              <a:spAutoFit/>
            </a:bodyPr>
            <a:lstStyle/>
            <a:p>
              <a:pPr algn="ctr"/>
              <a:r>
                <a:rPr lang="en-US" sz="500" b="1" dirty="0">
                  <a:solidFill>
                    <a:srgbClr val="FF0000"/>
                  </a:solidFill>
                  <a:latin typeface="Arial" charset="0"/>
                  <a:ea typeface="Arial" charset="0"/>
                  <a:cs typeface="Arial" charset="0"/>
                </a:rPr>
                <a:t>Resource</a:t>
              </a:r>
            </a:p>
            <a:p>
              <a:pPr algn="ctr"/>
              <a:r>
                <a:rPr lang="en-US" sz="500" b="1" dirty="0">
                  <a:solidFill>
                    <a:srgbClr val="FF0000"/>
                  </a:solidFill>
                  <a:latin typeface="Arial" charset="0"/>
                  <a:ea typeface="Arial" charset="0"/>
                  <a:cs typeface="Arial" charset="0"/>
                </a:rPr>
                <a:t>Manager</a:t>
              </a:r>
            </a:p>
          </p:txBody>
        </p:sp>
      </p:grpSp>
      <p:sp>
        <p:nvSpPr>
          <p:cNvPr id="79" name="Rectangle 78">
            <a:extLst>
              <a:ext uri="{FF2B5EF4-FFF2-40B4-BE49-F238E27FC236}">
                <a16:creationId xmlns:a16="http://schemas.microsoft.com/office/drawing/2014/main" id="{F22962B6-08B2-4F2D-9224-0F7ED273AE55}"/>
              </a:ext>
            </a:extLst>
          </p:cNvPr>
          <p:cNvSpPr/>
          <p:nvPr/>
        </p:nvSpPr>
        <p:spPr>
          <a:xfrm>
            <a:off x="7275132" y="3192087"/>
            <a:ext cx="609802" cy="221727"/>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6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0" name="Rectangle 79">
            <a:extLst>
              <a:ext uri="{FF2B5EF4-FFF2-40B4-BE49-F238E27FC236}">
                <a16:creationId xmlns:a16="http://schemas.microsoft.com/office/drawing/2014/main" id="{6CAC3000-3864-41AD-A85F-77691BCBC4B1}"/>
              </a:ext>
            </a:extLst>
          </p:cNvPr>
          <p:cNvSpPr/>
          <p:nvPr/>
        </p:nvSpPr>
        <p:spPr>
          <a:xfrm>
            <a:off x="8593799" y="2788191"/>
            <a:ext cx="609802" cy="221727"/>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1" name="Graphic 90">
            <a:extLst>
              <a:ext uri="{FF2B5EF4-FFF2-40B4-BE49-F238E27FC236}">
                <a16:creationId xmlns:a16="http://schemas.microsoft.com/office/drawing/2014/main" id="{81CB3777-D431-4A98-90CE-983A3A8DB8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67470" y="2976613"/>
            <a:ext cx="352363" cy="325439"/>
          </a:xfrm>
          <a:prstGeom prst="rect">
            <a:avLst/>
          </a:prstGeom>
        </p:spPr>
      </p:pic>
      <p:pic>
        <p:nvPicPr>
          <p:cNvPr id="85" name="Graphic 106">
            <a:extLst>
              <a:ext uri="{FF2B5EF4-FFF2-40B4-BE49-F238E27FC236}">
                <a16:creationId xmlns:a16="http://schemas.microsoft.com/office/drawing/2014/main" id="{D05A653C-AC51-44A7-8C99-895C59C7B18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704416" y="2529944"/>
            <a:ext cx="376010" cy="347279"/>
          </a:xfrm>
          <a:prstGeom prst="rect">
            <a:avLst/>
          </a:prstGeom>
        </p:spPr>
      </p:pic>
      <p:grpSp>
        <p:nvGrpSpPr>
          <p:cNvPr id="86" name="Group 85">
            <a:extLst>
              <a:ext uri="{FF2B5EF4-FFF2-40B4-BE49-F238E27FC236}">
                <a16:creationId xmlns:a16="http://schemas.microsoft.com/office/drawing/2014/main" id="{07C5ACAE-78BF-4208-8F32-7E27F53424E1}"/>
              </a:ext>
            </a:extLst>
          </p:cNvPr>
          <p:cNvGrpSpPr/>
          <p:nvPr/>
        </p:nvGrpSpPr>
        <p:grpSpPr>
          <a:xfrm>
            <a:off x="8066231" y="2607281"/>
            <a:ext cx="604457" cy="640555"/>
            <a:chOff x="10565918" y="1541759"/>
            <a:chExt cx="805942" cy="995736"/>
          </a:xfrm>
        </p:grpSpPr>
        <p:grpSp>
          <p:nvGrpSpPr>
            <p:cNvPr id="91" name="Group 90">
              <a:extLst>
                <a:ext uri="{FF2B5EF4-FFF2-40B4-BE49-F238E27FC236}">
                  <a16:creationId xmlns:a16="http://schemas.microsoft.com/office/drawing/2014/main" id="{DAFEFE7A-E513-4564-B57D-D085623CDC8D}"/>
                </a:ext>
              </a:extLst>
            </p:cNvPr>
            <p:cNvGrpSpPr/>
            <p:nvPr/>
          </p:nvGrpSpPr>
          <p:grpSpPr>
            <a:xfrm>
              <a:off x="10621648" y="1541759"/>
              <a:ext cx="724280" cy="543828"/>
              <a:chOff x="5830775" y="4004425"/>
              <a:chExt cx="724280" cy="543828"/>
            </a:xfrm>
          </p:grpSpPr>
          <p:sp>
            <p:nvSpPr>
              <p:cNvPr id="93" name="Rectangle 92">
                <a:extLst>
                  <a:ext uri="{FF2B5EF4-FFF2-40B4-BE49-F238E27FC236}">
                    <a16:creationId xmlns:a16="http://schemas.microsoft.com/office/drawing/2014/main" id="{F64A689D-56CC-40AD-9452-63E723A39957}"/>
                  </a:ext>
                </a:extLst>
              </p:cNvPr>
              <p:cNvSpPr/>
              <p:nvPr/>
            </p:nvSpPr>
            <p:spPr>
              <a:xfrm>
                <a:off x="5830775" y="4004425"/>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94" name="Group 93">
                <a:extLst>
                  <a:ext uri="{FF2B5EF4-FFF2-40B4-BE49-F238E27FC236}">
                    <a16:creationId xmlns:a16="http://schemas.microsoft.com/office/drawing/2014/main" id="{70658998-B577-4A7D-A412-3E45595092C1}"/>
                  </a:ext>
                </a:extLst>
              </p:cNvPr>
              <p:cNvGrpSpPr/>
              <p:nvPr/>
            </p:nvGrpSpPr>
            <p:grpSpPr>
              <a:xfrm>
                <a:off x="5933397" y="4076339"/>
                <a:ext cx="523527" cy="406751"/>
                <a:chOff x="8057075" y="4150358"/>
                <a:chExt cx="633412" cy="492125"/>
              </a:xfrm>
            </p:grpSpPr>
            <p:sp>
              <p:nvSpPr>
                <p:cNvPr id="95" name="Freeform 48">
                  <a:extLst>
                    <a:ext uri="{FF2B5EF4-FFF2-40B4-BE49-F238E27FC236}">
                      <a16:creationId xmlns:a16="http://schemas.microsoft.com/office/drawing/2014/main" id="{F973EB77-CA40-454B-AF65-17D0E74F57D9}"/>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96" name="Freeform 49">
                  <a:extLst>
                    <a:ext uri="{FF2B5EF4-FFF2-40B4-BE49-F238E27FC236}">
                      <a16:creationId xmlns:a16="http://schemas.microsoft.com/office/drawing/2014/main" id="{9A9A30B4-6788-4956-8620-4EE18AC2AFB4}"/>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97" name="Freeform 50">
                  <a:extLst>
                    <a:ext uri="{FF2B5EF4-FFF2-40B4-BE49-F238E27FC236}">
                      <a16:creationId xmlns:a16="http://schemas.microsoft.com/office/drawing/2014/main" id="{B42F0D4C-EB8F-4958-966D-A0787E804CAD}"/>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98" name="Freeform 51">
                  <a:extLst>
                    <a:ext uri="{FF2B5EF4-FFF2-40B4-BE49-F238E27FC236}">
                      <a16:creationId xmlns:a16="http://schemas.microsoft.com/office/drawing/2014/main" id="{62BC939B-D9D8-4344-B129-D5AF515A2134}"/>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99" name="Freeform 52">
                  <a:extLst>
                    <a:ext uri="{FF2B5EF4-FFF2-40B4-BE49-F238E27FC236}">
                      <a16:creationId xmlns:a16="http://schemas.microsoft.com/office/drawing/2014/main" id="{DECA64DD-C901-4195-9DDB-AD72314F5DC1}"/>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00" name="Freeform 53">
                  <a:extLst>
                    <a:ext uri="{FF2B5EF4-FFF2-40B4-BE49-F238E27FC236}">
                      <a16:creationId xmlns:a16="http://schemas.microsoft.com/office/drawing/2014/main" id="{21A33D89-9058-439E-8329-394964217096}"/>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14" name="Freeform 54">
                  <a:extLst>
                    <a:ext uri="{FF2B5EF4-FFF2-40B4-BE49-F238E27FC236}">
                      <a16:creationId xmlns:a16="http://schemas.microsoft.com/office/drawing/2014/main" id="{E0763A54-F4D9-415C-8EC4-FC26E955FCB0}"/>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15" name="Freeform 55">
                  <a:extLst>
                    <a:ext uri="{FF2B5EF4-FFF2-40B4-BE49-F238E27FC236}">
                      <a16:creationId xmlns:a16="http://schemas.microsoft.com/office/drawing/2014/main" id="{3D36F6CC-7B49-465A-9427-B70B1D770EBD}"/>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92" name="Rectangle 91">
              <a:extLst>
                <a:ext uri="{FF2B5EF4-FFF2-40B4-BE49-F238E27FC236}">
                  <a16:creationId xmlns:a16="http://schemas.microsoft.com/office/drawing/2014/main" id="{3F61A7F1-B27A-4D31-B149-631E40749D61}"/>
                </a:ext>
              </a:extLst>
            </p:cNvPr>
            <p:cNvSpPr/>
            <p:nvPr/>
          </p:nvSpPr>
          <p:spPr>
            <a:xfrm>
              <a:off x="10565918" y="2106903"/>
              <a:ext cx="805942" cy="43059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Telemetry/</a:t>
              </a:r>
              <a:br>
                <a:rPr lang="en-US" sz="600" b="1" dirty="0">
                  <a:solidFill>
                    <a:srgbClr val="FF0000"/>
                  </a:solidFill>
                  <a:latin typeface="Arial" charset="0"/>
                  <a:ea typeface="Arial" charset="0"/>
                  <a:cs typeface="Arial" charset="0"/>
                </a:rPr>
              </a:br>
              <a:r>
                <a:rPr lang="en-US" sz="600" b="1" dirty="0">
                  <a:solidFill>
                    <a:srgbClr val="FF0000"/>
                  </a:solidFill>
                  <a:latin typeface="Arial" charset="0"/>
                  <a:ea typeface="Arial" charset="0"/>
                  <a:cs typeface="Arial" charset="0"/>
                </a:rPr>
                <a:t>Monitoring</a:t>
              </a:r>
            </a:p>
          </p:txBody>
        </p:sp>
      </p:grpSp>
      <p:sp>
        <p:nvSpPr>
          <p:cNvPr id="116" name="Rectangle 115">
            <a:extLst>
              <a:ext uri="{FF2B5EF4-FFF2-40B4-BE49-F238E27FC236}">
                <a16:creationId xmlns:a16="http://schemas.microsoft.com/office/drawing/2014/main" id="{4C29C1C7-B0E5-47F5-A94E-498CF25986EF}"/>
              </a:ext>
            </a:extLst>
          </p:cNvPr>
          <p:cNvSpPr/>
          <p:nvPr/>
        </p:nvSpPr>
        <p:spPr>
          <a:xfrm>
            <a:off x="7597405" y="3403100"/>
            <a:ext cx="804047" cy="335028"/>
          </a:xfrm>
          <a:prstGeom prst="rect">
            <a:avLst/>
          </a:prstGeom>
        </p:spPr>
        <p:txBody>
          <a:bodyPr wrap="square" tIns="73152">
            <a:spAutoFit/>
          </a:bodyPr>
          <a:lstStyle/>
          <a:p>
            <a:pPr algn="ctr">
              <a:lnSpc>
                <a:spcPts val="850"/>
              </a:lnSpc>
            </a:pPr>
            <a:r>
              <a:rPr lang="en-US" sz="600" b="1" dirty="0">
                <a:solidFill>
                  <a:schemeClr val="tx2"/>
                </a:solidFill>
                <a:latin typeface="MS UI Gothic" panose="020B0600070205080204" pitchFamily="34" charset="-128"/>
                <a:ea typeface="Arial" charset="0"/>
                <a:cs typeface="Oracle Sans" panose="020B0503020204020204" pitchFamily="34" charset="0"/>
              </a:rPr>
              <a:t>Identity &amp; Access</a:t>
            </a:r>
          </a:p>
          <a:p>
            <a:pPr algn="ctr">
              <a:lnSpc>
                <a:spcPts val="850"/>
              </a:lnSpc>
            </a:pPr>
            <a:r>
              <a:rPr lang="en-US" sz="600" b="1" dirty="0">
                <a:solidFill>
                  <a:schemeClr val="tx2"/>
                </a:solidFill>
                <a:latin typeface="MS UI Gothic" panose="020B0600070205080204" pitchFamily="34" charset="-128"/>
                <a:ea typeface="Arial" charset="0"/>
                <a:cs typeface="Oracle Sans" panose="020B0503020204020204" pitchFamily="34" charset="0"/>
              </a:rPr>
              <a:t>Management </a:t>
            </a:r>
          </a:p>
        </p:txBody>
      </p:sp>
      <p:pic>
        <p:nvPicPr>
          <p:cNvPr id="117" name="Graphic 116">
            <a:extLst>
              <a:ext uri="{FF2B5EF4-FFF2-40B4-BE49-F238E27FC236}">
                <a16:creationId xmlns:a16="http://schemas.microsoft.com/office/drawing/2014/main" id="{3FF958C2-EC62-4487-8BBB-20F6D21B6F8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856853" y="3166200"/>
            <a:ext cx="347279" cy="347279"/>
          </a:xfrm>
          <a:prstGeom prst="rect">
            <a:avLst/>
          </a:prstGeom>
        </p:spPr>
      </p:pic>
    </p:spTree>
    <p:extLst>
      <p:ext uri="{BB962C8B-B14F-4D97-AF65-F5344CB8AC3E}">
        <p14:creationId xmlns:p14="http://schemas.microsoft.com/office/powerpoint/2010/main" val="116520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4CF9B737-E13F-40CD-BA60-1A71E1AA9049}"/>
              </a:ext>
            </a:extLst>
          </p:cNvPr>
          <p:cNvSpPr/>
          <p:nvPr/>
        </p:nvSpPr>
        <p:spPr>
          <a:xfrm>
            <a:off x="5584551" y="584912"/>
            <a:ext cx="4790761" cy="3118628"/>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0" dirty="0"/>
          </a:p>
        </p:txBody>
      </p:sp>
      <p:sp>
        <p:nvSpPr>
          <p:cNvPr id="114" name="Cloud 113">
            <a:extLst>
              <a:ext uri="{FF2B5EF4-FFF2-40B4-BE49-F238E27FC236}">
                <a16:creationId xmlns:a16="http://schemas.microsoft.com/office/drawing/2014/main" id="{F7B4129B-EB0E-49ED-8017-5009533B55D7}"/>
              </a:ext>
            </a:extLst>
          </p:cNvPr>
          <p:cNvSpPr/>
          <p:nvPr/>
        </p:nvSpPr>
        <p:spPr>
          <a:xfrm>
            <a:off x="5580438" y="583998"/>
            <a:ext cx="3699122" cy="2289083"/>
          </a:xfrm>
          <a:prstGeom prst="cloud">
            <a:avLst/>
          </a:prstGeom>
          <a:solidFill>
            <a:srgbClr val="FCEA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0" dirty="0"/>
          </a:p>
        </p:txBody>
      </p:sp>
      <p:sp>
        <p:nvSpPr>
          <p:cNvPr id="2" name="Title 1">
            <a:extLst>
              <a:ext uri="{FF2B5EF4-FFF2-40B4-BE49-F238E27FC236}">
                <a16:creationId xmlns:a16="http://schemas.microsoft.com/office/drawing/2014/main" id="{8CAB342A-2F55-4C7D-9D9A-10FC877E7679}"/>
              </a:ext>
            </a:extLst>
          </p:cNvPr>
          <p:cNvSpPr>
            <a:spLocks noGrp="1"/>
          </p:cNvSpPr>
          <p:nvPr>
            <p:ph type="title"/>
          </p:nvPr>
        </p:nvSpPr>
        <p:spPr/>
        <p:txBody>
          <a:bodyPr/>
          <a:lstStyle/>
          <a:p>
            <a:r>
              <a:rPr lang="en-US" dirty="0"/>
              <a:t>Building my castle on the cloud</a:t>
            </a:r>
          </a:p>
        </p:txBody>
      </p:sp>
      <p:sp>
        <p:nvSpPr>
          <p:cNvPr id="3" name="Content Placeholder 2">
            <a:extLst>
              <a:ext uri="{FF2B5EF4-FFF2-40B4-BE49-F238E27FC236}">
                <a16:creationId xmlns:a16="http://schemas.microsoft.com/office/drawing/2014/main" id="{5EA21F2C-C7DC-4411-964B-0FE3129F2A86}"/>
              </a:ext>
            </a:extLst>
          </p:cNvPr>
          <p:cNvSpPr>
            <a:spLocks noGrp="1"/>
          </p:cNvSpPr>
          <p:nvPr>
            <p:ph idx="1"/>
          </p:nvPr>
        </p:nvSpPr>
        <p:spPr>
          <a:xfrm>
            <a:off x="720003" y="936000"/>
            <a:ext cx="7259929" cy="3780000"/>
          </a:xfrm>
        </p:spPr>
        <p:txBody>
          <a:bodyPr/>
          <a:lstStyle/>
          <a:p>
            <a:r>
              <a:rPr lang="en-US" sz="1200" dirty="0"/>
              <a:t>Create Tenancy (OCI Cloud Account) &amp; Compartment</a:t>
            </a:r>
          </a:p>
          <a:p>
            <a:pPr lvl="1"/>
            <a:r>
              <a:rPr lang="en-US" sz="1200" dirty="0"/>
              <a:t>setting up imaginary </a:t>
            </a:r>
            <a:r>
              <a:rPr lang="en-US" sz="1200" dirty="0" err="1"/>
              <a:t>rackspace</a:t>
            </a:r>
            <a:r>
              <a:rPr lang="en-US" sz="1200" dirty="0"/>
              <a:t> for virtual servers and storage</a:t>
            </a:r>
          </a:p>
          <a:p>
            <a:r>
              <a:rPr lang="en-US" sz="1200" dirty="0"/>
              <a:t>VCN Wizard for virtual network</a:t>
            </a:r>
          </a:p>
          <a:p>
            <a:pPr lvl="1"/>
            <a:r>
              <a:rPr lang="en-US" sz="1200" dirty="0"/>
              <a:t>create connections internally</a:t>
            </a:r>
          </a:p>
          <a:p>
            <a:r>
              <a:rPr lang="en-US" sz="1200" dirty="0"/>
              <a:t>Platform components (</a:t>
            </a:r>
            <a:r>
              <a:rPr lang="en-US" sz="1200" i="1" dirty="0"/>
              <a:t>terraforming on the cloud </a:t>
            </a:r>
            <a:br>
              <a:rPr lang="en-US" sz="1200" i="1" dirty="0"/>
            </a:br>
            <a:r>
              <a:rPr lang="en-US" sz="1200" dirty="0"/>
              <a:t>through Infrastructure as Code)</a:t>
            </a:r>
          </a:p>
          <a:p>
            <a:pPr lvl="1"/>
            <a:r>
              <a:rPr lang="en-US" sz="1200" dirty="0"/>
              <a:t>instead of setting up servers, cables, OS images,</a:t>
            </a:r>
            <a:br>
              <a:rPr lang="en-US" sz="1200" dirty="0"/>
            </a:br>
            <a:r>
              <a:rPr lang="en-US" sz="1200" dirty="0"/>
              <a:t>configuring networks, software installation &amp; configuration</a:t>
            </a:r>
          </a:p>
          <a:p>
            <a:endParaRPr lang="en-US" sz="1200" dirty="0"/>
          </a:p>
          <a:p>
            <a:endParaRPr lang="en-US" sz="1200" dirty="0"/>
          </a:p>
          <a:p>
            <a:r>
              <a:rPr lang="en-US" sz="1200" dirty="0"/>
              <a:t>Everything ephemeral – except the data, configuration and code</a:t>
            </a:r>
          </a:p>
          <a:p>
            <a:r>
              <a:rPr lang="en-US" sz="1200" dirty="0"/>
              <a:t>At this point: no custom functionality yet</a:t>
            </a:r>
          </a:p>
        </p:txBody>
      </p:sp>
      <p:sp>
        <p:nvSpPr>
          <p:cNvPr id="4" name="Footer Placeholder 3">
            <a:extLst>
              <a:ext uri="{FF2B5EF4-FFF2-40B4-BE49-F238E27FC236}">
                <a16:creationId xmlns:a16="http://schemas.microsoft.com/office/drawing/2014/main" id="{08A6CB2F-EE31-4EF8-B8F3-DDFDDD9D0451}"/>
              </a:ext>
            </a:extLst>
          </p:cNvPr>
          <p:cNvSpPr>
            <a:spLocks noGrp="1"/>
          </p:cNvSpPr>
          <p:nvPr>
            <p:ph type="ftr" sz="quarter" idx="11"/>
          </p:nvPr>
        </p:nvSpPr>
        <p:spPr/>
        <p:txBody>
          <a:bodyPr/>
          <a:lstStyle/>
          <a:p>
            <a:r>
              <a:rPr lang="en-US"/>
              <a:t>Cloud Native Application Development- on Oracle Cloud | APAC OGB Tour 2021</a:t>
            </a:r>
            <a:endParaRPr lang="nl-NL"/>
          </a:p>
        </p:txBody>
      </p:sp>
      <p:grpSp>
        <p:nvGrpSpPr>
          <p:cNvPr id="7" name="Group 6">
            <a:extLst>
              <a:ext uri="{FF2B5EF4-FFF2-40B4-BE49-F238E27FC236}">
                <a16:creationId xmlns:a16="http://schemas.microsoft.com/office/drawing/2014/main" id="{27FFB800-C288-417F-9C3E-BB2068AD2FE2}"/>
              </a:ext>
            </a:extLst>
          </p:cNvPr>
          <p:cNvGrpSpPr/>
          <p:nvPr/>
        </p:nvGrpSpPr>
        <p:grpSpPr>
          <a:xfrm>
            <a:off x="6138766" y="974421"/>
            <a:ext cx="609802" cy="639772"/>
            <a:chOff x="9009861" y="1468849"/>
            <a:chExt cx="805942" cy="915506"/>
          </a:xfrm>
        </p:grpSpPr>
        <p:grpSp>
          <p:nvGrpSpPr>
            <p:cNvPr id="8" name="Group 7">
              <a:extLst>
                <a:ext uri="{FF2B5EF4-FFF2-40B4-BE49-F238E27FC236}">
                  <a16:creationId xmlns:a16="http://schemas.microsoft.com/office/drawing/2014/main" id="{CDBF7080-4538-4EA8-AA64-4BFB88C156DC}"/>
                </a:ext>
              </a:extLst>
            </p:cNvPr>
            <p:cNvGrpSpPr/>
            <p:nvPr/>
          </p:nvGrpSpPr>
          <p:grpSpPr>
            <a:xfrm>
              <a:off x="9113143" y="1468849"/>
              <a:ext cx="582945" cy="635162"/>
              <a:chOff x="9113143" y="1758788"/>
              <a:chExt cx="582945" cy="635162"/>
            </a:xfrm>
          </p:grpSpPr>
          <p:sp>
            <p:nvSpPr>
              <p:cNvPr id="10" name="Rectangle 9">
                <a:extLst>
                  <a:ext uri="{FF2B5EF4-FFF2-40B4-BE49-F238E27FC236}">
                    <a16:creationId xmlns:a16="http://schemas.microsoft.com/office/drawing/2014/main" id="{5D9B6CF4-C135-42FA-A2AA-B4E1FD314486}"/>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30">
                <a:extLst>
                  <a:ext uri="{FF2B5EF4-FFF2-40B4-BE49-F238E27FC236}">
                    <a16:creationId xmlns:a16="http://schemas.microsoft.com/office/drawing/2014/main" id="{ED209802-7B48-4CCA-AD34-0B81CAEDFEE1}"/>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F5F5F"/>
                  </a:solidFill>
                  <a:effectLst/>
                  <a:uLnTx/>
                  <a:uFillTx/>
                  <a:latin typeface="Calibri"/>
                  <a:ea typeface="+mn-ea"/>
                  <a:cs typeface="+mn-cs"/>
                </a:endParaRPr>
              </a:p>
            </p:txBody>
          </p:sp>
        </p:grpSp>
        <p:sp>
          <p:nvSpPr>
            <p:cNvPr id="9" name="Rectangle 8">
              <a:extLst>
                <a:ext uri="{FF2B5EF4-FFF2-40B4-BE49-F238E27FC236}">
                  <a16:creationId xmlns:a16="http://schemas.microsoft.com/office/drawing/2014/main" id="{E3DD36C9-356F-4750-A2EF-9B3FC117C835}"/>
                </a:ext>
              </a:extLst>
            </p:cNvPr>
            <p:cNvSpPr/>
            <p:nvPr/>
          </p:nvSpPr>
          <p:spPr>
            <a:xfrm>
              <a:off x="9009861" y="1987973"/>
              <a:ext cx="805942" cy="39638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20" name="Group 19">
            <a:extLst>
              <a:ext uri="{FF2B5EF4-FFF2-40B4-BE49-F238E27FC236}">
                <a16:creationId xmlns:a16="http://schemas.microsoft.com/office/drawing/2014/main" id="{1D39D3E4-FF33-4815-A1DF-AA6697557E46}"/>
              </a:ext>
            </a:extLst>
          </p:cNvPr>
          <p:cNvGrpSpPr/>
          <p:nvPr/>
        </p:nvGrpSpPr>
        <p:grpSpPr>
          <a:xfrm>
            <a:off x="6326717" y="1977124"/>
            <a:ext cx="847792" cy="662223"/>
            <a:chOff x="303130" y="1040872"/>
            <a:chExt cx="1283748" cy="1398188"/>
          </a:xfrm>
        </p:grpSpPr>
        <p:pic>
          <p:nvPicPr>
            <p:cNvPr id="21" name="Graphic 64">
              <a:extLst>
                <a:ext uri="{FF2B5EF4-FFF2-40B4-BE49-F238E27FC236}">
                  <a16:creationId xmlns:a16="http://schemas.microsoft.com/office/drawing/2014/main" id="{DCC56192-40A1-4360-88EB-64D92CE5292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3130" y="1040872"/>
              <a:ext cx="1283748" cy="1283748"/>
            </a:xfrm>
            <a:prstGeom prst="rect">
              <a:avLst/>
            </a:prstGeom>
          </p:spPr>
        </p:pic>
        <p:sp>
          <p:nvSpPr>
            <p:cNvPr id="22" name="Rectangle 21">
              <a:extLst>
                <a:ext uri="{FF2B5EF4-FFF2-40B4-BE49-F238E27FC236}">
                  <a16:creationId xmlns:a16="http://schemas.microsoft.com/office/drawing/2014/main" id="{D37A07CF-7793-4072-944B-3825F7E9445D}"/>
                </a:ext>
              </a:extLst>
            </p:cNvPr>
            <p:cNvSpPr/>
            <p:nvPr/>
          </p:nvSpPr>
          <p:spPr>
            <a:xfrm>
              <a:off x="540307" y="2008364"/>
              <a:ext cx="805943" cy="430696"/>
            </a:xfrm>
            <a:prstGeom prst="rect">
              <a:avLst/>
            </a:prstGeom>
          </p:spPr>
          <p:txBody>
            <a:bodyPr wrap="square">
              <a:spAutoFit/>
            </a:bodyPr>
            <a:lstStyle/>
            <a:p>
              <a:pPr algn="ctr"/>
              <a:r>
                <a:rPr lang="en-US" sz="500" b="1" dirty="0">
                  <a:solidFill>
                    <a:srgbClr val="FF0000"/>
                  </a:solidFill>
                  <a:latin typeface="Arial" charset="0"/>
                  <a:ea typeface="Arial" charset="0"/>
                  <a:cs typeface="Arial" charset="0"/>
                </a:rPr>
                <a:t>Vault</a:t>
              </a:r>
            </a:p>
          </p:txBody>
        </p:sp>
      </p:grpSp>
      <p:grpSp>
        <p:nvGrpSpPr>
          <p:cNvPr id="26" name="Group 25">
            <a:extLst>
              <a:ext uri="{FF2B5EF4-FFF2-40B4-BE49-F238E27FC236}">
                <a16:creationId xmlns:a16="http://schemas.microsoft.com/office/drawing/2014/main" id="{160B4E94-389D-45B8-B6C4-73FB4B5CC556}"/>
              </a:ext>
            </a:extLst>
          </p:cNvPr>
          <p:cNvGrpSpPr/>
          <p:nvPr/>
        </p:nvGrpSpPr>
        <p:grpSpPr>
          <a:xfrm>
            <a:off x="7105886" y="1702253"/>
            <a:ext cx="689978" cy="705326"/>
            <a:chOff x="9986753" y="1468849"/>
            <a:chExt cx="911906" cy="1009313"/>
          </a:xfrm>
        </p:grpSpPr>
        <p:grpSp>
          <p:nvGrpSpPr>
            <p:cNvPr id="27" name="Group 26">
              <a:extLst>
                <a:ext uri="{FF2B5EF4-FFF2-40B4-BE49-F238E27FC236}">
                  <a16:creationId xmlns:a16="http://schemas.microsoft.com/office/drawing/2014/main" id="{691F64AF-8F02-4D7D-B071-4478611D2787}"/>
                </a:ext>
              </a:extLst>
            </p:cNvPr>
            <p:cNvGrpSpPr/>
            <p:nvPr/>
          </p:nvGrpSpPr>
          <p:grpSpPr>
            <a:xfrm>
              <a:off x="10131618" y="1468849"/>
              <a:ext cx="582945" cy="635162"/>
              <a:chOff x="10131618" y="1758788"/>
              <a:chExt cx="582945" cy="635162"/>
            </a:xfrm>
          </p:grpSpPr>
          <p:sp>
            <p:nvSpPr>
              <p:cNvPr id="29" name="Rectangle 28">
                <a:extLst>
                  <a:ext uri="{FF2B5EF4-FFF2-40B4-BE49-F238E27FC236}">
                    <a16:creationId xmlns:a16="http://schemas.microsoft.com/office/drawing/2014/main" id="{E8FB445F-824B-4D27-871B-437A986DAAED}"/>
                  </a:ext>
                </a:extLst>
              </p:cNvPr>
              <p:cNvSpPr/>
              <p:nvPr/>
            </p:nvSpPr>
            <p:spPr>
              <a:xfrm>
                <a:off x="10131618"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grpSp>
            <p:nvGrpSpPr>
              <p:cNvPr id="30" name="Group 29">
                <a:extLst>
                  <a:ext uri="{FF2B5EF4-FFF2-40B4-BE49-F238E27FC236}">
                    <a16:creationId xmlns:a16="http://schemas.microsoft.com/office/drawing/2014/main" id="{0E671CF2-DBEB-4736-9A27-8348C429E01C}"/>
                  </a:ext>
                </a:extLst>
              </p:cNvPr>
              <p:cNvGrpSpPr/>
              <p:nvPr/>
            </p:nvGrpSpPr>
            <p:grpSpPr>
              <a:xfrm>
                <a:off x="10214652" y="1854090"/>
                <a:ext cx="421184" cy="421184"/>
                <a:chOff x="6894513" y="4081463"/>
                <a:chExt cx="509587" cy="509587"/>
              </a:xfrm>
            </p:grpSpPr>
            <p:sp>
              <p:nvSpPr>
                <p:cNvPr id="31" name="Freeform 31">
                  <a:extLst>
                    <a:ext uri="{FF2B5EF4-FFF2-40B4-BE49-F238E27FC236}">
                      <a16:creationId xmlns:a16="http://schemas.microsoft.com/office/drawing/2014/main" id="{DB80289B-3E13-4A7B-A134-1D6317B5AC92}"/>
                    </a:ext>
                  </a:extLst>
                </p:cNvPr>
                <p:cNvSpPr>
                  <a:spLocks noChangeArrowheads="1"/>
                </p:cNvSpPr>
                <p:nvPr/>
              </p:nvSpPr>
              <p:spPr bwMode="auto">
                <a:xfrm>
                  <a:off x="7138988" y="4381500"/>
                  <a:ext cx="109537" cy="80963"/>
                </a:xfrm>
                <a:custGeom>
                  <a:avLst/>
                  <a:gdLst>
                    <a:gd name="T0" fmla="*/ 18 w 303"/>
                    <a:gd name="T1" fmla="*/ 0 h 227"/>
                    <a:gd name="T2" fmla="*/ 0 w 303"/>
                    <a:gd name="T3" fmla="*/ 27 h 227"/>
                    <a:gd name="T4" fmla="*/ 76 w 303"/>
                    <a:gd name="T5" fmla="*/ 218 h 227"/>
                    <a:gd name="T6" fmla="*/ 81 w 303"/>
                    <a:gd name="T7" fmla="*/ 218 h 227"/>
                    <a:gd name="T8" fmla="*/ 115 w 303"/>
                    <a:gd name="T9" fmla="*/ 226 h 227"/>
                    <a:gd name="T10" fmla="*/ 302 w 303"/>
                    <a:gd name="T11" fmla="*/ 48 h 227"/>
                    <a:gd name="T12" fmla="*/ 296 w 303"/>
                    <a:gd name="T13" fmla="*/ 32 h 227"/>
                    <a:gd name="T14" fmla="*/ 18 w 30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27">
                      <a:moveTo>
                        <a:pt x="18" y="0"/>
                      </a:moveTo>
                      <a:cubicBezTo>
                        <a:pt x="13" y="11"/>
                        <a:pt x="8" y="19"/>
                        <a:pt x="0" y="27"/>
                      </a:cubicBezTo>
                      <a:lnTo>
                        <a:pt x="76" y="218"/>
                      </a:lnTo>
                      <a:cubicBezTo>
                        <a:pt x="79" y="218"/>
                        <a:pt x="79" y="218"/>
                        <a:pt x="81" y="218"/>
                      </a:cubicBezTo>
                      <a:cubicBezTo>
                        <a:pt x="94" y="218"/>
                        <a:pt x="105" y="221"/>
                        <a:pt x="115" y="226"/>
                      </a:cubicBezTo>
                      <a:lnTo>
                        <a:pt x="302" y="48"/>
                      </a:lnTo>
                      <a:cubicBezTo>
                        <a:pt x="299" y="42"/>
                        <a:pt x="296" y="37"/>
                        <a:pt x="296" y="32"/>
                      </a:cubicBezTo>
                      <a:lnTo>
                        <a:pt x="18" y="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2" name="Freeform 32">
                  <a:extLst>
                    <a:ext uri="{FF2B5EF4-FFF2-40B4-BE49-F238E27FC236}">
                      <a16:creationId xmlns:a16="http://schemas.microsoft.com/office/drawing/2014/main" id="{BDFD71DA-A694-4EF2-A983-375DFD15F0EF}"/>
                    </a:ext>
                  </a:extLst>
                </p:cNvPr>
                <p:cNvSpPr>
                  <a:spLocks noChangeArrowheads="1"/>
                </p:cNvSpPr>
                <p:nvPr/>
              </p:nvSpPr>
              <p:spPr bwMode="auto">
                <a:xfrm>
                  <a:off x="7053263" y="4381500"/>
                  <a:ext cx="96837" cy="80963"/>
                </a:xfrm>
                <a:custGeom>
                  <a:avLst/>
                  <a:gdLst>
                    <a:gd name="T0" fmla="*/ 194 w 271"/>
                    <a:gd name="T1" fmla="*/ 39 h 227"/>
                    <a:gd name="T2" fmla="*/ 131 w 271"/>
                    <a:gd name="T3" fmla="*/ 0 h 227"/>
                    <a:gd name="T4" fmla="*/ 2 w 271"/>
                    <a:gd name="T5" fmla="*/ 21 h 227"/>
                    <a:gd name="T6" fmla="*/ 0 w 271"/>
                    <a:gd name="T7" fmla="*/ 32 h 227"/>
                    <a:gd name="T8" fmla="*/ 270 w 271"/>
                    <a:gd name="T9" fmla="*/ 226 h 227"/>
                    <a:gd name="T10" fmla="*/ 196 w 271"/>
                    <a:gd name="T11" fmla="*/ 39 h 227"/>
                    <a:gd name="T12" fmla="*/ 194 w 271"/>
                    <a:gd name="T13" fmla="*/ 39 h 227"/>
                  </a:gdLst>
                  <a:ahLst/>
                  <a:cxnLst>
                    <a:cxn ang="0">
                      <a:pos x="T0" y="T1"/>
                    </a:cxn>
                    <a:cxn ang="0">
                      <a:pos x="T2" y="T3"/>
                    </a:cxn>
                    <a:cxn ang="0">
                      <a:pos x="T4" y="T5"/>
                    </a:cxn>
                    <a:cxn ang="0">
                      <a:pos x="T6" y="T7"/>
                    </a:cxn>
                    <a:cxn ang="0">
                      <a:pos x="T8" y="T9"/>
                    </a:cxn>
                    <a:cxn ang="0">
                      <a:pos x="T10" y="T11"/>
                    </a:cxn>
                    <a:cxn ang="0">
                      <a:pos x="T12" y="T13"/>
                    </a:cxn>
                  </a:cxnLst>
                  <a:rect l="0" t="0" r="r" b="b"/>
                  <a:pathLst>
                    <a:path w="271" h="227">
                      <a:moveTo>
                        <a:pt x="194" y="39"/>
                      </a:moveTo>
                      <a:cubicBezTo>
                        <a:pt x="167" y="39"/>
                        <a:pt x="144" y="24"/>
                        <a:pt x="131" y="0"/>
                      </a:cubicBezTo>
                      <a:lnTo>
                        <a:pt x="2" y="21"/>
                      </a:lnTo>
                      <a:cubicBezTo>
                        <a:pt x="2" y="24"/>
                        <a:pt x="0" y="29"/>
                        <a:pt x="0" y="32"/>
                      </a:cubicBezTo>
                      <a:lnTo>
                        <a:pt x="270" y="226"/>
                      </a:lnTo>
                      <a:lnTo>
                        <a:pt x="196" y="39"/>
                      </a:lnTo>
                      <a:lnTo>
                        <a:pt x="194" y="3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3" name="Freeform 33">
                  <a:extLst>
                    <a:ext uri="{FF2B5EF4-FFF2-40B4-BE49-F238E27FC236}">
                      <a16:creationId xmlns:a16="http://schemas.microsoft.com/office/drawing/2014/main" id="{D0559EB6-E1BF-4DF8-B40B-439154B4D914}"/>
                    </a:ext>
                  </a:extLst>
                </p:cNvPr>
                <p:cNvSpPr>
                  <a:spLocks noChangeArrowheads="1"/>
                </p:cNvSpPr>
                <p:nvPr/>
              </p:nvSpPr>
              <p:spPr bwMode="auto">
                <a:xfrm>
                  <a:off x="7042150" y="4267200"/>
                  <a:ext cx="63500" cy="107950"/>
                </a:xfrm>
                <a:custGeom>
                  <a:avLst/>
                  <a:gdLst>
                    <a:gd name="T0" fmla="*/ 176 w 177"/>
                    <a:gd name="T1" fmla="*/ 235 h 299"/>
                    <a:gd name="T2" fmla="*/ 68 w 177"/>
                    <a:gd name="T3" fmla="*/ 0 h 299"/>
                    <a:gd name="T4" fmla="*/ 66 w 177"/>
                    <a:gd name="T5" fmla="*/ 0 h 299"/>
                    <a:gd name="T6" fmla="*/ 0 w 177"/>
                    <a:gd name="T7" fmla="*/ 269 h 299"/>
                    <a:gd name="T8" fmla="*/ 26 w 177"/>
                    <a:gd name="T9" fmla="*/ 298 h 299"/>
                    <a:gd name="T10" fmla="*/ 155 w 177"/>
                    <a:gd name="T11" fmla="*/ 277 h 299"/>
                    <a:gd name="T12" fmla="*/ 176 w 177"/>
                    <a:gd name="T13" fmla="*/ 235 h 299"/>
                  </a:gdLst>
                  <a:ahLst/>
                  <a:cxnLst>
                    <a:cxn ang="0">
                      <a:pos x="T0" y="T1"/>
                    </a:cxn>
                    <a:cxn ang="0">
                      <a:pos x="T2" y="T3"/>
                    </a:cxn>
                    <a:cxn ang="0">
                      <a:pos x="T4" y="T5"/>
                    </a:cxn>
                    <a:cxn ang="0">
                      <a:pos x="T6" y="T7"/>
                    </a:cxn>
                    <a:cxn ang="0">
                      <a:pos x="T8" y="T9"/>
                    </a:cxn>
                    <a:cxn ang="0">
                      <a:pos x="T10" y="T11"/>
                    </a:cxn>
                    <a:cxn ang="0">
                      <a:pos x="T12" y="T13"/>
                    </a:cxn>
                  </a:cxnLst>
                  <a:rect l="0" t="0" r="r" b="b"/>
                  <a:pathLst>
                    <a:path w="177" h="299">
                      <a:moveTo>
                        <a:pt x="176" y="235"/>
                      </a:moveTo>
                      <a:lnTo>
                        <a:pt x="68" y="0"/>
                      </a:lnTo>
                      <a:lnTo>
                        <a:pt x="66" y="0"/>
                      </a:lnTo>
                      <a:lnTo>
                        <a:pt x="0" y="269"/>
                      </a:lnTo>
                      <a:cubicBezTo>
                        <a:pt x="11" y="277"/>
                        <a:pt x="18" y="285"/>
                        <a:pt x="26" y="298"/>
                      </a:cubicBezTo>
                      <a:lnTo>
                        <a:pt x="155" y="277"/>
                      </a:lnTo>
                      <a:cubicBezTo>
                        <a:pt x="157" y="261"/>
                        <a:pt x="165" y="246"/>
                        <a:pt x="176" y="23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4" name="Freeform 34">
                  <a:extLst>
                    <a:ext uri="{FF2B5EF4-FFF2-40B4-BE49-F238E27FC236}">
                      <a16:creationId xmlns:a16="http://schemas.microsoft.com/office/drawing/2014/main" id="{0A4E21D0-E114-4422-B201-A2D0326C6C4F}"/>
                    </a:ext>
                  </a:extLst>
                </p:cNvPr>
                <p:cNvSpPr>
                  <a:spLocks noChangeArrowheads="1"/>
                </p:cNvSpPr>
                <p:nvPr/>
              </p:nvSpPr>
              <p:spPr bwMode="auto">
                <a:xfrm>
                  <a:off x="7080250" y="4251325"/>
                  <a:ext cx="144463" cy="96838"/>
                </a:xfrm>
                <a:custGeom>
                  <a:avLst/>
                  <a:gdLst>
                    <a:gd name="T0" fmla="*/ 118 w 402"/>
                    <a:gd name="T1" fmla="*/ 261 h 270"/>
                    <a:gd name="T2" fmla="*/ 149 w 402"/>
                    <a:gd name="T3" fmla="*/ 269 h 270"/>
                    <a:gd name="T4" fmla="*/ 401 w 402"/>
                    <a:gd name="T5" fmla="*/ 18 h 270"/>
                    <a:gd name="T6" fmla="*/ 395 w 402"/>
                    <a:gd name="T7" fmla="*/ 8 h 270"/>
                    <a:gd name="T8" fmla="*/ 18 w 402"/>
                    <a:gd name="T9" fmla="*/ 0 h 270"/>
                    <a:gd name="T10" fmla="*/ 0 w 402"/>
                    <a:gd name="T11" fmla="*/ 29 h 270"/>
                    <a:gd name="T12" fmla="*/ 107 w 402"/>
                    <a:gd name="T13" fmla="*/ 263 h 270"/>
                    <a:gd name="T14" fmla="*/ 118 w 402"/>
                    <a:gd name="T15" fmla="*/ 261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270">
                      <a:moveTo>
                        <a:pt x="118" y="261"/>
                      </a:moveTo>
                      <a:cubicBezTo>
                        <a:pt x="128" y="261"/>
                        <a:pt x="141" y="263"/>
                        <a:pt x="149" y="269"/>
                      </a:cubicBezTo>
                      <a:lnTo>
                        <a:pt x="401" y="18"/>
                      </a:lnTo>
                      <a:cubicBezTo>
                        <a:pt x="398" y="15"/>
                        <a:pt x="398" y="10"/>
                        <a:pt x="395" y="8"/>
                      </a:cubicBezTo>
                      <a:lnTo>
                        <a:pt x="18" y="0"/>
                      </a:lnTo>
                      <a:cubicBezTo>
                        <a:pt x="15" y="10"/>
                        <a:pt x="7" y="21"/>
                        <a:pt x="0" y="29"/>
                      </a:cubicBezTo>
                      <a:lnTo>
                        <a:pt x="107" y="263"/>
                      </a:lnTo>
                      <a:cubicBezTo>
                        <a:pt x="112" y="261"/>
                        <a:pt x="115" y="261"/>
                        <a:pt x="118" y="261"/>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5" name="Freeform 35">
                  <a:extLst>
                    <a:ext uri="{FF2B5EF4-FFF2-40B4-BE49-F238E27FC236}">
                      <a16:creationId xmlns:a16="http://schemas.microsoft.com/office/drawing/2014/main" id="{07DA991F-FD97-4811-853B-448F466A6824}"/>
                    </a:ext>
                  </a:extLst>
                </p:cNvPr>
                <p:cNvSpPr>
                  <a:spLocks noChangeArrowheads="1"/>
                </p:cNvSpPr>
                <p:nvPr/>
              </p:nvSpPr>
              <p:spPr bwMode="auto">
                <a:xfrm>
                  <a:off x="7145338" y="4268788"/>
                  <a:ext cx="112712" cy="107950"/>
                </a:xfrm>
                <a:custGeom>
                  <a:avLst/>
                  <a:gdLst>
                    <a:gd name="T0" fmla="*/ 252 w 311"/>
                    <a:gd name="T1" fmla="*/ 0 h 299"/>
                    <a:gd name="T2" fmla="*/ 0 w 311"/>
                    <a:gd name="T3" fmla="*/ 251 h 299"/>
                    <a:gd name="T4" fmla="*/ 6 w 311"/>
                    <a:gd name="T5" fmla="*/ 269 h 299"/>
                    <a:gd name="T6" fmla="*/ 278 w 311"/>
                    <a:gd name="T7" fmla="*/ 298 h 299"/>
                    <a:gd name="T8" fmla="*/ 310 w 311"/>
                    <a:gd name="T9" fmla="*/ 264 h 299"/>
                    <a:gd name="T10" fmla="*/ 270 w 311"/>
                    <a:gd name="T11" fmla="*/ 8 h 299"/>
                    <a:gd name="T12" fmla="*/ 252 w 311"/>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311" h="299">
                      <a:moveTo>
                        <a:pt x="252" y="0"/>
                      </a:moveTo>
                      <a:lnTo>
                        <a:pt x="0" y="251"/>
                      </a:lnTo>
                      <a:cubicBezTo>
                        <a:pt x="3" y="256"/>
                        <a:pt x="6" y="262"/>
                        <a:pt x="6" y="269"/>
                      </a:cubicBezTo>
                      <a:lnTo>
                        <a:pt x="278" y="298"/>
                      </a:lnTo>
                      <a:cubicBezTo>
                        <a:pt x="286" y="283"/>
                        <a:pt x="297" y="272"/>
                        <a:pt x="310" y="264"/>
                      </a:cubicBezTo>
                      <a:lnTo>
                        <a:pt x="270" y="8"/>
                      </a:lnTo>
                      <a:cubicBezTo>
                        <a:pt x="265" y="6"/>
                        <a:pt x="257" y="3"/>
                        <a:pt x="252"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36" name="Freeform 36">
                  <a:extLst>
                    <a:ext uri="{FF2B5EF4-FFF2-40B4-BE49-F238E27FC236}">
                      <a16:creationId xmlns:a16="http://schemas.microsoft.com/office/drawing/2014/main" id="{D6857480-60BE-4281-BF77-C2D0782A74B5}"/>
                    </a:ext>
                  </a:extLst>
                </p:cNvPr>
                <p:cNvSpPr>
                  <a:spLocks noChangeArrowheads="1"/>
                </p:cNvSpPr>
                <p:nvPr/>
              </p:nvSpPr>
              <p:spPr bwMode="auto">
                <a:xfrm>
                  <a:off x="6894513" y="4081463"/>
                  <a:ext cx="509587" cy="509587"/>
                </a:xfrm>
                <a:custGeom>
                  <a:avLst/>
                  <a:gdLst>
                    <a:gd name="T0" fmla="*/ 708 w 1417"/>
                    <a:gd name="T1" fmla="*/ 0 h 1415"/>
                    <a:gd name="T2" fmla="*/ 0 w 1417"/>
                    <a:gd name="T3" fmla="*/ 707 h 1415"/>
                    <a:gd name="T4" fmla="*/ 708 w 1417"/>
                    <a:gd name="T5" fmla="*/ 1414 h 1415"/>
                    <a:gd name="T6" fmla="*/ 1416 w 1417"/>
                    <a:gd name="T7" fmla="*/ 707 h 1415"/>
                    <a:gd name="T8" fmla="*/ 708 w 1417"/>
                    <a:gd name="T9" fmla="*/ 0 h 1415"/>
                    <a:gd name="T10" fmla="*/ 1041 w 1417"/>
                    <a:gd name="T11" fmla="*/ 919 h 1415"/>
                    <a:gd name="T12" fmla="*/ 1007 w 1417"/>
                    <a:gd name="T13" fmla="*/ 911 h 1415"/>
                    <a:gd name="T14" fmla="*/ 821 w 1417"/>
                    <a:gd name="T15" fmla="*/ 1089 h 1415"/>
                    <a:gd name="T16" fmla="*/ 828 w 1417"/>
                    <a:gd name="T17" fmla="*/ 1121 h 1415"/>
                    <a:gd name="T18" fmla="*/ 758 w 1417"/>
                    <a:gd name="T19" fmla="*/ 1192 h 1415"/>
                    <a:gd name="T20" fmla="*/ 687 w 1417"/>
                    <a:gd name="T21" fmla="*/ 1121 h 1415"/>
                    <a:gd name="T22" fmla="*/ 690 w 1417"/>
                    <a:gd name="T23" fmla="*/ 1100 h 1415"/>
                    <a:gd name="T24" fmla="*/ 412 w 1417"/>
                    <a:gd name="T25" fmla="*/ 903 h 1415"/>
                    <a:gd name="T26" fmla="*/ 370 w 1417"/>
                    <a:gd name="T27" fmla="*/ 916 h 1415"/>
                    <a:gd name="T28" fmla="*/ 299 w 1417"/>
                    <a:gd name="T29" fmla="*/ 846 h 1415"/>
                    <a:gd name="T30" fmla="*/ 364 w 1417"/>
                    <a:gd name="T31" fmla="*/ 775 h 1415"/>
                    <a:gd name="T32" fmla="*/ 430 w 1417"/>
                    <a:gd name="T33" fmla="*/ 506 h 1415"/>
                    <a:gd name="T34" fmla="*/ 396 w 1417"/>
                    <a:gd name="T35" fmla="*/ 445 h 1415"/>
                    <a:gd name="T36" fmla="*/ 467 w 1417"/>
                    <a:gd name="T37" fmla="*/ 375 h 1415"/>
                    <a:gd name="T38" fmla="*/ 535 w 1417"/>
                    <a:gd name="T39" fmla="*/ 424 h 1415"/>
                    <a:gd name="T40" fmla="*/ 912 w 1417"/>
                    <a:gd name="T41" fmla="*/ 432 h 1415"/>
                    <a:gd name="T42" fmla="*/ 978 w 1417"/>
                    <a:gd name="T43" fmla="*/ 385 h 1415"/>
                    <a:gd name="T44" fmla="*/ 1049 w 1417"/>
                    <a:gd name="T45" fmla="*/ 456 h 1415"/>
                    <a:gd name="T46" fmla="*/ 1009 w 1417"/>
                    <a:gd name="T47" fmla="*/ 519 h 1415"/>
                    <a:gd name="T48" fmla="*/ 1049 w 1417"/>
                    <a:gd name="T49" fmla="*/ 775 h 1415"/>
                    <a:gd name="T50" fmla="*/ 1109 w 1417"/>
                    <a:gd name="T51" fmla="*/ 846 h 1415"/>
                    <a:gd name="T52" fmla="*/ 1041 w 1417"/>
                    <a:gd name="T53" fmla="*/ 919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7" h="1415">
                      <a:moveTo>
                        <a:pt x="708" y="0"/>
                      </a:moveTo>
                      <a:cubicBezTo>
                        <a:pt x="317" y="0"/>
                        <a:pt x="0" y="317"/>
                        <a:pt x="0" y="707"/>
                      </a:cubicBezTo>
                      <a:cubicBezTo>
                        <a:pt x="0" y="1098"/>
                        <a:pt x="317" y="1414"/>
                        <a:pt x="708" y="1414"/>
                      </a:cubicBezTo>
                      <a:cubicBezTo>
                        <a:pt x="1099" y="1414"/>
                        <a:pt x="1416" y="1097"/>
                        <a:pt x="1416" y="707"/>
                      </a:cubicBezTo>
                      <a:cubicBezTo>
                        <a:pt x="1413" y="314"/>
                        <a:pt x="1099" y="0"/>
                        <a:pt x="708" y="0"/>
                      </a:cubicBezTo>
                      <a:close/>
                      <a:moveTo>
                        <a:pt x="1041" y="919"/>
                      </a:moveTo>
                      <a:cubicBezTo>
                        <a:pt x="1028" y="919"/>
                        <a:pt x="1017" y="916"/>
                        <a:pt x="1007" y="911"/>
                      </a:cubicBezTo>
                      <a:lnTo>
                        <a:pt x="821" y="1089"/>
                      </a:lnTo>
                      <a:cubicBezTo>
                        <a:pt x="826" y="1100"/>
                        <a:pt x="828" y="1110"/>
                        <a:pt x="828" y="1121"/>
                      </a:cubicBezTo>
                      <a:cubicBezTo>
                        <a:pt x="828" y="1160"/>
                        <a:pt x="798" y="1192"/>
                        <a:pt x="758" y="1192"/>
                      </a:cubicBezTo>
                      <a:cubicBezTo>
                        <a:pt x="719" y="1192"/>
                        <a:pt x="687" y="1160"/>
                        <a:pt x="687" y="1121"/>
                      </a:cubicBezTo>
                      <a:cubicBezTo>
                        <a:pt x="687" y="1113"/>
                        <a:pt x="690" y="1108"/>
                        <a:pt x="690" y="1100"/>
                      </a:cubicBezTo>
                      <a:lnTo>
                        <a:pt x="412" y="903"/>
                      </a:lnTo>
                      <a:cubicBezTo>
                        <a:pt x="399" y="911"/>
                        <a:pt x="385" y="916"/>
                        <a:pt x="370" y="916"/>
                      </a:cubicBezTo>
                      <a:cubicBezTo>
                        <a:pt x="330" y="916"/>
                        <a:pt x="299" y="885"/>
                        <a:pt x="299" y="846"/>
                      </a:cubicBezTo>
                      <a:cubicBezTo>
                        <a:pt x="299" y="809"/>
                        <a:pt x="328" y="777"/>
                        <a:pt x="364" y="775"/>
                      </a:cubicBezTo>
                      <a:lnTo>
                        <a:pt x="430" y="506"/>
                      </a:lnTo>
                      <a:cubicBezTo>
                        <a:pt x="409" y="493"/>
                        <a:pt x="396" y="472"/>
                        <a:pt x="396" y="445"/>
                      </a:cubicBezTo>
                      <a:cubicBezTo>
                        <a:pt x="396" y="406"/>
                        <a:pt x="427" y="375"/>
                        <a:pt x="467" y="375"/>
                      </a:cubicBezTo>
                      <a:cubicBezTo>
                        <a:pt x="498" y="375"/>
                        <a:pt x="524" y="396"/>
                        <a:pt x="535" y="424"/>
                      </a:cubicBezTo>
                      <a:lnTo>
                        <a:pt x="912" y="432"/>
                      </a:lnTo>
                      <a:cubicBezTo>
                        <a:pt x="923" y="404"/>
                        <a:pt x="949" y="385"/>
                        <a:pt x="978" y="385"/>
                      </a:cubicBezTo>
                      <a:cubicBezTo>
                        <a:pt x="1017" y="385"/>
                        <a:pt x="1049" y="417"/>
                        <a:pt x="1049" y="456"/>
                      </a:cubicBezTo>
                      <a:cubicBezTo>
                        <a:pt x="1049" y="485"/>
                        <a:pt x="1033" y="508"/>
                        <a:pt x="1009" y="519"/>
                      </a:cubicBezTo>
                      <a:lnTo>
                        <a:pt x="1049" y="775"/>
                      </a:lnTo>
                      <a:cubicBezTo>
                        <a:pt x="1083" y="780"/>
                        <a:pt x="1109" y="809"/>
                        <a:pt x="1109" y="846"/>
                      </a:cubicBezTo>
                      <a:cubicBezTo>
                        <a:pt x="1112" y="885"/>
                        <a:pt x="1080" y="919"/>
                        <a:pt x="1041" y="919"/>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8" name="Rectangle 27">
              <a:extLst>
                <a:ext uri="{FF2B5EF4-FFF2-40B4-BE49-F238E27FC236}">
                  <a16:creationId xmlns:a16="http://schemas.microsoft.com/office/drawing/2014/main" id="{E793BBBD-46CA-491D-9FC6-0A627E81E25C}"/>
                </a:ext>
              </a:extLst>
            </p:cNvPr>
            <p:cNvSpPr/>
            <p:nvPr/>
          </p:nvSpPr>
          <p:spPr>
            <a:xfrm>
              <a:off x="9986753" y="2081780"/>
              <a:ext cx="911906" cy="39638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Virtual Cloud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Network</a:t>
              </a:r>
            </a:p>
          </p:txBody>
        </p:sp>
      </p:grpSp>
      <p:grpSp>
        <p:nvGrpSpPr>
          <p:cNvPr id="37" name="Group 36">
            <a:extLst>
              <a:ext uri="{FF2B5EF4-FFF2-40B4-BE49-F238E27FC236}">
                <a16:creationId xmlns:a16="http://schemas.microsoft.com/office/drawing/2014/main" id="{20FF832E-9FFA-4FF8-8436-351C2504DAB4}"/>
              </a:ext>
            </a:extLst>
          </p:cNvPr>
          <p:cNvGrpSpPr/>
          <p:nvPr/>
        </p:nvGrpSpPr>
        <p:grpSpPr>
          <a:xfrm>
            <a:off x="6547616" y="1235974"/>
            <a:ext cx="609802" cy="720453"/>
            <a:chOff x="1526467" y="2625219"/>
            <a:chExt cx="805942" cy="1030960"/>
          </a:xfrm>
        </p:grpSpPr>
        <p:grpSp>
          <p:nvGrpSpPr>
            <p:cNvPr id="38" name="Group 37">
              <a:extLst>
                <a:ext uri="{FF2B5EF4-FFF2-40B4-BE49-F238E27FC236}">
                  <a16:creationId xmlns:a16="http://schemas.microsoft.com/office/drawing/2014/main" id="{2DC286C8-287F-4BB9-91D1-EFBE78F2912A}"/>
                </a:ext>
              </a:extLst>
            </p:cNvPr>
            <p:cNvGrpSpPr/>
            <p:nvPr/>
          </p:nvGrpSpPr>
          <p:grpSpPr>
            <a:xfrm>
              <a:off x="1604613" y="2625219"/>
              <a:ext cx="667030" cy="635162"/>
              <a:chOff x="1604613" y="2882206"/>
              <a:chExt cx="667030" cy="635162"/>
            </a:xfrm>
          </p:grpSpPr>
          <p:sp>
            <p:nvSpPr>
              <p:cNvPr id="40" name="Rectangle 39">
                <a:extLst>
                  <a:ext uri="{FF2B5EF4-FFF2-40B4-BE49-F238E27FC236}">
                    <a16:creationId xmlns:a16="http://schemas.microsoft.com/office/drawing/2014/main" id="{4702E933-49C3-46B5-8B91-D95DC22CBCB4}"/>
                  </a:ext>
                </a:extLst>
              </p:cNvPr>
              <p:cNvSpPr/>
              <p:nvPr/>
            </p:nvSpPr>
            <p:spPr>
              <a:xfrm>
                <a:off x="1604613" y="2882206"/>
                <a:ext cx="667030"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grpSp>
            <p:nvGrpSpPr>
              <p:cNvPr id="41" name="Group 40">
                <a:extLst>
                  <a:ext uri="{FF2B5EF4-FFF2-40B4-BE49-F238E27FC236}">
                    <a16:creationId xmlns:a16="http://schemas.microsoft.com/office/drawing/2014/main" id="{B2A2E43E-E2ED-4802-AE54-7E5C0149CBEE}"/>
                  </a:ext>
                </a:extLst>
              </p:cNvPr>
              <p:cNvGrpSpPr/>
              <p:nvPr/>
            </p:nvGrpSpPr>
            <p:grpSpPr>
              <a:xfrm>
                <a:off x="1656520" y="2969367"/>
                <a:ext cx="566826" cy="444800"/>
                <a:chOff x="4667251" y="5094288"/>
                <a:chExt cx="685799" cy="538161"/>
              </a:xfrm>
            </p:grpSpPr>
            <p:sp>
              <p:nvSpPr>
                <p:cNvPr id="42" name="Freeform 53">
                  <a:extLst>
                    <a:ext uri="{FF2B5EF4-FFF2-40B4-BE49-F238E27FC236}">
                      <a16:creationId xmlns:a16="http://schemas.microsoft.com/office/drawing/2014/main" id="{19454FA2-B34E-4BD5-9235-D37EF068F58E}"/>
                    </a:ext>
                  </a:extLst>
                </p:cNvPr>
                <p:cNvSpPr>
                  <a:spLocks noChangeArrowheads="1"/>
                </p:cNvSpPr>
                <p:nvPr/>
              </p:nvSpPr>
              <p:spPr bwMode="auto">
                <a:xfrm>
                  <a:off x="4997450" y="5094288"/>
                  <a:ext cx="355600" cy="201612"/>
                </a:xfrm>
                <a:custGeom>
                  <a:avLst/>
                  <a:gdLst>
                    <a:gd name="T0" fmla="*/ 809 w 988"/>
                    <a:gd name="T1" fmla="*/ 199 h 559"/>
                    <a:gd name="T2" fmla="*/ 793 w 988"/>
                    <a:gd name="T3" fmla="*/ 199 h 559"/>
                    <a:gd name="T4" fmla="*/ 623 w 988"/>
                    <a:gd name="T5" fmla="*/ 76 h 559"/>
                    <a:gd name="T6" fmla="*/ 565 w 988"/>
                    <a:gd name="T7" fmla="*/ 86 h 559"/>
                    <a:gd name="T8" fmla="*/ 400 w 988"/>
                    <a:gd name="T9" fmla="*/ 0 h 559"/>
                    <a:gd name="T10" fmla="*/ 206 w 988"/>
                    <a:gd name="T11" fmla="*/ 154 h 559"/>
                    <a:gd name="T12" fmla="*/ 201 w 988"/>
                    <a:gd name="T13" fmla="*/ 154 h 559"/>
                    <a:gd name="T14" fmla="*/ 0 w 988"/>
                    <a:gd name="T15" fmla="*/ 356 h 559"/>
                    <a:gd name="T16" fmla="*/ 201 w 988"/>
                    <a:gd name="T17" fmla="*/ 558 h 559"/>
                    <a:gd name="T18" fmla="*/ 809 w 988"/>
                    <a:gd name="T19" fmla="*/ 558 h 559"/>
                    <a:gd name="T20" fmla="*/ 987 w 988"/>
                    <a:gd name="T21" fmla="*/ 380 h 559"/>
                    <a:gd name="T22" fmla="*/ 809 w 988"/>
                    <a:gd name="T23" fmla="*/ 19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8" h="559">
                      <a:moveTo>
                        <a:pt x="809" y="199"/>
                      </a:moveTo>
                      <a:cubicBezTo>
                        <a:pt x="803" y="199"/>
                        <a:pt x="798" y="199"/>
                        <a:pt x="793" y="199"/>
                      </a:cubicBezTo>
                      <a:cubicBezTo>
                        <a:pt x="769" y="128"/>
                        <a:pt x="704" y="76"/>
                        <a:pt x="623" y="76"/>
                      </a:cubicBezTo>
                      <a:cubicBezTo>
                        <a:pt x="602" y="76"/>
                        <a:pt x="583" y="78"/>
                        <a:pt x="565" y="86"/>
                      </a:cubicBezTo>
                      <a:cubicBezTo>
                        <a:pt x="528" y="34"/>
                        <a:pt x="468" y="0"/>
                        <a:pt x="400" y="0"/>
                      </a:cubicBezTo>
                      <a:cubicBezTo>
                        <a:pt x="305" y="0"/>
                        <a:pt x="227" y="65"/>
                        <a:pt x="206" y="154"/>
                      </a:cubicBezTo>
                      <a:cubicBezTo>
                        <a:pt x="203" y="154"/>
                        <a:pt x="203" y="154"/>
                        <a:pt x="201" y="154"/>
                      </a:cubicBezTo>
                      <a:cubicBezTo>
                        <a:pt x="90" y="154"/>
                        <a:pt x="0" y="244"/>
                        <a:pt x="0" y="356"/>
                      </a:cubicBezTo>
                      <a:cubicBezTo>
                        <a:pt x="0" y="469"/>
                        <a:pt x="88" y="558"/>
                        <a:pt x="201" y="558"/>
                      </a:cubicBezTo>
                      <a:lnTo>
                        <a:pt x="809" y="558"/>
                      </a:lnTo>
                      <a:cubicBezTo>
                        <a:pt x="906" y="558"/>
                        <a:pt x="987" y="480"/>
                        <a:pt x="987" y="380"/>
                      </a:cubicBezTo>
                      <a:cubicBezTo>
                        <a:pt x="987" y="278"/>
                        <a:pt x="906" y="199"/>
                        <a:pt x="809" y="19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43" name="Freeform 54">
                  <a:extLst>
                    <a:ext uri="{FF2B5EF4-FFF2-40B4-BE49-F238E27FC236}">
                      <a16:creationId xmlns:a16="http://schemas.microsoft.com/office/drawing/2014/main" id="{4CA36C27-8128-4F97-A61D-024B043FD9FE}"/>
                    </a:ext>
                  </a:extLst>
                </p:cNvPr>
                <p:cNvSpPr>
                  <a:spLocks noChangeArrowheads="1"/>
                </p:cNvSpPr>
                <p:nvPr/>
              </p:nvSpPr>
              <p:spPr bwMode="auto">
                <a:xfrm>
                  <a:off x="4918075" y="5287963"/>
                  <a:ext cx="127000" cy="112712"/>
                </a:xfrm>
                <a:custGeom>
                  <a:avLst/>
                  <a:gdLst>
                    <a:gd name="T0" fmla="*/ 48 w 354"/>
                    <a:gd name="T1" fmla="*/ 314 h 315"/>
                    <a:gd name="T2" fmla="*/ 0 w 354"/>
                    <a:gd name="T3" fmla="*/ 259 h 315"/>
                    <a:gd name="T4" fmla="*/ 45 w 354"/>
                    <a:gd name="T5" fmla="*/ 223 h 315"/>
                    <a:gd name="T6" fmla="*/ 92 w 354"/>
                    <a:gd name="T7" fmla="*/ 278 h 315"/>
                    <a:gd name="T8" fmla="*/ 48 w 354"/>
                    <a:gd name="T9" fmla="*/ 314 h 315"/>
                    <a:gd name="T10" fmla="*/ 134 w 354"/>
                    <a:gd name="T11" fmla="*/ 241 h 315"/>
                    <a:gd name="T12" fmla="*/ 87 w 354"/>
                    <a:gd name="T13" fmla="*/ 186 h 315"/>
                    <a:gd name="T14" fmla="*/ 132 w 354"/>
                    <a:gd name="T15" fmla="*/ 149 h 315"/>
                    <a:gd name="T16" fmla="*/ 179 w 354"/>
                    <a:gd name="T17" fmla="*/ 204 h 315"/>
                    <a:gd name="T18" fmla="*/ 134 w 354"/>
                    <a:gd name="T19" fmla="*/ 241 h 315"/>
                    <a:gd name="T20" fmla="*/ 223 w 354"/>
                    <a:gd name="T21" fmla="*/ 165 h 315"/>
                    <a:gd name="T22" fmla="*/ 176 w 354"/>
                    <a:gd name="T23" fmla="*/ 110 h 315"/>
                    <a:gd name="T24" fmla="*/ 221 w 354"/>
                    <a:gd name="T25" fmla="*/ 73 h 315"/>
                    <a:gd name="T26" fmla="*/ 267 w 354"/>
                    <a:gd name="T27" fmla="*/ 128 h 315"/>
                    <a:gd name="T28" fmla="*/ 223 w 354"/>
                    <a:gd name="T29" fmla="*/ 165 h 315"/>
                    <a:gd name="T30" fmla="*/ 309 w 354"/>
                    <a:gd name="T31" fmla="*/ 92 h 315"/>
                    <a:gd name="T32" fmla="*/ 262 w 354"/>
                    <a:gd name="T33" fmla="*/ 37 h 315"/>
                    <a:gd name="T34" fmla="*/ 306 w 354"/>
                    <a:gd name="T35" fmla="*/ 0 h 315"/>
                    <a:gd name="T36" fmla="*/ 353 w 354"/>
                    <a:gd name="T37" fmla="*/ 55 h 315"/>
                    <a:gd name="T38" fmla="*/ 309 w 354"/>
                    <a:gd name="T39" fmla="*/ 9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15">
                      <a:moveTo>
                        <a:pt x="48" y="314"/>
                      </a:moveTo>
                      <a:lnTo>
                        <a:pt x="0" y="259"/>
                      </a:lnTo>
                      <a:lnTo>
                        <a:pt x="45" y="223"/>
                      </a:lnTo>
                      <a:lnTo>
                        <a:pt x="92" y="278"/>
                      </a:lnTo>
                      <a:lnTo>
                        <a:pt x="48" y="314"/>
                      </a:lnTo>
                      <a:close/>
                      <a:moveTo>
                        <a:pt x="134" y="241"/>
                      </a:moveTo>
                      <a:lnTo>
                        <a:pt x="87" y="186"/>
                      </a:lnTo>
                      <a:lnTo>
                        <a:pt x="132" y="149"/>
                      </a:lnTo>
                      <a:lnTo>
                        <a:pt x="179" y="204"/>
                      </a:lnTo>
                      <a:lnTo>
                        <a:pt x="134" y="241"/>
                      </a:lnTo>
                      <a:close/>
                      <a:moveTo>
                        <a:pt x="223" y="165"/>
                      </a:moveTo>
                      <a:lnTo>
                        <a:pt x="176" y="110"/>
                      </a:lnTo>
                      <a:lnTo>
                        <a:pt x="221" y="73"/>
                      </a:lnTo>
                      <a:lnTo>
                        <a:pt x="267" y="128"/>
                      </a:lnTo>
                      <a:lnTo>
                        <a:pt x="223" y="165"/>
                      </a:lnTo>
                      <a:close/>
                      <a:moveTo>
                        <a:pt x="309" y="92"/>
                      </a:moveTo>
                      <a:lnTo>
                        <a:pt x="262" y="37"/>
                      </a:lnTo>
                      <a:lnTo>
                        <a:pt x="306" y="0"/>
                      </a:lnTo>
                      <a:lnTo>
                        <a:pt x="353" y="55"/>
                      </a:lnTo>
                      <a:lnTo>
                        <a:pt x="309" y="92"/>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44" name="Freeform 55">
                  <a:extLst>
                    <a:ext uri="{FF2B5EF4-FFF2-40B4-BE49-F238E27FC236}">
                      <a16:creationId xmlns:a16="http://schemas.microsoft.com/office/drawing/2014/main" id="{DF3FB449-0224-4F5F-BACD-0DC129E5634A}"/>
                    </a:ext>
                  </a:extLst>
                </p:cNvPr>
                <p:cNvSpPr>
                  <a:spLocks noChangeArrowheads="1"/>
                </p:cNvSpPr>
                <p:nvPr/>
              </p:nvSpPr>
              <p:spPr bwMode="auto">
                <a:xfrm>
                  <a:off x="4667251" y="5346699"/>
                  <a:ext cx="285750" cy="285750"/>
                </a:xfrm>
                <a:custGeom>
                  <a:avLst/>
                  <a:gdLst>
                    <a:gd name="T0" fmla="*/ 396 w 793"/>
                    <a:gd name="T1" fmla="*/ 0 h 793"/>
                    <a:gd name="T2" fmla="*/ 0 w 793"/>
                    <a:gd name="T3" fmla="*/ 396 h 793"/>
                    <a:gd name="T4" fmla="*/ 396 w 793"/>
                    <a:gd name="T5" fmla="*/ 792 h 793"/>
                    <a:gd name="T6" fmla="*/ 792 w 793"/>
                    <a:gd name="T7" fmla="*/ 396 h 793"/>
                    <a:gd name="T8" fmla="*/ 396 w 793"/>
                    <a:gd name="T9" fmla="*/ 0 h 793"/>
                    <a:gd name="T10" fmla="*/ 103 w 793"/>
                    <a:gd name="T11" fmla="*/ 375 h 793"/>
                    <a:gd name="T12" fmla="*/ 202 w 793"/>
                    <a:gd name="T13" fmla="*/ 375 h 793"/>
                    <a:gd name="T14" fmla="*/ 202 w 793"/>
                    <a:gd name="T15" fmla="*/ 312 h 793"/>
                    <a:gd name="T16" fmla="*/ 344 w 793"/>
                    <a:gd name="T17" fmla="*/ 394 h 793"/>
                    <a:gd name="T18" fmla="*/ 202 w 793"/>
                    <a:gd name="T19" fmla="*/ 475 h 793"/>
                    <a:gd name="T20" fmla="*/ 202 w 793"/>
                    <a:gd name="T21" fmla="*/ 412 h 793"/>
                    <a:gd name="T22" fmla="*/ 103 w 793"/>
                    <a:gd name="T23" fmla="*/ 412 h 793"/>
                    <a:gd name="T24" fmla="*/ 103 w 793"/>
                    <a:gd name="T25" fmla="*/ 375 h 793"/>
                    <a:gd name="T26" fmla="*/ 399 w 793"/>
                    <a:gd name="T27" fmla="*/ 687 h 793"/>
                    <a:gd name="T28" fmla="*/ 318 w 793"/>
                    <a:gd name="T29" fmla="*/ 546 h 793"/>
                    <a:gd name="T30" fmla="*/ 381 w 793"/>
                    <a:gd name="T31" fmla="*/ 546 h 793"/>
                    <a:gd name="T32" fmla="*/ 381 w 793"/>
                    <a:gd name="T33" fmla="*/ 247 h 793"/>
                    <a:gd name="T34" fmla="*/ 318 w 793"/>
                    <a:gd name="T35" fmla="*/ 247 h 793"/>
                    <a:gd name="T36" fmla="*/ 399 w 793"/>
                    <a:gd name="T37" fmla="*/ 105 h 793"/>
                    <a:gd name="T38" fmla="*/ 480 w 793"/>
                    <a:gd name="T39" fmla="*/ 247 h 793"/>
                    <a:gd name="T40" fmla="*/ 417 w 793"/>
                    <a:gd name="T41" fmla="*/ 247 h 793"/>
                    <a:gd name="T42" fmla="*/ 417 w 793"/>
                    <a:gd name="T43" fmla="*/ 543 h 793"/>
                    <a:gd name="T44" fmla="*/ 480 w 793"/>
                    <a:gd name="T45" fmla="*/ 543 h 793"/>
                    <a:gd name="T46" fmla="*/ 399 w 793"/>
                    <a:gd name="T47" fmla="*/ 687 h 793"/>
                    <a:gd name="T48" fmla="*/ 596 w 793"/>
                    <a:gd name="T49" fmla="*/ 480 h 793"/>
                    <a:gd name="T50" fmla="*/ 454 w 793"/>
                    <a:gd name="T51" fmla="*/ 399 h 793"/>
                    <a:gd name="T52" fmla="*/ 596 w 793"/>
                    <a:gd name="T53" fmla="*/ 318 h 793"/>
                    <a:gd name="T54" fmla="*/ 596 w 793"/>
                    <a:gd name="T55" fmla="*/ 380 h 793"/>
                    <a:gd name="T56" fmla="*/ 695 w 793"/>
                    <a:gd name="T57" fmla="*/ 380 h 793"/>
                    <a:gd name="T58" fmla="*/ 695 w 793"/>
                    <a:gd name="T59" fmla="*/ 422 h 793"/>
                    <a:gd name="T60" fmla="*/ 596 w 793"/>
                    <a:gd name="T61" fmla="*/ 422 h 793"/>
                    <a:gd name="T62" fmla="*/ 596 w 793"/>
                    <a:gd name="T63" fmla="*/ 48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3" h="793">
                      <a:moveTo>
                        <a:pt x="396" y="0"/>
                      </a:moveTo>
                      <a:cubicBezTo>
                        <a:pt x="178" y="0"/>
                        <a:pt x="0" y="179"/>
                        <a:pt x="0" y="396"/>
                      </a:cubicBezTo>
                      <a:cubicBezTo>
                        <a:pt x="0" y="614"/>
                        <a:pt x="178" y="792"/>
                        <a:pt x="396" y="792"/>
                      </a:cubicBezTo>
                      <a:cubicBezTo>
                        <a:pt x="613" y="792"/>
                        <a:pt x="792" y="614"/>
                        <a:pt x="792" y="396"/>
                      </a:cubicBezTo>
                      <a:cubicBezTo>
                        <a:pt x="792" y="176"/>
                        <a:pt x="613" y="0"/>
                        <a:pt x="396" y="0"/>
                      </a:cubicBezTo>
                      <a:close/>
                      <a:moveTo>
                        <a:pt x="103" y="375"/>
                      </a:moveTo>
                      <a:lnTo>
                        <a:pt x="202" y="375"/>
                      </a:lnTo>
                      <a:lnTo>
                        <a:pt x="202" y="312"/>
                      </a:lnTo>
                      <a:lnTo>
                        <a:pt x="344" y="394"/>
                      </a:lnTo>
                      <a:lnTo>
                        <a:pt x="202" y="475"/>
                      </a:lnTo>
                      <a:lnTo>
                        <a:pt x="202" y="412"/>
                      </a:lnTo>
                      <a:lnTo>
                        <a:pt x="103" y="412"/>
                      </a:lnTo>
                      <a:lnTo>
                        <a:pt x="103" y="375"/>
                      </a:lnTo>
                      <a:close/>
                      <a:moveTo>
                        <a:pt x="399" y="687"/>
                      </a:moveTo>
                      <a:lnTo>
                        <a:pt x="318" y="546"/>
                      </a:lnTo>
                      <a:lnTo>
                        <a:pt x="381" y="546"/>
                      </a:lnTo>
                      <a:lnTo>
                        <a:pt x="381" y="247"/>
                      </a:lnTo>
                      <a:lnTo>
                        <a:pt x="318" y="247"/>
                      </a:lnTo>
                      <a:lnTo>
                        <a:pt x="399" y="105"/>
                      </a:lnTo>
                      <a:lnTo>
                        <a:pt x="480" y="247"/>
                      </a:lnTo>
                      <a:lnTo>
                        <a:pt x="417" y="247"/>
                      </a:lnTo>
                      <a:lnTo>
                        <a:pt x="417" y="543"/>
                      </a:lnTo>
                      <a:lnTo>
                        <a:pt x="480" y="543"/>
                      </a:lnTo>
                      <a:lnTo>
                        <a:pt x="399" y="687"/>
                      </a:lnTo>
                      <a:close/>
                      <a:moveTo>
                        <a:pt x="596" y="480"/>
                      </a:moveTo>
                      <a:lnTo>
                        <a:pt x="454" y="399"/>
                      </a:lnTo>
                      <a:lnTo>
                        <a:pt x="596" y="318"/>
                      </a:lnTo>
                      <a:lnTo>
                        <a:pt x="596" y="380"/>
                      </a:lnTo>
                      <a:lnTo>
                        <a:pt x="695" y="380"/>
                      </a:lnTo>
                      <a:lnTo>
                        <a:pt x="695" y="422"/>
                      </a:lnTo>
                      <a:lnTo>
                        <a:pt x="596" y="422"/>
                      </a:lnTo>
                      <a:lnTo>
                        <a:pt x="596" y="48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39" name="Rectangle 38">
              <a:extLst>
                <a:ext uri="{FF2B5EF4-FFF2-40B4-BE49-F238E27FC236}">
                  <a16:creationId xmlns:a16="http://schemas.microsoft.com/office/drawing/2014/main" id="{AE2629F9-10B2-4CBA-A413-D9395A685E66}"/>
                </a:ext>
              </a:extLst>
            </p:cNvPr>
            <p:cNvSpPr/>
            <p:nvPr/>
          </p:nvSpPr>
          <p:spPr>
            <a:xfrm>
              <a:off x="1526467" y="3259797"/>
              <a:ext cx="805942" cy="39638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Internet Gateway</a:t>
              </a:r>
            </a:p>
          </p:txBody>
        </p:sp>
      </p:grpSp>
      <p:grpSp>
        <p:nvGrpSpPr>
          <p:cNvPr id="45" name="Group 44">
            <a:extLst>
              <a:ext uri="{FF2B5EF4-FFF2-40B4-BE49-F238E27FC236}">
                <a16:creationId xmlns:a16="http://schemas.microsoft.com/office/drawing/2014/main" id="{0AB4FDFD-42F5-4D1B-B19F-39F1F8F98CC4}"/>
              </a:ext>
            </a:extLst>
          </p:cNvPr>
          <p:cNvGrpSpPr/>
          <p:nvPr/>
        </p:nvGrpSpPr>
        <p:grpSpPr>
          <a:xfrm>
            <a:off x="7098611" y="1114987"/>
            <a:ext cx="653120" cy="593869"/>
            <a:chOff x="10011110" y="2625219"/>
            <a:chExt cx="863192" cy="849820"/>
          </a:xfrm>
        </p:grpSpPr>
        <p:grpSp>
          <p:nvGrpSpPr>
            <p:cNvPr id="46" name="Group 45">
              <a:extLst>
                <a:ext uri="{FF2B5EF4-FFF2-40B4-BE49-F238E27FC236}">
                  <a16:creationId xmlns:a16="http://schemas.microsoft.com/office/drawing/2014/main" id="{3A5B18BA-B92E-4FBA-A29A-78403BE515EB}"/>
                </a:ext>
              </a:extLst>
            </p:cNvPr>
            <p:cNvGrpSpPr/>
            <p:nvPr/>
          </p:nvGrpSpPr>
          <p:grpSpPr>
            <a:xfrm>
              <a:off x="10131618" y="2625219"/>
              <a:ext cx="582945" cy="546202"/>
              <a:chOff x="10131618" y="2882206"/>
              <a:chExt cx="582945" cy="546202"/>
            </a:xfrm>
          </p:grpSpPr>
          <p:sp>
            <p:nvSpPr>
              <p:cNvPr id="48" name="Rectangle 47">
                <a:extLst>
                  <a:ext uri="{FF2B5EF4-FFF2-40B4-BE49-F238E27FC236}">
                    <a16:creationId xmlns:a16="http://schemas.microsoft.com/office/drawing/2014/main" id="{BFFF8A73-38C9-438A-8F3C-581F87C5D61C}"/>
                  </a:ext>
                </a:extLst>
              </p:cNvPr>
              <p:cNvSpPr/>
              <p:nvPr/>
            </p:nvSpPr>
            <p:spPr>
              <a:xfrm>
                <a:off x="10131618" y="2882206"/>
                <a:ext cx="582945" cy="54620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grpSp>
            <p:nvGrpSpPr>
              <p:cNvPr id="49" name="Group 48">
                <a:extLst>
                  <a:ext uri="{FF2B5EF4-FFF2-40B4-BE49-F238E27FC236}">
                    <a16:creationId xmlns:a16="http://schemas.microsoft.com/office/drawing/2014/main" id="{2D4B260A-DC34-4F8F-912C-89FE889E521F}"/>
                  </a:ext>
                </a:extLst>
              </p:cNvPr>
              <p:cNvGrpSpPr/>
              <p:nvPr/>
            </p:nvGrpSpPr>
            <p:grpSpPr>
              <a:xfrm>
                <a:off x="10244335" y="2981585"/>
                <a:ext cx="363452" cy="358203"/>
                <a:chOff x="5998087" y="3035933"/>
                <a:chExt cx="439738" cy="433387"/>
              </a:xfrm>
            </p:grpSpPr>
            <p:sp>
              <p:nvSpPr>
                <p:cNvPr id="50" name="Freeform 4">
                  <a:extLst>
                    <a:ext uri="{FF2B5EF4-FFF2-40B4-BE49-F238E27FC236}">
                      <a16:creationId xmlns:a16="http://schemas.microsoft.com/office/drawing/2014/main" id="{6FBD1254-3E50-4EDB-B4D4-6ADE931F778C}"/>
                    </a:ext>
                  </a:extLst>
                </p:cNvPr>
                <p:cNvSpPr>
                  <a:spLocks noChangeArrowheads="1"/>
                </p:cNvSpPr>
                <p:nvPr/>
              </p:nvSpPr>
              <p:spPr bwMode="auto">
                <a:xfrm>
                  <a:off x="5998087" y="3035933"/>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1" name="Freeform 5">
                  <a:extLst>
                    <a:ext uri="{FF2B5EF4-FFF2-40B4-BE49-F238E27FC236}">
                      <a16:creationId xmlns:a16="http://schemas.microsoft.com/office/drawing/2014/main" id="{4A970019-F1C1-4116-AEA2-8C305889BE97}"/>
                    </a:ext>
                  </a:extLst>
                </p:cNvPr>
                <p:cNvSpPr>
                  <a:spLocks noChangeArrowheads="1"/>
                </p:cNvSpPr>
                <p:nvPr/>
              </p:nvSpPr>
              <p:spPr bwMode="auto">
                <a:xfrm>
                  <a:off x="6142550" y="3035933"/>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121 h 316"/>
                    <a:gd name="T12" fmla="*/ 627 w 822"/>
                    <a:gd name="T13" fmla="*/ 121 h 316"/>
                    <a:gd name="T14" fmla="*/ 650 w 822"/>
                    <a:gd name="T15" fmla="*/ 163 h 316"/>
                    <a:gd name="T16" fmla="*/ 676 w 822"/>
                    <a:gd name="T17" fmla="*/ 121 h 316"/>
                    <a:gd name="T18" fmla="*/ 716 w 822"/>
                    <a:gd name="T19" fmla="*/ 121 h 316"/>
                    <a:gd name="T20" fmla="*/ 674 w 822"/>
                    <a:gd name="T21" fmla="*/ 183 h 316"/>
                    <a:gd name="T22" fmla="*/ 716 w 822"/>
                    <a:gd name="T23" fmla="*/ 249 h 316"/>
                    <a:gd name="T24" fmla="*/ 671 w 822"/>
                    <a:gd name="T25" fmla="*/ 249 h 316"/>
                    <a:gd name="T26" fmla="*/ 645 w 822"/>
                    <a:gd name="T27" fmla="*/ 202 h 316"/>
                    <a:gd name="T28" fmla="*/ 619 w 822"/>
                    <a:gd name="T29" fmla="*/ 249 h 316"/>
                    <a:gd name="T30" fmla="*/ 579 w 822"/>
                    <a:gd name="T31" fmla="*/ 249 h 316"/>
                    <a:gd name="T32" fmla="*/ 621 w 822"/>
                    <a:gd name="T33" fmla="*/ 181 h 316"/>
                    <a:gd name="T34" fmla="*/ 582 w 822"/>
                    <a:gd name="T35" fmla="*/ 121 h 316"/>
                    <a:gd name="T36" fmla="*/ 514 w 822"/>
                    <a:gd name="T37" fmla="*/ 215 h 316"/>
                    <a:gd name="T38" fmla="*/ 545 w 822"/>
                    <a:gd name="T39" fmla="*/ 215 h 316"/>
                    <a:gd name="T40" fmla="*/ 545 w 822"/>
                    <a:gd name="T41" fmla="*/ 249 h 316"/>
                    <a:gd name="T42" fmla="*/ 514 w 822"/>
                    <a:gd name="T43" fmla="*/ 249 h 316"/>
                    <a:gd name="T44" fmla="*/ 514 w 822"/>
                    <a:gd name="T45" fmla="*/ 215 h 316"/>
                    <a:gd name="T46" fmla="*/ 343 w 822"/>
                    <a:gd name="T47" fmla="*/ 121 h 316"/>
                    <a:gd name="T48" fmla="*/ 388 w 822"/>
                    <a:gd name="T49" fmla="*/ 121 h 316"/>
                    <a:gd name="T50" fmla="*/ 412 w 822"/>
                    <a:gd name="T51" fmla="*/ 163 h 316"/>
                    <a:gd name="T52" fmla="*/ 438 w 822"/>
                    <a:gd name="T53" fmla="*/ 121 h 316"/>
                    <a:gd name="T54" fmla="*/ 477 w 822"/>
                    <a:gd name="T55" fmla="*/ 121 h 316"/>
                    <a:gd name="T56" fmla="*/ 435 w 822"/>
                    <a:gd name="T57" fmla="*/ 183 h 316"/>
                    <a:gd name="T58" fmla="*/ 477 w 822"/>
                    <a:gd name="T59" fmla="*/ 249 h 316"/>
                    <a:gd name="T60" fmla="*/ 433 w 822"/>
                    <a:gd name="T61" fmla="*/ 249 h 316"/>
                    <a:gd name="T62" fmla="*/ 406 w 822"/>
                    <a:gd name="T63" fmla="*/ 202 h 316"/>
                    <a:gd name="T64" fmla="*/ 380 w 822"/>
                    <a:gd name="T65" fmla="*/ 249 h 316"/>
                    <a:gd name="T66" fmla="*/ 341 w 822"/>
                    <a:gd name="T67" fmla="*/ 249 h 316"/>
                    <a:gd name="T68" fmla="*/ 383 w 822"/>
                    <a:gd name="T69" fmla="*/ 181 h 316"/>
                    <a:gd name="T70" fmla="*/ 343 w 822"/>
                    <a:gd name="T71" fmla="*/ 121 h 316"/>
                    <a:gd name="T72" fmla="*/ 275 w 822"/>
                    <a:gd name="T73" fmla="*/ 215 h 316"/>
                    <a:gd name="T74" fmla="*/ 307 w 822"/>
                    <a:gd name="T75" fmla="*/ 215 h 316"/>
                    <a:gd name="T76" fmla="*/ 307 w 822"/>
                    <a:gd name="T77" fmla="*/ 249 h 316"/>
                    <a:gd name="T78" fmla="*/ 275 w 822"/>
                    <a:gd name="T79" fmla="*/ 249 h 316"/>
                    <a:gd name="T80" fmla="*/ 275 w 822"/>
                    <a:gd name="T81" fmla="*/ 215 h 316"/>
                    <a:gd name="T82" fmla="*/ 173 w 822"/>
                    <a:gd name="T83" fmla="*/ 163 h 316"/>
                    <a:gd name="T84" fmla="*/ 199 w 822"/>
                    <a:gd name="T85" fmla="*/ 121 h 316"/>
                    <a:gd name="T86" fmla="*/ 239 w 822"/>
                    <a:gd name="T87" fmla="*/ 121 h 316"/>
                    <a:gd name="T88" fmla="*/ 197 w 822"/>
                    <a:gd name="T89" fmla="*/ 183 h 316"/>
                    <a:gd name="T90" fmla="*/ 239 w 822"/>
                    <a:gd name="T91" fmla="*/ 249 h 316"/>
                    <a:gd name="T92" fmla="*/ 194 w 822"/>
                    <a:gd name="T93" fmla="*/ 249 h 316"/>
                    <a:gd name="T94" fmla="*/ 168 w 822"/>
                    <a:gd name="T95" fmla="*/ 202 h 316"/>
                    <a:gd name="T96" fmla="*/ 142 w 822"/>
                    <a:gd name="T97" fmla="*/ 249 h 316"/>
                    <a:gd name="T98" fmla="*/ 102 w 822"/>
                    <a:gd name="T99" fmla="*/ 249 h 316"/>
                    <a:gd name="T100" fmla="*/ 144 w 822"/>
                    <a:gd name="T101" fmla="*/ 181 h 316"/>
                    <a:gd name="T102" fmla="*/ 102 w 822"/>
                    <a:gd name="T103" fmla="*/ 121 h 316"/>
                    <a:gd name="T104" fmla="*/ 150 w 822"/>
                    <a:gd name="T105" fmla="*/ 121 h 316"/>
                    <a:gd name="T106" fmla="*/ 173 w 822"/>
                    <a:gd name="T107" fmla="*/ 16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121"/>
                      </a:moveTo>
                      <a:lnTo>
                        <a:pt x="627" y="121"/>
                      </a:lnTo>
                      <a:lnTo>
                        <a:pt x="650" y="163"/>
                      </a:lnTo>
                      <a:lnTo>
                        <a:pt x="676" y="121"/>
                      </a:lnTo>
                      <a:lnTo>
                        <a:pt x="716" y="121"/>
                      </a:lnTo>
                      <a:lnTo>
                        <a:pt x="674" y="183"/>
                      </a:lnTo>
                      <a:lnTo>
                        <a:pt x="716" y="249"/>
                      </a:lnTo>
                      <a:lnTo>
                        <a:pt x="671" y="249"/>
                      </a:lnTo>
                      <a:lnTo>
                        <a:pt x="645" y="202"/>
                      </a:lnTo>
                      <a:lnTo>
                        <a:pt x="619" y="249"/>
                      </a:lnTo>
                      <a:lnTo>
                        <a:pt x="579" y="249"/>
                      </a:lnTo>
                      <a:lnTo>
                        <a:pt x="621" y="181"/>
                      </a:lnTo>
                      <a:lnTo>
                        <a:pt x="582" y="121"/>
                      </a:lnTo>
                      <a:close/>
                      <a:moveTo>
                        <a:pt x="514" y="215"/>
                      </a:moveTo>
                      <a:lnTo>
                        <a:pt x="545" y="215"/>
                      </a:lnTo>
                      <a:lnTo>
                        <a:pt x="545" y="249"/>
                      </a:lnTo>
                      <a:lnTo>
                        <a:pt x="514" y="249"/>
                      </a:lnTo>
                      <a:lnTo>
                        <a:pt x="514" y="215"/>
                      </a:lnTo>
                      <a:close/>
                      <a:moveTo>
                        <a:pt x="343" y="121"/>
                      </a:moveTo>
                      <a:lnTo>
                        <a:pt x="388" y="121"/>
                      </a:lnTo>
                      <a:lnTo>
                        <a:pt x="412" y="163"/>
                      </a:lnTo>
                      <a:lnTo>
                        <a:pt x="438" y="121"/>
                      </a:lnTo>
                      <a:lnTo>
                        <a:pt x="477" y="121"/>
                      </a:lnTo>
                      <a:lnTo>
                        <a:pt x="435" y="183"/>
                      </a:lnTo>
                      <a:lnTo>
                        <a:pt x="477" y="249"/>
                      </a:lnTo>
                      <a:lnTo>
                        <a:pt x="433" y="249"/>
                      </a:lnTo>
                      <a:lnTo>
                        <a:pt x="406" y="202"/>
                      </a:lnTo>
                      <a:lnTo>
                        <a:pt x="380" y="249"/>
                      </a:lnTo>
                      <a:lnTo>
                        <a:pt x="341" y="249"/>
                      </a:lnTo>
                      <a:lnTo>
                        <a:pt x="383" y="181"/>
                      </a:lnTo>
                      <a:lnTo>
                        <a:pt x="343" y="121"/>
                      </a:lnTo>
                      <a:close/>
                      <a:moveTo>
                        <a:pt x="275" y="215"/>
                      </a:moveTo>
                      <a:lnTo>
                        <a:pt x="307" y="215"/>
                      </a:lnTo>
                      <a:lnTo>
                        <a:pt x="307" y="249"/>
                      </a:lnTo>
                      <a:lnTo>
                        <a:pt x="275" y="249"/>
                      </a:lnTo>
                      <a:lnTo>
                        <a:pt x="275" y="215"/>
                      </a:lnTo>
                      <a:close/>
                      <a:moveTo>
                        <a:pt x="173" y="163"/>
                      </a:moveTo>
                      <a:lnTo>
                        <a:pt x="199" y="121"/>
                      </a:lnTo>
                      <a:lnTo>
                        <a:pt x="239" y="121"/>
                      </a:lnTo>
                      <a:lnTo>
                        <a:pt x="197" y="183"/>
                      </a:lnTo>
                      <a:lnTo>
                        <a:pt x="239" y="249"/>
                      </a:lnTo>
                      <a:lnTo>
                        <a:pt x="194" y="249"/>
                      </a:lnTo>
                      <a:lnTo>
                        <a:pt x="168" y="202"/>
                      </a:lnTo>
                      <a:lnTo>
                        <a:pt x="142" y="249"/>
                      </a:lnTo>
                      <a:lnTo>
                        <a:pt x="102" y="249"/>
                      </a:lnTo>
                      <a:lnTo>
                        <a:pt x="144" y="181"/>
                      </a:lnTo>
                      <a:lnTo>
                        <a:pt x="102" y="121"/>
                      </a:lnTo>
                      <a:lnTo>
                        <a:pt x="150" y="121"/>
                      </a:lnTo>
                      <a:lnTo>
                        <a:pt x="173" y="163"/>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2" name="Freeform 6">
                  <a:extLst>
                    <a:ext uri="{FF2B5EF4-FFF2-40B4-BE49-F238E27FC236}">
                      <a16:creationId xmlns:a16="http://schemas.microsoft.com/office/drawing/2014/main" id="{7EDEFFC8-9DBF-43DD-A2CD-C8BA12576D9E}"/>
                    </a:ext>
                  </a:extLst>
                </p:cNvPr>
                <p:cNvSpPr>
                  <a:spLocks noChangeArrowheads="1"/>
                </p:cNvSpPr>
                <p:nvPr/>
              </p:nvSpPr>
              <p:spPr bwMode="auto">
                <a:xfrm>
                  <a:off x="5998087" y="3194683"/>
                  <a:ext cx="109538" cy="112712"/>
                </a:xfrm>
                <a:custGeom>
                  <a:avLst/>
                  <a:gdLst>
                    <a:gd name="T0" fmla="*/ 152 w 305"/>
                    <a:gd name="T1" fmla="*/ 314 h 315"/>
                    <a:gd name="T2" fmla="*/ 0 w 305"/>
                    <a:gd name="T3" fmla="*/ 314 h 315"/>
                    <a:gd name="T4" fmla="*/ 0 w 305"/>
                    <a:gd name="T5" fmla="*/ 0 h 315"/>
                    <a:gd name="T6" fmla="*/ 304 w 305"/>
                    <a:gd name="T7" fmla="*/ 0 h 315"/>
                    <a:gd name="T8" fmla="*/ 304 w 305"/>
                    <a:gd name="T9" fmla="*/ 314 h 315"/>
                    <a:gd name="T10" fmla="*/ 152 w 305"/>
                    <a:gd name="T11" fmla="*/ 314 h 315"/>
                  </a:gdLst>
                  <a:ahLst/>
                  <a:cxnLst>
                    <a:cxn ang="0">
                      <a:pos x="T0" y="T1"/>
                    </a:cxn>
                    <a:cxn ang="0">
                      <a:pos x="T2" y="T3"/>
                    </a:cxn>
                    <a:cxn ang="0">
                      <a:pos x="T4" y="T5"/>
                    </a:cxn>
                    <a:cxn ang="0">
                      <a:pos x="T6" y="T7"/>
                    </a:cxn>
                    <a:cxn ang="0">
                      <a:pos x="T8" y="T9"/>
                    </a:cxn>
                    <a:cxn ang="0">
                      <a:pos x="T10" y="T11"/>
                    </a:cxn>
                  </a:cxnLst>
                  <a:rect l="0" t="0" r="r" b="b"/>
                  <a:pathLst>
                    <a:path w="305" h="315">
                      <a:moveTo>
                        <a:pt x="152" y="314"/>
                      </a:moveTo>
                      <a:lnTo>
                        <a:pt x="0" y="314"/>
                      </a:lnTo>
                      <a:lnTo>
                        <a:pt x="0" y="0"/>
                      </a:lnTo>
                      <a:lnTo>
                        <a:pt x="304" y="0"/>
                      </a:lnTo>
                      <a:lnTo>
                        <a:pt x="304" y="314"/>
                      </a:lnTo>
                      <a:lnTo>
                        <a:pt x="152" y="314"/>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3" name="Freeform 7">
                  <a:extLst>
                    <a:ext uri="{FF2B5EF4-FFF2-40B4-BE49-F238E27FC236}">
                      <a16:creationId xmlns:a16="http://schemas.microsoft.com/office/drawing/2014/main" id="{BC8FA76B-02C7-4455-914F-88597283CC67}"/>
                    </a:ext>
                  </a:extLst>
                </p:cNvPr>
                <p:cNvSpPr>
                  <a:spLocks noChangeArrowheads="1"/>
                </p:cNvSpPr>
                <p:nvPr/>
              </p:nvSpPr>
              <p:spPr bwMode="auto">
                <a:xfrm>
                  <a:off x="6142550" y="3194683"/>
                  <a:ext cx="295275" cy="112712"/>
                </a:xfrm>
                <a:custGeom>
                  <a:avLst/>
                  <a:gdLst>
                    <a:gd name="T0" fmla="*/ 821 w 822"/>
                    <a:gd name="T1" fmla="*/ 314 h 315"/>
                    <a:gd name="T2" fmla="*/ 821 w 822"/>
                    <a:gd name="T3" fmla="*/ 0 h 315"/>
                    <a:gd name="T4" fmla="*/ 0 w 822"/>
                    <a:gd name="T5" fmla="*/ 0 h 315"/>
                    <a:gd name="T6" fmla="*/ 0 w 822"/>
                    <a:gd name="T7" fmla="*/ 314 h 315"/>
                    <a:gd name="T8" fmla="*/ 821 w 822"/>
                    <a:gd name="T9" fmla="*/ 314 h 315"/>
                    <a:gd name="T10" fmla="*/ 582 w 822"/>
                    <a:gd name="T11" fmla="*/ 105 h 315"/>
                    <a:gd name="T12" fmla="*/ 627 w 822"/>
                    <a:gd name="T13" fmla="*/ 105 h 315"/>
                    <a:gd name="T14" fmla="*/ 650 w 822"/>
                    <a:gd name="T15" fmla="*/ 147 h 315"/>
                    <a:gd name="T16" fmla="*/ 676 w 822"/>
                    <a:gd name="T17" fmla="*/ 105 h 315"/>
                    <a:gd name="T18" fmla="*/ 716 w 822"/>
                    <a:gd name="T19" fmla="*/ 105 h 315"/>
                    <a:gd name="T20" fmla="*/ 674 w 822"/>
                    <a:gd name="T21" fmla="*/ 168 h 315"/>
                    <a:gd name="T22" fmla="*/ 716 w 822"/>
                    <a:gd name="T23" fmla="*/ 232 h 315"/>
                    <a:gd name="T24" fmla="*/ 671 w 822"/>
                    <a:gd name="T25" fmla="*/ 232 h 315"/>
                    <a:gd name="T26" fmla="*/ 645 w 822"/>
                    <a:gd name="T27" fmla="*/ 186 h 315"/>
                    <a:gd name="T28" fmla="*/ 619 w 822"/>
                    <a:gd name="T29" fmla="*/ 232 h 315"/>
                    <a:gd name="T30" fmla="*/ 579 w 822"/>
                    <a:gd name="T31" fmla="*/ 232 h 315"/>
                    <a:gd name="T32" fmla="*/ 621 w 822"/>
                    <a:gd name="T33" fmla="*/ 165 h 315"/>
                    <a:gd name="T34" fmla="*/ 582 w 822"/>
                    <a:gd name="T35" fmla="*/ 105 h 315"/>
                    <a:gd name="T36" fmla="*/ 514 w 822"/>
                    <a:gd name="T37" fmla="*/ 199 h 315"/>
                    <a:gd name="T38" fmla="*/ 545 w 822"/>
                    <a:gd name="T39" fmla="*/ 199 h 315"/>
                    <a:gd name="T40" fmla="*/ 545 w 822"/>
                    <a:gd name="T41" fmla="*/ 232 h 315"/>
                    <a:gd name="T42" fmla="*/ 514 w 822"/>
                    <a:gd name="T43" fmla="*/ 232 h 315"/>
                    <a:gd name="T44" fmla="*/ 514 w 822"/>
                    <a:gd name="T45" fmla="*/ 199 h 315"/>
                    <a:gd name="T46" fmla="*/ 343 w 822"/>
                    <a:gd name="T47" fmla="*/ 105 h 315"/>
                    <a:gd name="T48" fmla="*/ 388 w 822"/>
                    <a:gd name="T49" fmla="*/ 105 h 315"/>
                    <a:gd name="T50" fmla="*/ 412 w 822"/>
                    <a:gd name="T51" fmla="*/ 147 h 315"/>
                    <a:gd name="T52" fmla="*/ 438 w 822"/>
                    <a:gd name="T53" fmla="*/ 105 h 315"/>
                    <a:gd name="T54" fmla="*/ 477 w 822"/>
                    <a:gd name="T55" fmla="*/ 105 h 315"/>
                    <a:gd name="T56" fmla="*/ 435 w 822"/>
                    <a:gd name="T57" fmla="*/ 168 h 315"/>
                    <a:gd name="T58" fmla="*/ 477 w 822"/>
                    <a:gd name="T59" fmla="*/ 232 h 315"/>
                    <a:gd name="T60" fmla="*/ 433 w 822"/>
                    <a:gd name="T61" fmla="*/ 232 h 315"/>
                    <a:gd name="T62" fmla="*/ 406 w 822"/>
                    <a:gd name="T63" fmla="*/ 186 h 315"/>
                    <a:gd name="T64" fmla="*/ 380 w 822"/>
                    <a:gd name="T65" fmla="*/ 232 h 315"/>
                    <a:gd name="T66" fmla="*/ 341 w 822"/>
                    <a:gd name="T67" fmla="*/ 232 h 315"/>
                    <a:gd name="T68" fmla="*/ 383 w 822"/>
                    <a:gd name="T69" fmla="*/ 165 h 315"/>
                    <a:gd name="T70" fmla="*/ 343 w 822"/>
                    <a:gd name="T71" fmla="*/ 105 h 315"/>
                    <a:gd name="T72" fmla="*/ 275 w 822"/>
                    <a:gd name="T73" fmla="*/ 199 h 315"/>
                    <a:gd name="T74" fmla="*/ 307 w 822"/>
                    <a:gd name="T75" fmla="*/ 199 h 315"/>
                    <a:gd name="T76" fmla="*/ 307 w 822"/>
                    <a:gd name="T77" fmla="*/ 232 h 315"/>
                    <a:gd name="T78" fmla="*/ 275 w 822"/>
                    <a:gd name="T79" fmla="*/ 232 h 315"/>
                    <a:gd name="T80" fmla="*/ 275 w 822"/>
                    <a:gd name="T81" fmla="*/ 199 h 315"/>
                    <a:gd name="T82" fmla="*/ 173 w 822"/>
                    <a:gd name="T83" fmla="*/ 147 h 315"/>
                    <a:gd name="T84" fmla="*/ 199 w 822"/>
                    <a:gd name="T85" fmla="*/ 105 h 315"/>
                    <a:gd name="T86" fmla="*/ 239 w 822"/>
                    <a:gd name="T87" fmla="*/ 105 h 315"/>
                    <a:gd name="T88" fmla="*/ 197 w 822"/>
                    <a:gd name="T89" fmla="*/ 168 h 315"/>
                    <a:gd name="T90" fmla="*/ 239 w 822"/>
                    <a:gd name="T91" fmla="*/ 232 h 315"/>
                    <a:gd name="T92" fmla="*/ 194 w 822"/>
                    <a:gd name="T93" fmla="*/ 232 h 315"/>
                    <a:gd name="T94" fmla="*/ 168 w 822"/>
                    <a:gd name="T95" fmla="*/ 186 h 315"/>
                    <a:gd name="T96" fmla="*/ 142 w 822"/>
                    <a:gd name="T97" fmla="*/ 232 h 315"/>
                    <a:gd name="T98" fmla="*/ 102 w 822"/>
                    <a:gd name="T99" fmla="*/ 232 h 315"/>
                    <a:gd name="T100" fmla="*/ 144 w 822"/>
                    <a:gd name="T101" fmla="*/ 165 h 315"/>
                    <a:gd name="T102" fmla="*/ 102 w 822"/>
                    <a:gd name="T103" fmla="*/ 105 h 315"/>
                    <a:gd name="T104" fmla="*/ 150 w 822"/>
                    <a:gd name="T105" fmla="*/ 105 h 315"/>
                    <a:gd name="T106" fmla="*/ 173 w 822"/>
                    <a:gd name="T107" fmla="*/ 14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5">
                      <a:moveTo>
                        <a:pt x="821" y="314"/>
                      </a:moveTo>
                      <a:lnTo>
                        <a:pt x="821" y="0"/>
                      </a:lnTo>
                      <a:lnTo>
                        <a:pt x="0" y="0"/>
                      </a:lnTo>
                      <a:lnTo>
                        <a:pt x="0" y="314"/>
                      </a:lnTo>
                      <a:lnTo>
                        <a:pt x="821" y="314"/>
                      </a:lnTo>
                      <a:close/>
                      <a:moveTo>
                        <a:pt x="582" y="105"/>
                      </a:moveTo>
                      <a:lnTo>
                        <a:pt x="627" y="105"/>
                      </a:lnTo>
                      <a:lnTo>
                        <a:pt x="650" y="147"/>
                      </a:lnTo>
                      <a:lnTo>
                        <a:pt x="676" y="105"/>
                      </a:lnTo>
                      <a:lnTo>
                        <a:pt x="716" y="105"/>
                      </a:lnTo>
                      <a:lnTo>
                        <a:pt x="674" y="168"/>
                      </a:lnTo>
                      <a:lnTo>
                        <a:pt x="716" y="232"/>
                      </a:lnTo>
                      <a:lnTo>
                        <a:pt x="671" y="232"/>
                      </a:lnTo>
                      <a:lnTo>
                        <a:pt x="645" y="186"/>
                      </a:lnTo>
                      <a:lnTo>
                        <a:pt x="619" y="232"/>
                      </a:lnTo>
                      <a:lnTo>
                        <a:pt x="579" y="232"/>
                      </a:lnTo>
                      <a:lnTo>
                        <a:pt x="621" y="165"/>
                      </a:lnTo>
                      <a:lnTo>
                        <a:pt x="582" y="105"/>
                      </a:lnTo>
                      <a:close/>
                      <a:moveTo>
                        <a:pt x="514" y="199"/>
                      </a:moveTo>
                      <a:lnTo>
                        <a:pt x="545" y="199"/>
                      </a:lnTo>
                      <a:lnTo>
                        <a:pt x="545" y="232"/>
                      </a:lnTo>
                      <a:lnTo>
                        <a:pt x="514" y="232"/>
                      </a:lnTo>
                      <a:lnTo>
                        <a:pt x="514" y="199"/>
                      </a:lnTo>
                      <a:close/>
                      <a:moveTo>
                        <a:pt x="343" y="105"/>
                      </a:moveTo>
                      <a:lnTo>
                        <a:pt x="388" y="105"/>
                      </a:lnTo>
                      <a:lnTo>
                        <a:pt x="412" y="147"/>
                      </a:lnTo>
                      <a:lnTo>
                        <a:pt x="438" y="105"/>
                      </a:lnTo>
                      <a:lnTo>
                        <a:pt x="477" y="105"/>
                      </a:lnTo>
                      <a:lnTo>
                        <a:pt x="435" y="168"/>
                      </a:lnTo>
                      <a:lnTo>
                        <a:pt x="477" y="232"/>
                      </a:lnTo>
                      <a:lnTo>
                        <a:pt x="433" y="232"/>
                      </a:lnTo>
                      <a:lnTo>
                        <a:pt x="406" y="186"/>
                      </a:lnTo>
                      <a:lnTo>
                        <a:pt x="380" y="232"/>
                      </a:lnTo>
                      <a:lnTo>
                        <a:pt x="341" y="232"/>
                      </a:lnTo>
                      <a:lnTo>
                        <a:pt x="383" y="165"/>
                      </a:lnTo>
                      <a:lnTo>
                        <a:pt x="343" y="105"/>
                      </a:lnTo>
                      <a:close/>
                      <a:moveTo>
                        <a:pt x="275" y="199"/>
                      </a:moveTo>
                      <a:lnTo>
                        <a:pt x="307" y="199"/>
                      </a:lnTo>
                      <a:lnTo>
                        <a:pt x="307" y="232"/>
                      </a:lnTo>
                      <a:lnTo>
                        <a:pt x="275" y="232"/>
                      </a:lnTo>
                      <a:lnTo>
                        <a:pt x="275" y="199"/>
                      </a:lnTo>
                      <a:close/>
                      <a:moveTo>
                        <a:pt x="173" y="147"/>
                      </a:moveTo>
                      <a:lnTo>
                        <a:pt x="199" y="105"/>
                      </a:lnTo>
                      <a:lnTo>
                        <a:pt x="239" y="105"/>
                      </a:lnTo>
                      <a:lnTo>
                        <a:pt x="197" y="168"/>
                      </a:lnTo>
                      <a:lnTo>
                        <a:pt x="239" y="232"/>
                      </a:lnTo>
                      <a:lnTo>
                        <a:pt x="194" y="232"/>
                      </a:lnTo>
                      <a:lnTo>
                        <a:pt x="168" y="186"/>
                      </a:lnTo>
                      <a:lnTo>
                        <a:pt x="142" y="232"/>
                      </a:lnTo>
                      <a:lnTo>
                        <a:pt x="102" y="232"/>
                      </a:lnTo>
                      <a:lnTo>
                        <a:pt x="144" y="165"/>
                      </a:lnTo>
                      <a:lnTo>
                        <a:pt x="102" y="105"/>
                      </a:lnTo>
                      <a:lnTo>
                        <a:pt x="150" y="105"/>
                      </a:lnTo>
                      <a:lnTo>
                        <a:pt x="173" y="147"/>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4" name="Freeform 8">
                  <a:extLst>
                    <a:ext uri="{FF2B5EF4-FFF2-40B4-BE49-F238E27FC236}">
                      <a16:creationId xmlns:a16="http://schemas.microsoft.com/office/drawing/2014/main" id="{4E662ED6-047B-40CC-BAF1-FA66CE0F743C}"/>
                    </a:ext>
                  </a:extLst>
                </p:cNvPr>
                <p:cNvSpPr>
                  <a:spLocks noChangeArrowheads="1"/>
                </p:cNvSpPr>
                <p:nvPr/>
              </p:nvSpPr>
              <p:spPr bwMode="auto">
                <a:xfrm>
                  <a:off x="6142550" y="3355020"/>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89 h 316"/>
                    <a:gd name="T12" fmla="*/ 627 w 822"/>
                    <a:gd name="T13" fmla="*/ 89 h 316"/>
                    <a:gd name="T14" fmla="*/ 650 w 822"/>
                    <a:gd name="T15" fmla="*/ 131 h 316"/>
                    <a:gd name="T16" fmla="*/ 676 w 822"/>
                    <a:gd name="T17" fmla="*/ 89 h 316"/>
                    <a:gd name="T18" fmla="*/ 716 w 822"/>
                    <a:gd name="T19" fmla="*/ 89 h 316"/>
                    <a:gd name="T20" fmla="*/ 674 w 822"/>
                    <a:gd name="T21" fmla="*/ 152 h 316"/>
                    <a:gd name="T22" fmla="*/ 716 w 822"/>
                    <a:gd name="T23" fmla="*/ 218 h 316"/>
                    <a:gd name="T24" fmla="*/ 671 w 822"/>
                    <a:gd name="T25" fmla="*/ 218 h 316"/>
                    <a:gd name="T26" fmla="*/ 645 w 822"/>
                    <a:gd name="T27" fmla="*/ 170 h 316"/>
                    <a:gd name="T28" fmla="*/ 619 w 822"/>
                    <a:gd name="T29" fmla="*/ 218 h 316"/>
                    <a:gd name="T30" fmla="*/ 579 w 822"/>
                    <a:gd name="T31" fmla="*/ 218 h 316"/>
                    <a:gd name="T32" fmla="*/ 621 w 822"/>
                    <a:gd name="T33" fmla="*/ 149 h 316"/>
                    <a:gd name="T34" fmla="*/ 582 w 822"/>
                    <a:gd name="T35" fmla="*/ 89 h 316"/>
                    <a:gd name="T36" fmla="*/ 514 w 822"/>
                    <a:gd name="T37" fmla="*/ 184 h 316"/>
                    <a:gd name="T38" fmla="*/ 545 w 822"/>
                    <a:gd name="T39" fmla="*/ 184 h 316"/>
                    <a:gd name="T40" fmla="*/ 545 w 822"/>
                    <a:gd name="T41" fmla="*/ 218 h 316"/>
                    <a:gd name="T42" fmla="*/ 514 w 822"/>
                    <a:gd name="T43" fmla="*/ 218 h 316"/>
                    <a:gd name="T44" fmla="*/ 514 w 822"/>
                    <a:gd name="T45" fmla="*/ 184 h 316"/>
                    <a:gd name="T46" fmla="*/ 343 w 822"/>
                    <a:gd name="T47" fmla="*/ 89 h 316"/>
                    <a:gd name="T48" fmla="*/ 388 w 822"/>
                    <a:gd name="T49" fmla="*/ 89 h 316"/>
                    <a:gd name="T50" fmla="*/ 412 w 822"/>
                    <a:gd name="T51" fmla="*/ 131 h 316"/>
                    <a:gd name="T52" fmla="*/ 438 w 822"/>
                    <a:gd name="T53" fmla="*/ 89 h 316"/>
                    <a:gd name="T54" fmla="*/ 477 w 822"/>
                    <a:gd name="T55" fmla="*/ 89 h 316"/>
                    <a:gd name="T56" fmla="*/ 435 w 822"/>
                    <a:gd name="T57" fmla="*/ 152 h 316"/>
                    <a:gd name="T58" fmla="*/ 477 w 822"/>
                    <a:gd name="T59" fmla="*/ 218 h 316"/>
                    <a:gd name="T60" fmla="*/ 433 w 822"/>
                    <a:gd name="T61" fmla="*/ 218 h 316"/>
                    <a:gd name="T62" fmla="*/ 406 w 822"/>
                    <a:gd name="T63" fmla="*/ 170 h 316"/>
                    <a:gd name="T64" fmla="*/ 380 w 822"/>
                    <a:gd name="T65" fmla="*/ 218 h 316"/>
                    <a:gd name="T66" fmla="*/ 341 w 822"/>
                    <a:gd name="T67" fmla="*/ 218 h 316"/>
                    <a:gd name="T68" fmla="*/ 383 w 822"/>
                    <a:gd name="T69" fmla="*/ 149 h 316"/>
                    <a:gd name="T70" fmla="*/ 343 w 822"/>
                    <a:gd name="T71" fmla="*/ 89 h 316"/>
                    <a:gd name="T72" fmla="*/ 275 w 822"/>
                    <a:gd name="T73" fmla="*/ 184 h 316"/>
                    <a:gd name="T74" fmla="*/ 307 w 822"/>
                    <a:gd name="T75" fmla="*/ 184 h 316"/>
                    <a:gd name="T76" fmla="*/ 307 w 822"/>
                    <a:gd name="T77" fmla="*/ 218 h 316"/>
                    <a:gd name="T78" fmla="*/ 275 w 822"/>
                    <a:gd name="T79" fmla="*/ 218 h 316"/>
                    <a:gd name="T80" fmla="*/ 275 w 822"/>
                    <a:gd name="T81" fmla="*/ 184 h 316"/>
                    <a:gd name="T82" fmla="*/ 173 w 822"/>
                    <a:gd name="T83" fmla="*/ 131 h 316"/>
                    <a:gd name="T84" fmla="*/ 199 w 822"/>
                    <a:gd name="T85" fmla="*/ 89 h 316"/>
                    <a:gd name="T86" fmla="*/ 239 w 822"/>
                    <a:gd name="T87" fmla="*/ 89 h 316"/>
                    <a:gd name="T88" fmla="*/ 197 w 822"/>
                    <a:gd name="T89" fmla="*/ 152 h 316"/>
                    <a:gd name="T90" fmla="*/ 239 w 822"/>
                    <a:gd name="T91" fmla="*/ 218 h 316"/>
                    <a:gd name="T92" fmla="*/ 194 w 822"/>
                    <a:gd name="T93" fmla="*/ 218 h 316"/>
                    <a:gd name="T94" fmla="*/ 168 w 822"/>
                    <a:gd name="T95" fmla="*/ 170 h 316"/>
                    <a:gd name="T96" fmla="*/ 142 w 822"/>
                    <a:gd name="T97" fmla="*/ 218 h 316"/>
                    <a:gd name="T98" fmla="*/ 102 w 822"/>
                    <a:gd name="T99" fmla="*/ 218 h 316"/>
                    <a:gd name="T100" fmla="*/ 144 w 822"/>
                    <a:gd name="T101" fmla="*/ 149 h 316"/>
                    <a:gd name="T102" fmla="*/ 102 w 822"/>
                    <a:gd name="T103" fmla="*/ 89 h 316"/>
                    <a:gd name="T104" fmla="*/ 150 w 822"/>
                    <a:gd name="T105" fmla="*/ 89 h 316"/>
                    <a:gd name="T106" fmla="*/ 173 w 822"/>
                    <a:gd name="T107" fmla="*/ 13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89"/>
                      </a:moveTo>
                      <a:lnTo>
                        <a:pt x="627" y="89"/>
                      </a:lnTo>
                      <a:lnTo>
                        <a:pt x="650" y="131"/>
                      </a:lnTo>
                      <a:lnTo>
                        <a:pt x="676" y="89"/>
                      </a:lnTo>
                      <a:lnTo>
                        <a:pt x="716" y="89"/>
                      </a:lnTo>
                      <a:lnTo>
                        <a:pt x="674" y="152"/>
                      </a:lnTo>
                      <a:lnTo>
                        <a:pt x="716" y="218"/>
                      </a:lnTo>
                      <a:lnTo>
                        <a:pt x="671" y="218"/>
                      </a:lnTo>
                      <a:lnTo>
                        <a:pt x="645" y="170"/>
                      </a:lnTo>
                      <a:lnTo>
                        <a:pt x="619" y="218"/>
                      </a:lnTo>
                      <a:lnTo>
                        <a:pt x="579" y="218"/>
                      </a:lnTo>
                      <a:lnTo>
                        <a:pt x="621" y="149"/>
                      </a:lnTo>
                      <a:lnTo>
                        <a:pt x="582" y="89"/>
                      </a:lnTo>
                      <a:close/>
                      <a:moveTo>
                        <a:pt x="514" y="184"/>
                      </a:moveTo>
                      <a:lnTo>
                        <a:pt x="545" y="184"/>
                      </a:lnTo>
                      <a:lnTo>
                        <a:pt x="545" y="218"/>
                      </a:lnTo>
                      <a:lnTo>
                        <a:pt x="514" y="218"/>
                      </a:lnTo>
                      <a:lnTo>
                        <a:pt x="514" y="184"/>
                      </a:lnTo>
                      <a:close/>
                      <a:moveTo>
                        <a:pt x="343" y="89"/>
                      </a:moveTo>
                      <a:lnTo>
                        <a:pt x="388" y="89"/>
                      </a:lnTo>
                      <a:lnTo>
                        <a:pt x="412" y="131"/>
                      </a:lnTo>
                      <a:lnTo>
                        <a:pt x="438" y="89"/>
                      </a:lnTo>
                      <a:lnTo>
                        <a:pt x="477" y="89"/>
                      </a:lnTo>
                      <a:lnTo>
                        <a:pt x="435" y="152"/>
                      </a:lnTo>
                      <a:lnTo>
                        <a:pt x="477" y="218"/>
                      </a:lnTo>
                      <a:lnTo>
                        <a:pt x="433" y="218"/>
                      </a:lnTo>
                      <a:lnTo>
                        <a:pt x="406" y="170"/>
                      </a:lnTo>
                      <a:lnTo>
                        <a:pt x="380" y="218"/>
                      </a:lnTo>
                      <a:lnTo>
                        <a:pt x="341" y="218"/>
                      </a:lnTo>
                      <a:lnTo>
                        <a:pt x="383" y="149"/>
                      </a:lnTo>
                      <a:lnTo>
                        <a:pt x="343" y="89"/>
                      </a:lnTo>
                      <a:close/>
                      <a:moveTo>
                        <a:pt x="275" y="184"/>
                      </a:moveTo>
                      <a:lnTo>
                        <a:pt x="307" y="184"/>
                      </a:lnTo>
                      <a:lnTo>
                        <a:pt x="307" y="218"/>
                      </a:lnTo>
                      <a:lnTo>
                        <a:pt x="275" y="218"/>
                      </a:lnTo>
                      <a:lnTo>
                        <a:pt x="275" y="184"/>
                      </a:lnTo>
                      <a:close/>
                      <a:moveTo>
                        <a:pt x="173" y="131"/>
                      </a:moveTo>
                      <a:lnTo>
                        <a:pt x="199" y="89"/>
                      </a:lnTo>
                      <a:lnTo>
                        <a:pt x="239" y="89"/>
                      </a:lnTo>
                      <a:lnTo>
                        <a:pt x="197" y="152"/>
                      </a:lnTo>
                      <a:lnTo>
                        <a:pt x="239" y="218"/>
                      </a:lnTo>
                      <a:lnTo>
                        <a:pt x="194" y="218"/>
                      </a:lnTo>
                      <a:lnTo>
                        <a:pt x="168" y="170"/>
                      </a:lnTo>
                      <a:lnTo>
                        <a:pt x="142" y="218"/>
                      </a:lnTo>
                      <a:lnTo>
                        <a:pt x="102" y="218"/>
                      </a:lnTo>
                      <a:lnTo>
                        <a:pt x="144" y="149"/>
                      </a:lnTo>
                      <a:lnTo>
                        <a:pt x="102" y="89"/>
                      </a:lnTo>
                      <a:lnTo>
                        <a:pt x="150" y="89"/>
                      </a:lnTo>
                      <a:lnTo>
                        <a:pt x="173" y="131"/>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55" name="Freeform 9">
                  <a:extLst>
                    <a:ext uri="{FF2B5EF4-FFF2-40B4-BE49-F238E27FC236}">
                      <a16:creationId xmlns:a16="http://schemas.microsoft.com/office/drawing/2014/main" id="{B77CE2BC-82AA-4FF6-8069-076BB4A56302}"/>
                    </a:ext>
                  </a:extLst>
                </p:cNvPr>
                <p:cNvSpPr>
                  <a:spLocks noChangeArrowheads="1"/>
                </p:cNvSpPr>
                <p:nvPr/>
              </p:nvSpPr>
              <p:spPr bwMode="auto">
                <a:xfrm>
                  <a:off x="5998087" y="3355020"/>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47" name="Rectangle 46">
              <a:extLst>
                <a:ext uri="{FF2B5EF4-FFF2-40B4-BE49-F238E27FC236}">
                  <a16:creationId xmlns:a16="http://schemas.microsoft.com/office/drawing/2014/main" id="{D66319D9-0870-45C4-8C4E-4BC54B789238}"/>
                </a:ext>
              </a:extLst>
            </p:cNvPr>
            <p:cNvSpPr/>
            <p:nvPr/>
          </p:nvSpPr>
          <p:spPr>
            <a:xfrm>
              <a:off x="10011110" y="3210784"/>
              <a:ext cx="863192" cy="264255"/>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Route Table</a:t>
              </a:r>
            </a:p>
          </p:txBody>
        </p:sp>
      </p:grpSp>
      <p:grpSp>
        <p:nvGrpSpPr>
          <p:cNvPr id="57" name="Group 56">
            <a:extLst>
              <a:ext uri="{FF2B5EF4-FFF2-40B4-BE49-F238E27FC236}">
                <a16:creationId xmlns:a16="http://schemas.microsoft.com/office/drawing/2014/main" id="{8D5B7566-9F78-4BE2-BFB6-71C65E4543B3}"/>
              </a:ext>
            </a:extLst>
          </p:cNvPr>
          <p:cNvGrpSpPr/>
          <p:nvPr/>
        </p:nvGrpSpPr>
        <p:grpSpPr>
          <a:xfrm>
            <a:off x="7657797" y="1216087"/>
            <a:ext cx="441076" cy="443862"/>
            <a:chOff x="11128158" y="2882206"/>
            <a:chExt cx="582945" cy="635162"/>
          </a:xfrm>
        </p:grpSpPr>
        <p:sp>
          <p:nvSpPr>
            <p:cNvPr id="59" name="Rectangle 58">
              <a:extLst>
                <a:ext uri="{FF2B5EF4-FFF2-40B4-BE49-F238E27FC236}">
                  <a16:creationId xmlns:a16="http://schemas.microsoft.com/office/drawing/2014/main" id="{ED41B682-4513-45CC-B39E-1AF28FFC8800}"/>
                </a:ext>
              </a:extLst>
            </p:cNvPr>
            <p:cNvSpPr/>
            <p:nvPr/>
          </p:nvSpPr>
          <p:spPr>
            <a:xfrm>
              <a:off x="11128158" y="2882206"/>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sp>
          <p:nvSpPr>
            <p:cNvPr id="60" name="Freeform 28">
              <a:extLst>
                <a:ext uri="{FF2B5EF4-FFF2-40B4-BE49-F238E27FC236}">
                  <a16:creationId xmlns:a16="http://schemas.microsoft.com/office/drawing/2014/main" id="{6F1398D9-4BC5-42BF-95A0-F3F01A75C70A}"/>
                </a:ext>
              </a:extLst>
            </p:cNvPr>
            <p:cNvSpPr>
              <a:spLocks noChangeArrowheads="1"/>
            </p:cNvSpPr>
            <p:nvPr/>
          </p:nvSpPr>
          <p:spPr bwMode="auto">
            <a:xfrm>
              <a:off x="11241003" y="2951107"/>
              <a:ext cx="359515" cy="478917"/>
            </a:xfrm>
            <a:custGeom>
              <a:avLst/>
              <a:gdLst>
                <a:gd name="T0" fmla="*/ 603 w 1207"/>
                <a:gd name="T1" fmla="*/ 0 h 1610"/>
                <a:gd name="T2" fmla="*/ 0 w 1207"/>
                <a:gd name="T3" fmla="*/ 260 h 1610"/>
                <a:gd name="T4" fmla="*/ 0 w 1207"/>
                <a:gd name="T5" fmla="*/ 834 h 1610"/>
                <a:gd name="T6" fmla="*/ 0 w 1207"/>
                <a:gd name="T7" fmla="*/ 834 h 1610"/>
                <a:gd name="T8" fmla="*/ 603 w 1207"/>
                <a:gd name="T9" fmla="*/ 1609 h 1610"/>
                <a:gd name="T10" fmla="*/ 1206 w 1207"/>
                <a:gd name="T11" fmla="*/ 834 h 1610"/>
                <a:gd name="T12" fmla="*/ 1206 w 1207"/>
                <a:gd name="T13" fmla="*/ 834 h 1610"/>
                <a:gd name="T14" fmla="*/ 1206 w 1207"/>
                <a:gd name="T15" fmla="*/ 260 h 1610"/>
                <a:gd name="T16" fmla="*/ 603 w 1207"/>
                <a:gd name="T17" fmla="*/ 0 h 1610"/>
                <a:gd name="T18" fmla="*/ 702 w 1207"/>
                <a:gd name="T19" fmla="*/ 1051 h 1610"/>
                <a:gd name="T20" fmla="*/ 267 w 1207"/>
                <a:gd name="T21" fmla="*/ 1051 h 1610"/>
                <a:gd name="T22" fmla="*/ 267 w 1207"/>
                <a:gd name="T23" fmla="*/ 990 h 1610"/>
                <a:gd name="T24" fmla="*/ 702 w 1207"/>
                <a:gd name="T25" fmla="*/ 990 h 1610"/>
                <a:gd name="T26" fmla="*/ 702 w 1207"/>
                <a:gd name="T27" fmla="*/ 1051 h 1610"/>
                <a:gd name="T28" fmla="*/ 702 w 1207"/>
                <a:gd name="T29" fmla="*/ 816 h 1610"/>
                <a:gd name="T30" fmla="*/ 267 w 1207"/>
                <a:gd name="T31" fmla="*/ 816 h 1610"/>
                <a:gd name="T32" fmla="*/ 267 w 1207"/>
                <a:gd name="T33" fmla="*/ 756 h 1610"/>
                <a:gd name="T34" fmla="*/ 702 w 1207"/>
                <a:gd name="T35" fmla="*/ 756 h 1610"/>
                <a:gd name="T36" fmla="*/ 702 w 1207"/>
                <a:gd name="T37" fmla="*/ 816 h 1610"/>
                <a:gd name="T38" fmla="*/ 702 w 1207"/>
                <a:gd name="T39" fmla="*/ 567 h 1610"/>
                <a:gd name="T40" fmla="*/ 267 w 1207"/>
                <a:gd name="T41" fmla="*/ 567 h 1610"/>
                <a:gd name="T42" fmla="*/ 267 w 1207"/>
                <a:gd name="T43" fmla="*/ 506 h 1610"/>
                <a:gd name="T44" fmla="*/ 702 w 1207"/>
                <a:gd name="T45" fmla="*/ 506 h 1610"/>
                <a:gd name="T46" fmla="*/ 702 w 1207"/>
                <a:gd name="T47" fmla="*/ 567 h 1610"/>
                <a:gd name="T48" fmla="*/ 964 w 1207"/>
                <a:gd name="T49" fmla="*/ 967 h 1610"/>
                <a:gd name="T50" fmla="*/ 860 w 1207"/>
                <a:gd name="T51" fmla="*/ 1072 h 1610"/>
                <a:gd name="T52" fmla="*/ 791 w 1207"/>
                <a:gd name="T53" fmla="*/ 1004 h 1610"/>
                <a:gd name="T54" fmla="*/ 791 w 1207"/>
                <a:gd name="T55" fmla="*/ 975 h 1610"/>
                <a:gd name="T56" fmla="*/ 820 w 1207"/>
                <a:gd name="T57" fmla="*/ 975 h 1610"/>
                <a:gd name="T58" fmla="*/ 860 w 1207"/>
                <a:gd name="T59" fmla="*/ 1014 h 1610"/>
                <a:gd name="T60" fmla="*/ 938 w 1207"/>
                <a:gd name="T61" fmla="*/ 935 h 1610"/>
                <a:gd name="T62" fmla="*/ 967 w 1207"/>
                <a:gd name="T63" fmla="*/ 935 h 1610"/>
                <a:gd name="T64" fmla="*/ 964 w 1207"/>
                <a:gd name="T65" fmla="*/ 967 h 1610"/>
                <a:gd name="T66" fmla="*/ 815 w 1207"/>
                <a:gd name="T67" fmla="*/ 732 h 1610"/>
                <a:gd name="T68" fmla="*/ 815 w 1207"/>
                <a:gd name="T69" fmla="*/ 703 h 1610"/>
                <a:gd name="T70" fmla="*/ 844 w 1207"/>
                <a:gd name="T71" fmla="*/ 703 h 1610"/>
                <a:gd name="T72" fmla="*/ 886 w 1207"/>
                <a:gd name="T73" fmla="*/ 745 h 1610"/>
                <a:gd name="T74" fmla="*/ 928 w 1207"/>
                <a:gd name="T75" fmla="*/ 703 h 1610"/>
                <a:gd name="T76" fmla="*/ 957 w 1207"/>
                <a:gd name="T77" fmla="*/ 703 h 1610"/>
                <a:gd name="T78" fmla="*/ 957 w 1207"/>
                <a:gd name="T79" fmla="*/ 732 h 1610"/>
                <a:gd name="T80" fmla="*/ 915 w 1207"/>
                <a:gd name="T81" fmla="*/ 774 h 1610"/>
                <a:gd name="T82" fmla="*/ 957 w 1207"/>
                <a:gd name="T83" fmla="*/ 816 h 1610"/>
                <a:gd name="T84" fmla="*/ 957 w 1207"/>
                <a:gd name="T85" fmla="*/ 845 h 1610"/>
                <a:gd name="T86" fmla="*/ 943 w 1207"/>
                <a:gd name="T87" fmla="*/ 850 h 1610"/>
                <a:gd name="T88" fmla="*/ 930 w 1207"/>
                <a:gd name="T89" fmla="*/ 845 h 1610"/>
                <a:gd name="T90" fmla="*/ 888 w 1207"/>
                <a:gd name="T91" fmla="*/ 803 h 1610"/>
                <a:gd name="T92" fmla="*/ 846 w 1207"/>
                <a:gd name="T93" fmla="*/ 845 h 1610"/>
                <a:gd name="T94" fmla="*/ 833 w 1207"/>
                <a:gd name="T95" fmla="*/ 850 h 1610"/>
                <a:gd name="T96" fmla="*/ 820 w 1207"/>
                <a:gd name="T97" fmla="*/ 845 h 1610"/>
                <a:gd name="T98" fmla="*/ 820 w 1207"/>
                <a:gd name="T99" fmla="*/ 816 h 1610"/>
                <a:gd name="T100" fmla="*/ 862 w 1207"/>
                <a:gd name="T101" fmla="*/ 774 h 1610"/>
                <a:gd name="T102" fmla="*/ 815 w 1207"/>
                <a:gd name="T103" fmla="*/ 732 h 1610"/>
                <a:gd name="T104" fmla="*/ 970 w 1207"/>
                <a:gd name="T105" fmla="*/ 501 h 1610"/>
                <a:gd name="T106" fmla="*/ 865 w 1207"/>
                <a:gd name="T107" fmla="*/ 606 h 1610"/>
                <a:gd name="T108" fmla="*/ 797 w 1207"/>
                <a:gd name="T109" fmla="*/ 538 h 1610"/>
                <a:gd name="T110" fmla="*/ 797 w 1207"/>
                <a:gd name="T111" fmla="*/ 509 h 1610"/>
                <a:gd name="T112" fmla="*/ 825 w 1207"/>
                <a:gd name="T113" fmla="*/ 509 h 1610"/>
                <a:gd name="T114" fmla="*/ 865 w 1207"/>
                <a:gd name="T115" fmla="*/ 548 h 1610"/>
                <a:gd name="T116" fmla="*/ 943 w 1207"/>
                <a:gd name="T117" fmla="*/ 470 h 1610"/>
                <a:gd name="T118" fmla="*/ 972 w 1207"/>
                <a:gd name="T119" fmla="*/ 470 h 1610"/>
                <a:gd name="T120" fmla="*/ 970 w 1207"/>
                <a:gd name="T121" fmla="*/ 501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7" h="1610">
                  <a:moveTo>
                    <a:pt x="603" y="0"/>
                  </a:moveTo>
                  <a:lnTo>
                    <a:pt x="0" y="260"/>
                  </a:lnTo>
                  <a:lnTo>
                    <a:pt x="0" y="834"/>
                  </a:lnTo>
                  <a:lnTo>
                    <a:pt x="0" y="834"/>
                  </a:lnTo>
                  <a:cubicBezTo>
                    <a:pt x="18" y="1153"/>
                    <a:pt x="251" y="1433"/>
                    <a:pt x="603" y="1609"/>
                  </a:cubicBezTo>
                  <a:cubicBezTo>
                    <a:pt x="954" y="1433"/>
                    <a:pt x="1187" y="1153"/>
                    <a:pt x="1206" y="834"/>
                  </a:cubicBezTo>
                  <a:lnTo>
                    <a:pt x="1206" y="834"/>
                  </a:lnTo>
                  <a:lnTo>
                    <a:pt x="1206" y="260"/>
                  </a:lnTo>
                  <a:lnTo>
                    <a:pt x="603" y="0"/>
                  </a:lnTo>
                  <a:close/>
                  <a:moveTo>
                    <a:pt x="702" y="1051"/>
                  </a:moveTo>
                  <a:lnTo>
                    <a:pt x="267" y="1051"/>
                  </a:lnTo>
                  <a:lnTo>
                    <a:pt x="267" y="990"/>
                  </a:lnTo>
                  <a:lnTo>
                    <a:pt x="702" y="990"/>
                  </a:lnTo>
                  <a:lnTo>
                    <a:pt x="702" y="1051"/>
                  </a:lnTo>
                  <a:close/>
                  <a:moveTo>
                    <a:pt x="702" y="816"/>
                  </a:moveTo>
                  <a:lnTo>
                    <a:pt x="267" y="816"/>
                  </a:lnTo>
                  <a:lnTo>
                    <a:pt x="267" y="756"/>
                  </a:lnTo>
                  <a:lnTo>
                    <a:pt x="702" y="756"/>
                  </a:lnTo>
                  <a:lnTo>
                    <a:pt x="702" y="816"/>
                  </a:lnTo>
                  <a:close/>
                  <a:moveTo>
                    <a:pt x="702" y="567"/>
                  </a:moveTo>
                  <a:lnTo>
                    <a:pt x="267" y="567"/>
                  </a:lnTo>
                  <a:lnTo>
                    <a:pt x="267" y="506"/>
                  </a:lnTo>
                  <a:lnTo>
                    <a:pt x="702" y="506"/>
                  </a:lnTo>
                  <a:lnTo>
                    <a:pt x="702" y="567"/>
                  </a:lnTo>
                  <a:close/>
                  <a:moveTo>
                    <a:pt x="964" y="967"/>
                  </a:moveTo>
                  <a:lnTo>
                    <a:pt x="860" y="1072"/>
                  </a:lnTo>
                  <a:lnTo>
                    <a:pt x="791" y="1004"/>
                  </a:lnTo>
                  <a:cubicBezTo>
                    <a:pt x="784" y="996"/>
                    <a:pt x="783" y="983"/>
                    <a:pt x="791" y="975"/>
                  </a:cubicBezTo>
                  <a:cubicBezTo>
                    <a:pt x="798" y="967"/>
                    <a:pt x="812" y="967"/>
                    <a:pt x="820" y="975"/>
                  </a:cubicBezTo>
                  <a:lnTo>
                    <a:pt x="860" y="1014"/>
                  </a:lnTo>
                  <a:lnTo>
                    <a:pt x="938" y="935"/>
                  </a:lnTo>
                  <a:cubicBezTo>
                    <a:pt x="946" y="928"/>
                    <a:pt x="959" y="928"/>
                    <a:pt x="967" y="935"/>
                  </a:cubicBezTo>
                  <a:cubicBezTo>
                    <a:pt x="972" y="946"/>
                    <a:pt x="972" y="959"/>
                    <a:pt x="964" y="967"/>
                  </a:cubicBezTo>
                  <a:close/>
                  <a:moveTo>
                    <a:pt x="815" y="732"/>
                  </a:moveTo>
                  <a:cubicBezTo>
                    <a:pt x="807" y="724"/>
                    <a:pt x="807" y="711"/>
                    <a:pt x="815" y="703"/>
                  </a:cubicBezTo>
                  <a:cubicBezTo>
                    <a:pt x="823" y="695"/>
                    <a:pt x="836" y="695"/>
                    <a:pt x="844" y="703"/>
                  </a:cubicBezTo>
                  <a:lnTo>
                    <a:pt x="886" y="745"/>
                  </a:lnTo>
                  <a:lnTo>
                    <a:pt x="928" y="703"/>
                  </a:lnTo>
                  <a:cubicBezTo>
                    <a:pt x="936" y="695"/>
                    <a:pt x="949" y="695"/>
                    <a:pt x="957" y="703"/>
                  </a:cubicBezTo>
                  <a:cubicBezTo>
                    <a:pt x="964" y="711"/>
                    <a:pt x="964" y="724"/>
                    <a:pt x="957" y="732"/>
                  </a:cubicBezTo>
                  <a:lnTo>
                    <a:pt x="915" y="774"/>
                  </a:lnTo>
                  <a:lnTo>
                    <a:pt x="957" y="816"/>
                  </a:lnTo>
                  <a:cubicBezTo>
                    <a:pt x="964" y="824"/>
                    <a:pt x="964" y="837"/>
                    <a:pt x="957" y="845"/>
                  </a:cubicBezTo>
                  <a:cubicBezTo>
                    <a:pt x="954" y="847"/>
                    <a:pt x="948" y="850"/>
                    <a:pt x="943" y="850"/>
                  </a:cubicBezTo>
                  <a:cubicBezTo>
                    <a:pt x="937" y="850"/>
                    <a:pt x="933" y="847"/>
                    <a:pt x="930" y="845"/>
                  </a:cubicBezTo>
                  <a:lnTo>
                    <a:pt x="888" y="803"/>
                  </a:lnTo>
                  <a:lnTo>
                    <a:pt x="846" y="845"/>
                  </a:lnTo>
                  <a:cubicBezTo>
                    <a:pt x="844" y="847"/>
                    <a:pt x="838" y="850"/>
                    <a:pt x="833" y="850"/>
                  </a:cubicBezTo>
                  <a:cubicBezTo>
                    <a:pt x="827" y="850"/>
                    <a:pt x="823" y="847"/>
                    <a:pt x="820" y="845"/>
                  </a:cubicBezTo>
                  <a:cubicBezTo>
                    <a:pt x="812" y="837"/>
                    <a:pt x="812" y="824"/>
                    <a:pt x="820" y="816"/>
                  </a:cubicBezTo>
                  <a:lnTo>
                    <a:pt x="862" y="774"/>
                  </a:lnTo>
                  <a:lnTo>
                    <a:pt x="815" y="732"/>
                  </a:lnTo>
                  <a:close/>
                  <a:moveTo>
                    <a:pt x="970" y="501"/>
                  </a:moveTo>
                  <a:lnTo>
                    <a:pt x="865" y="606"/>
                  </a:lnTo>
                  <a:lnTo>
                    <a:pt x="797" y="538"/>
                  </a:lnTo>
                  <a:cubicBezTo>
                    <a:pt x="789" y="530"/>
                    <a:pt x="789" y="517"/>
                    <a:pt x="797" y="509"/>
                  </a:cubicBezTo>
                  <a:cubicBezTo>
                    <a:pt x="805" y="501"/>
                    <a:pt x="818" y="501"/>
                    <a:pt x="825" y="509"/>
                  </a:cubicBezTo>
                  <a:lnTo>
                    <a:pt x="865" y="548"/>
                  </a:lnTo>
                  <a:lnTo>
                    <a:pt x="943" y="470"/>
                  </a:lnTo>
                  <a:cubicBezTo>
                    <a:pt x="951" y="462"/>
                    <a:pt x="964" y="462"/>
                    <a:pt x="972" y="470"/>
                  </a:cubicBezTo>
                  <a:cubicBezTo>
                    <a:pt x="978" y="480"/>
                    <a:pt x="978" y="493"/>
                    <a:pt x="970" y="501"/>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5F5F5F"/>
                </a:solidFill>
                <a:effectLst/>
                <a:uLnTx/>
                <a:uFillTx/>
                <a:latin typeface="Calibri"/>
                <a:ea typeface="+mn-ea"/>
                <a:cs typeface="+mn-cs"/>
              </a:endParaRPr>
            </a:p>
          </p:txBody>
        </p:sp>
      </p:grpSp>
      <p:sp>
        <p:nvSpPr>
          <p:cNvPr id="58" name="Rectangle 57">
            <a:extLst>
              <a:ext uri="{FF2B5EF4-FFF2-40B4-BE49-F238E27FC236}">
                <a16:creationId xmlns:a16="http://schemas.microsoft.com/office/drawing/2014/main" id="{26C27011-24D0-4FE2-8DF3-4DB421671B52}"/>
              </a:ext>
            </a:extLst>
          </p:cNvPr>
          <p:cNvSpPr/>
          <p:nvPr/>
        </p:nvSpPr>
        <p:spPr>
          <a:xfrm>
            <a:off x="7609445" y="1560320"/>
            <a:ext cx="550978" cy="276999"/>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Security Lists</a:t>
            </a:r>
          </a:p>
        </p:txBody>
      </p:sp>
      <p:grpSp>
        <p:nvGrpSpPr>
          <p:cNvPr id="64" name="Group 63">
            <a:extLst>
              <a:ext uri="{FF2B5EF4-FFF2-40B4-BE49-F238E27FC236}">
                <a16:creationId xmlns:a16="http://schemas.microsoft.com/office/drawing/2014/main" id="{A9C077BA-8DA4-4698-B172-0D5D4025A35A}"/>
              </a:ext>
            </a:extLst>
          </p:cNvPr>
          <p:cNvGrpSpPr/>
          <p:nvPr/>
        </p:nvGrpSpPr>
        <p:grpSpPr>
          <a:xfrm>
            <a:off x="7135262" y="2360127"/>
            <a:ext cx="398774" cy="296478"/>
            <a:chOff x="7061115" y="2894906"/>
            <a:chExt cx="591364" cy="543828"/>
          </a:xfrm>
        </p:grpSpPr>
        <p:sp>
          <p:nvSpPr>
            <p:cNvPr id="65" name="Rectangle 64">
              <a:extLst>
                <a:ext uri="{FF2B5EF4-FFF2-40B4-BE49-F238E27FC236}">
                  <a16:creationId xmlns:a16="http://schemas.microsoft.com/office/drawing/2014/main" id="{3A472A81-9D5F-4B8D-886B-D826BC2DD6FD}"/>
                </a:ext>
              </a:extLst>
            </p:cNvPr>
            <p:cNvSpPr/>
            <p:nvPr/>
          </p:nvSpPr>
          <p:spPr>
            <a:xfrm>
              <a:off x="7061115" y="2894906"/>
              <a:ext cx="591364" cy="5438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a:ea typeface="+mn-ea"/>
                <a:cs typeface="+mn-cs"/>
              </a:endParaRPr>
            </a:p>
          </p:txBody>
        </p:sp>
        <p:grpSp>
          <p:nvGrpSpPr>
            <p:cNvPr id="66" name="Group 65">
              <a:extLst>
                <a:ext uri="{FF2B5EF4-FFF2-40B4-BE49-F238E27FC236}">
                  <a16:creationId xmlns:a16="http://schemas.microsoft.com/office/drawing/2014/main" id="{EED48ECE-8B5A-4738-B6A0-037EE15BB0FE}"/>
                </a:ext>
              </a:extLst>
            </p:cNvPr>
            <p:cNvGrpSpPr/>
            <p:nvPr/>
          </p:nvGrpSpPr>
          <p:grpSpPr>
            <a:xfrm>
              <a:off x="7148163" y="3017029"/>
              <a:ext cx="408063" cy="297847"/>
              <a:chOff x="8126925" y="1926270"/>
              <a:chExt cx="493712" cy="360363"/>
            </a:xfrm>
          </p:grpSpPr>
          <p:sp>
            <p:nvSpPr>
              <p:cNvPr id="67" name="Freeform 56">
                <a:extLst>
                  <a:ext uri="{FF2B5EF4-FFF2-40B4-BE49-F238E27FC236}">
                    <a16:creationId xmlns:a16="http://schemas.microsoft.com/office/drawing/2014/main" id="{E902D30D-1E82-42F7-A06A-6B5753FEB0FB}"/>
                  </a:ext>
                </a:extLst>
              </p:cNvPr>
              <p:cNvSpPr>
                <a:spLocks noChangeArrowheads="1"/>
              </p:cNvSpPr>
              <p:nvPr/>
            </p:nvSpPr>
            <p:spPr bwMode="auto">
              <a:xfrm>
                <a:off x="8428550" y="1926270"/>
                <a:ext cx="120650" cy="184150"/>
              </a:xfrm>
              <a:custGeom>
                <a:avLst/>
                <a:gdLst>
                  <a:gd name="T0" fmla="*/ 317 w 336"/>
                  <a:gd name="T1" fmla="*/ 260 h 510"/>
                  <a:gd name="T2" fmla="*/ 327 w 336"/>
                  <a:gd name="T3" fmla="*/ 163 h 510"/>
                  <a:gd name="T4" fmla="*/ 199 w 336"/>
                  <a:gd name="T5" fmla="*/ 31 h 510"/>
                  <a:gd name="T6" fmla="*/ 175 w 336"/>
                  <a:gd name="T7" fmla="*/ 0 h 510"/>
                  <a:gd name="T8" fmla="*/ 0 w 336"/>
                  <a:gd name="T9" fmla="*/ 152 h 510"/>
                  <a:gd name="T10" fmla="*/ 0 w 336"/>
                  <a:gd name="T11" fmla="*/ 170 h 510"/>
                  <a:gd name="T12" fmla="*/ 2 w 336"/>
                  <a:gd name="T13" fmla="*/ 194 h 510"/>
                  <a:gd name="T14" fmla="*/ 70 w 336"/>
                  <a:gd name="T15" fmla="*/ 333 h 510"/>
                  <a:gd name="T16" fmla="*/ 62 w 336"/>
                  <a:gd name="T17" fmla="*/ 412 h 510"/>
                  <a:gd name="T18" fmla="*/ 76 w 336"/>
                  <a:gd name="T19" fmla="*/ 469 h 510"/>
                  <a:gd name="T20" fmla="*/ 162 w 336"/>
                  <a:gd name="T21" fmla="*/ 509 h 510"/>
                  <a:gd name="T22" fmla="*/ 162 w 336"/>
                  <a:gd name="T23" fmla="*/ 509 h 510"/>
                  <a:gd name="T24" fmla="*/ 162 w 336"/>
                  <a:gd name="T25" fmla="*/ 509 h 510"/>
                  <a:gd name="T26" fmla="*/ 162 w 336"/>
                  <a:gd name="T27" fmla="*/ 509 h 510"/>
                  <a:gd name="T28" fmla="*/ 162 w 336"/>
                  <a:gd name="T29" fmla="*/ 509 h 510"/>
                  <a:gd name="T30" fmla="*/ 162 w 336"/>
                  <a:gd name="T31" fmla="*/ 509 h 510"/>
                  <a:gd name="T32" fmla="*/ 162 w 336"/>
                  <a:gd name="T33" fmla="*/ 509 h 510"/>
                  <a:gd name="T34" fmla="*/ 162 w 336"/>
                  <a:gd name="T35" fmla="*/ 509 h 510"/>
                  <a:gd name="T36" fmla="*/ 162 w 336"/>
                  <a:gd name="T37" fmla="*/ 509 h 510"/>
                  <a:gd name="T38" fmla="*/ 162 w 336"/>
                  <a:gd name="T39" fmla="*/ 509 h 510"/>
                  <a:gd name="T40" fmla="*/ 291 w 336"/>
                  <a:gd name="T41" fmla="*/ 377 h 510"/>
                  <a:gd name="T42" fmla="*/ 291 w 336"/>
                  <a:gd name="T43" fmla="*/ 377 h 510"/>
                  <a:gd name="T44" fmla="*/ 325 w 336"/>
                  <a:gd name="T45" fmla="*/ 349 h 510"/>
                  <a:gd name="T46" fmla="*/ 333 w 336"/>
                  <a:gd name="T47" fmla="*/ 296 h 510"/>
                  <a:gd name="T48" fmla="*/ 317 w 336"/>
                  <a:gd name="T49" fmla="*/ 26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510">
                    <a:moveTo>
                      <a:pt x="317" y="260"/>
                    </a:moveTo>
                    <a:cubicBezTo>
                      <a:pt x="322" y="239"/>
                      <a:pt x="327" y="199"/>
                      <a:pt x="327" y="163"/>
                    </a:cubicBezTo>
                    <a:cubicBezTo>
                      <a:pt x="327" y="102"/>
                      <a:pt x="272" y="39"/>
                      <a:pt x="199" y="31"/>
                    </a:cubicBezTo>
                    <a:lnTo>
                      <a:pt x="175" y="0"/>
                    </a:lnTo>
                    <a:cubicBezTo>
                      <a:pt x="0" y="8"/>
                      <a:pt x="0" y="152"/>
                      <a:pt x="0" y="152"/>
                    </a:cubicBezTo>
                    <a:lnTo>
                      <a:pt x="0" y="170"/>
                    </a:lnTo>
                    <a:cubicBezTo>
                      <a:pt x="0" y="178"/>
                      <a:pt x="0" y="186"/>
                      <a:pt x="2" y="194"/>
                    </a:cubicBezTo>
                    <a:cubicBezTo>
                      <a:pt x="44" y="228"/>
                      <a:pt x="70" y="280"/>
                      <a:pt x="70" y="333"/>
                    </a:cubicBezTo>
                    <a:cubicBezTo>
                      <a:pt x="70" y="357"/>
                      <a:pt x="68" y="383"/>
                      <a:pt x="62" y="412"/>
                    </a:cubicBezTo>
                    <a:cubicBezTo>
                      <a:pt x="73" y="430"/>
                      <a:pt x="78" y="448"/>
                      <a:pt x="76" y="469"/>
                    </a:cubicBezTo>
                    <a:cubicBezTo>
                      <a:pt x="110" y="506"/>
                      <a:pt x="154" y="509"/>
                      <a:pt x="162" y="509"/>
                    </a:cubicBezTo>
                    <a:lnTo>
                      <a:pt x="162" y="509"/>
                    </a:lnTo>
                    <a:lnTo>
                      <a:pt x="162" y="509"/>
                    </a:lnTo>
                    <a:lnTo>
                      <a:pt x="162" y="509"/>
                    </a:lnTo>
                    <a:lnTo>
                      <a:pt x="162" y="509"/>
                    </a:lnTo>
                    <a:lnTo>
                      <a:pt x="162" y="509"/>
                    </a:lnTo>
                    <a:lnTo>
                      <a:pt x="162" y="509"/>
                    </a:lnTo>
                    <a:lnTo>
                      <a:pt x="162" y="509"/>
                    </a:lnTo>
                    <a:lnTo>
                      <a:pt x="162" y="509"/>
                    </a:lnTo>
                    <a:lnTo>
                      <a:pt x="162" y="509"/>
                    </a:lnTo>
                    <a:cubicBezTo>
                      <a:pt x="178" y="509"/>
                      <a:pt x="272" y="503"/>
                      <a:pt x="291" y="377"/>
                    </a:cubicBezTo>
                    <a:lnTo>
                      <a:pt x="291" y="377"/>
                    </a:lnTo>
                    <a:cubicBezTo>
                      <a:pt x="306" y="377"/>
                      <a:pt x="322" y="364"/>
                      <a:pt x="325" y="349"/>
                    </a:cubicBezTo>
                    <a:lnTo>
                      <a:pt x="333" y="296"/>
                    </a:lnTo>
                    <a:cubicBezTo>
                      <a:pt x="335" y="278"/>
                      <a:pt x="327" y="265"/>
                      <a:pt x="317" y="26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68" name="Freeform 57">
                <a:extLst>
                  <a:ext uri="{FF2B5EF4-FFF2-40B4-BE49-F238E27FC236}">
                    <a16:creationId xmlns:a16="http://schemas.microsoft.com/office/drawing/2014/main" id="{10F5AFEE-E23B-4E4F-AC21-DE7D33F9A919}"/>
                  </a:ext>
                </a:extLst>
              </p:cNvPr>
              <p:cNvSpPr>
                <a:spLocks noChangeArrowheads="1"/>
              </p:cNvSpPr>
              <p:nvPr/>
            </p:nvSpPr>
            <p:spPr bwMode="auto">
              <a:xfrm>
                <a:off x="8430137" y="2108833"/>
                <a:ext cx="190500" cy="177800"/>
              </a:xfrm>
              <a:custGeom>
                <a:avLst/>
                <a:gdLst>
                  <a:gd name="T0" fmla="*/ 451 w 528"/>
                  <a:gd name="T1" fmla="*/ 47 h 494"/>
                  <a:gd name="T2" fmla="*/ 451 w 528"/>
                  <a:gd name="T3" fmla="*/ 47 h 494"/>
                  <a:gd name="T4" fmla="*/ 364 w 528"/>
                  <a:gd name="T5" fmla="*/ 21 h 494"/>
                  <a:gd name="T6" fmla="*/ 317 w 528"/>
                  <a:gd name="T7" fmla="*/ 8 h 494"/>
                  <a:gd name="T8" fmla="*/ 283 w 528"/>
                  <a:gd name="T9" fmla="*/ 0 h 494"/>
                  <a:gd name="T10" fmla="*/ 283 w 528"/>
                  <a:gd name="T11" fmla="*/ 0 h 494"/>
                  <a:gd name="T12" fmla="*/ 157 w 528"/>
                  <a:gd name="T13" fmla="*/ 50 h 494"/>
                  <a:gd name="T14" fmla="*/ 157 w 528"/>
                  <a:gd name="T15" fmla="*/ 50 h 494"/>
                  <a:gd name="T16" fmla="*/ 57 w 528"/>
                  <a:gd name="T17" fmla="*/ 24 h 494"/>
                  <a:gd name="T18" fmla="*/ 18 w 528"/>
                  <a:gd name="T19" fmla="*/ 79 h 494"/>
                  <a:gd name="T20" fmla="*/ 0 w 528"/>
                  <a:gd name="T21" fmla="*/ 126 h 494"/>
                  <a:gd name="T22" fmla="*/ 13 w 528"/>
                  <a:gd name="T23" fmla="*/ 128 h 494"/>
                  <a:gd name="T24" fmla="*/ 63 w 528"/>
                  <a:gd name="T25" fmla="*/ 142 h 494"/>
                  <a:gd name="T26" fmla="*/ 136 w 528"/>
                  <a:gd name="T27" fmla="*/ 165 h 494"/>
                  <a:gd name="T28" fmla="*/ 157 w 528"/>
                  <a:gd name="T29" fmla="*/ 173 h 494"/>
                  <a:gd name="T30" fmla="*/ 267 w 528"/>
                  <a:gd name="T31" fmla="*/ 354 h 494"/>
                  <a:gd name="T32" fmla="*/ 267 w 528"/>
                  <a:gd name="T33" fmla="*/ 493 h 494"/>
                  <a:gd name="T34" fmla="*/ 527 w 528"/>
                  <a:gd name="T35" fmla="*/ 493 h 494"/>
                  <a:gd name="T36" fmla="*/ 527 w 528"/>
                  <a:gd name="T37" fmla="*/ 178 h 494"/>
                  <a:gd name="T38" fmla="*/ 451 w 528"/>
                  <a:gd name="T39" fmla="*/ 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8" h="494">
                    <a:moveTo>
                      <a:pt x="451" y="47"/>
                    </a:moveTo>
                    <a:lnTo>
                      <a:pt x="451" y="47"/>
                    </a:lnTo>
                    <a:cubicBezTo>
                      <a:pt x="427" y="39"/>
                      <a:pt x="396" y="29"/>
                      <a:pt x="364" y="21"/>
                    </a:cubicBezTo>
                    <a:cubicBezTo>
                      <a:pt x="346" y="16"/>
                      <a:pt x="330" y="10"/>
                      <a:pt x="317" y="8"/>
                    </a:cubicBezTo>
                    <a:cubicBezTo>
                      <a:pt x="296" y="3"/>
                      <a:pt x="283" y="0"/>
                      <a:pt x="283" y="0"/>
                    </a:cubicBezTo>
                    <a:lnTo>
                      <a:pt x="283" y="0"/>
                    </a:lnTo>
                    <a:cubicBezTo>
                      <a:pt x="259" y="34"/>
                      <a:pt x="210" y="50"/>
                      <a:pt x="157" y="50"/>
                    </a:cubicBezTo>
                    <a:lnTo>
                      <a:pt x="157" y="50"/>
                    </a:lnTo>
                    <a:cubicBezTo>
                      <a:pt x="120" y="50"/>
                      <a:pt x="84" y="39"/>
                      <a:pt x="57" y="24"/>
                    </a:cubicBezTo>
                    <a:cubicBezTo>
                      <a:pt x="52" y="47"/>
                      <a:pt x="39" y="65"/>
                      <a:pt x="18" y="79"/>
                    </a:cubicBezTo>
                    <a:cubicBezTo>
                      <a:pt x="13" y="94"/>
                      <a:pt x="8" y="110"/>
                      <a:pt x="0" y="126"/>
                    </a:cubicBezTo>
                    <a:lnTo>
                      <a:pt x="13" y="128"/>
                    </a:lnTo>
                    <a:cubicBezTo>
                      <a:pt x="26" y="131"/>
                      <a:pt x="44" y="136"/>
                      <a:pt x="63" y="142"/>
                    </a:cubicBezTo>
                    <a:cubicBezTo>
                      <a:pt x="92" y="149"/>
                      <a:pt x="118" y="157"/>
                      <a:pt x="136" y="165"/>
                    </a:cubicBezTo>
                    <a:lnTo>
                      <a:pt x="157" y="173"/>
                    </a:lnTo>
                    <a:cubicBezTo>
                      <a:pt x="225" y="210"/>
                      <a:pt x="267" y="278"/>
                      <a:pt x="267" y="354"/>
                    </a:cubicBezTo>
                    <a:lnTo>
                      <a:pt x="267" y="493"/>
                    </a:lnTo>
                    <a:lnTo>
                      <a:pt x="527" y="493"/>
                    </a:lnTo>
                    <a:lnTo>
                      <a:pt x="527" y="178"/>
                    </a:lnTo>
                    <a:cubicBezTo>
                      <a:pt x="527" y="121"/>
                      <a:pt x="495" y="71"/>
                      <a:pt x="451" y="47"/>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69" name="Freeform 58">
                <a:extLst>
                  <a:ext uri="{FF2B5EF4-FFF2-40B4-BE49-F238E27FC236}">
                    <a16:creationId xmlns:a16="http://schemas.microsoft.com/office/drawing/2014/main" id="{927624A8-9D33-4123-8C9B-5994E0D04BBD}"/>
                  </a:ext>
                </a:extLst>
              </p:cNvPr>
              <p:cNvSpPr>
                <a:spLocks noChangeArrowheads="1"/>
              </p:cNvSpPr>
              <p:nvPr/>
            </p:nvSpPr>
            <p:spPr bwMode="auto">
              <a:xfrm>
                <a:off x="8126925" y="2108833"/>
                <a:ext cx="188912" cy="177800"/>
              </a:xfrm>
              <a:custGeom>
                <a:avLst/>
                <a:gdLst>
                  <a:gd name="T0" fmla="*/ 367 w 525"/>
                  <a:gd name="T1" fmla="*/ 173 h 494"/>
                  <a:gd name="T2" fmla="*/ 388 w 525"/>
                  <a:gd name="T3" fmla="*/ 162 h 494"/>
                  <a:gd name="T4" fmla="*/ 393 w 525"/>
                  <a:gd name="T5" fmla="*/ 162 h 494"/>
                  <a:gd name="T6" fmla="*/ 464 w 525"/>
                  <a:gd name="T7" fmla="*/ 142 h 494"/>
                  <a:gd name="T8" fmla="*/ 514 w 525"/>
                  <a:gd name="T9" fmla="*/ 128 h 494"/>
                  <a:gd name="T10" fmla="*/ 524 w 525"/>
                  <a:gd name="T11" fmla="*/ 126 h 494"/>
                  <a:gd name="T12" fmla="*/ 506 w 525"/>
                  <a:gd name="T13" fmla="*/ 79 h 494"/>
                  <a:gd name="T14" fmla="*/ 469 w 525"/>
                  <a:gd name="T15" fmla="*/ 24 h 494"/>
                  <a:gd name="T16" fmla="*/ 369 w 525"/>
                  <a:gd name="T17" fmla="*/ 50 h 494"/>
                  <a:gd name="T18" fmla="*/ 243 w 525"/>
                  <a:gd name="T19" fmla="*/ 0 h 494"/>
                  <a:gd name="T20" fmla="*/ 209 w 525"/>
                  <a:gd name="T21" fmla="*/ 8 h 494"/>
                  <a:gd name="T22" fmla="*/ 162 w 525"/>
                  <a:gd name="T23" fmla="*/ 21 h 494"/>
                  <a:gd name="T24" fmla="*/ 78 w 525"/>
                  <a:gd name="T25" fmla="*/ 47 h 494"/>
                  <a:gd name="T26" fmla="*/ 0 w 525"/>
                  <a:gd name="T27" fmla="*/ 178 h 494"/>
                  <a:gd name="T28" fmla="*/ 0 w 525"/>
                  <a:gd name="T29" fmla="*/ 493 h 494"/>
                  <a:gd name="T30" fmla="*/ 259 w 525"/>
                  <a:gd name="T31" fmla="*/ 493 h 494"/>
                  <a:gd name="T32" fmla="*/ 259 w 525"/>
                  <a:gd name="T33" fmla="*/ 354 h 494"/>
                  <a:gd name="T34" fmla="*/ 367 w 525"/>
                  <a:gd name="T35" fmla="*/ 17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5" h="494">
                    <a:moveTo>
                      <a:pt x="367" y="173"/>
                    </a:moveTo>
                    <a:lnTo>
                      <a:pt x="388" y="162"/>
                    </a:lnTo>
                    <a:lnTo>
                      <a:pt x="393" y="162"/>
                    </a:lnTo>
                    <a:cubicBezTo>
                      <a:pt x="411" y="157"/>
                      <a:pt x="435" y="149"/>
                      <a:pt x="464" y="142"/>
                    </a:cubicBezTo>
                    <a:cubicBezTo>
                      <a:pt x="482" y="136"/>
                      <a:pt x="498" y="131"/>
                      <a:pt x="514" y="128"/>
                    </a:cubicBezTo>
                    <a:lnTo>
                      <a:pt x="524" y="126"/>
                    </a:lnTo>
                    <a:cubicBezTo>
                      <a:pt x="516" y="110"/>
                      <a:pt x="511" y="94"/>
                      <a:pt x="506" y="79"/>
                    </a:cubicBezTo>
                    <a:cubicBezTo>
                      <a:pt x="487" y="65"/>
                      <a:pt x="474" y="47"/>
                      <a:pt x="469" y="24"/>
                    </a:cubicBezTo>
                    <a:cubicBezTo>
                      <a:pt x="443" y="42"/>
                      <a:pt x="406" y="50"/>
                      <a:pt x="369" y="50"/>
                    </a:cubicBezTo>
                    <a:cubicBezTo>
                      <a:pt x="320" y="50"/>
                      <a:pt x="270" y="31"/>
                      <a:pt x="243" y="0"/>
                    </a:cubicBezTo>
                    <a:cubicBezTo>
                      <a:pt x="243" y="0"/>
                      <a:pt x="230" y="3"/>
                      <a:pt x="209" y="8"/>
                    </a:cubicBezTo>
                    <a:cubicBezTo>
                      <a:pt x="196" y="10"/>
                      <a:pt x="181" y="16"/>
                      <a:pt x="162" y="21"/>
                    </a:cubicBezTo>
                    <a:cubicBezTo>
                      <a:pt x="133" y="29"/>
                      <a:pt x="102" y="39"/>
                      <a:pt x="78" y="47"/>
                    </a:cubicBezTo>
                    <a:cubicBezTo>
                      <a:pt x="31" y="71"/>
                      <a:pt x="0" y="121"/>
                      <a:pt x="0" y="178"/>
                    </a:cubicBezTo>
                    <a:lnTo>
                      <a:pt x="0" y="493"/>
                    </a:lnTo>
                    <a:lnTo>
                      <a:pt x="259" y="493"/>
                    </a:lnTo>
                    <a:lnTo>
                      <a:pt x="259" y="354"/>
                    </a:lnTo>
                    <a:cubicBezTo>
                      <a:pt x="259" y="278"/>
                      <a:pt x="301" y="207"/>
                      <a:pt x="367" y="17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70" name="Freeform 59">
                <a:extLst>
                  <a:ext uri="{FF2B5EF4-FFF2-40B4-BE49-F238E27FC236}">
                    <a16:creationId xmlns:a16="http://schemas.microsoft.com/office/drawing/2014/main" id="{AC514EFD-0A84-4903-80DA-75278EB35D75}"/>
                  </a:ext>
                </a:extLst>
              </p:cNvPr>
              <p:cNvSpPr>
                <a:spLocks noChangeArrowheads="1"/>
              </p:cNvSpPr>
              <p:nvPr/>
            </p:nvSpPr>
            <p:spPr bwMode="auto">
              <a:xfrm>
                <a:off x="8196775" y="1927858"/>
                <a:ext cx="120650" cy="180975"/>
              </a:xfrm>
              <a:custGeom>
                <a:avLst/>
                <a:gdLst>
                  <a:gd name="T0" fmla="*/ 173 w 336"/>
                  <a:gd name="T1" fmla="*/ 503 h 504"/>
                  <a:gd name="T2" fmla="*/ 173 w 336"/>
                  <a:gd name="T3" fmla="*/ 503 h 504"/>
                  <a:gd name="T4" fmla="*/ 173 w 336"/>
                  <a:gd name="T5" fmla="*/ 503 h 504"/>
                  <a:gd name="T6" fmla="*/ 173 w 336"/>
                  <a:gd name="T7" fmla="*/ 503 h 504"/>
                  <a:gd name="T8" fmla="*/ 173 w 336"/>
                  <a:gd name="T9" fmla="*/ 503 h 504"/>
                  <a:gd name="T10" fmla="*/ 173 w 336"/>
                  <a:gd name="T11" fmla="*/ 503 h 504"/>
                  <a:gd name="T12" fmla="*/ 175 w 336"/>
                  <a:gd name="T13" fmla="*/ 503 h 504"/>
                  <a:gd name="T14" fmla="*/ 175 w 336"/>
                  <a:gd name="T15" fmla="*/ 503 h 504"/>
                  <a:gd name="T16" fmla="*/ 175 w 336"/>
                  <a:gd name="T17" fmla="*/ 503 h 504"/>
                  <a:gd name="T18" fmla="*/ 175 w 336"/>
                  <a:gd name="T19" fmla="*/ 503 h 504"/>
                  <a:gd name="T20" fmla="*/ 262 w 336"/>
                  <a:gd name="T21" fmla="*/ 464 h 504"/>
                  <a:gd name="T22" fmla="*/ 275 w 336"/>
                  <a:gd name="T23" fmla="*/ 409 h 504"/>
                  <a:gd name="T24" fmla="*/ 267 w 336"/>
                  <a:gd name="T25" fmla="*/ 338 h 504"/>
                  <a:gd name="T26" fmla="*/ 267 w 336"/>
                  <a:gd name="T27" fmla="*/ 319 h 504"/>
                  <a:gd name="T28" fmla="*/ 335 w 336"/>
                  <a:gd name="T29" fmla="*/ 167 h 504"/>
                  <a:gd name="T30" fmla="*/ 335 w 336"/>
                  <a:gd name="T31" fmla="*/ 162 h 504"/>
                  <a:gd name="T32" fmla="*/ 207 w 336"/>
                  <a:gd name="T33" fmla="*/ 31 h 504"/>
                  <a:gd name="T34" fmla="*/ 183 w 336"/>
                  <a:gd name="T35" fmla="*/ 0 h 504"/>
                  <a:gd name="T36" fmla="*/ 8 w 336"/>
                  <a:gd name="T37" fmla="*/ 152 h 504"/>
                  <a:gd name="T38" fmla="*/ 8 w 336"/>
                  <a:gd name="T39" fmla="*/ 170 h 504"/>
                  <a:gd name="T40" fmla="*/ 18 w 336"/>
                  <a:gd name="T41" fmla="*/ 259 h 504"/>
                  <a:gd name="T42" fmla="*/ 2 w 336"/>
                  <a:gd name="T43" fmla="*/ 293 h 504"/>
                  <a:gd name="T44" fmla="*/ 10 w 336"/>
                  <a:gd name="T45" fmla="*/ 346 h 504"/>
                  <a:gd name="T46" fmla="*/ 42 w 336"/>
                  <a:gd name="T47" fmla="*/ 374 h 504"/>
                  <a:gd name="T48" fmla="*/ 42 w 336"/>
                  <a:gd name="T49" fmla="*/ 374 h 504"/>
                  <a:gd name="T50" fmla="*/ 173 w 336"/>
                  <a:gd name="T51" fmla="*/ 50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6" h="504">
                    <a:moveTo>
                      <a:pt x="173" y="503"/>
                    </a:moveTo>
                    <a:lnTo>
                      <a:pt x="173" y="503"/>
                    </a:lnTo>
                    <a:lnTo>
                      <a:pt x="173" y="503"/>
                    </a:lnTo>
                    <a:lnTo>
                      <a:pt x="173" y="503"/>
                    </a:lnTo>
                    <a:lnTo>
                      <a:pt x="173" y="503"/>
                    </a:lnTo>
                    <a:lnTo>
                      <a:pt x="173" y="503"/>
                    </a:lnTo>
                    <a:lnTo>
                      <a:pt x="175" y="503"/>
                    </a:lnTo>
                    <a:lnTo>
                      <a:pt x="175" y="503"/>
                    </a:lnTo>
                    <a:lnTo>
                      <a:pt x="175" y="503"/>
                    </a:lnTo>
                    <a:lnTo>
                      <a:pt x="175" y="503"/>
                    </a:lnTo>
                    <a:cubicBezTo>
                      <a:pt x="186" y="503"/>
                      <a:pt x="228" y="500"/>
                      <a:pt x="262" y="464"/>
                    </a:cubicBezTo>
                    <a:cubicBezTo>
                      <a:pt x="259" y="445"/>
                      <a:pt x="264" y="424"/>
                      <a:pt x="275" y="409"/>
                    </a:cubicBezTo>
                    <a:cubicBezTo>
                      <a:pt x="270" y="382"/>
                      <a:pt x="267" y="359"/>
                      <a:pt x="267" y="338"/>
                    </a:cubicBezTo>
                    <a:lnTo>
                      <a:pt x="267" y="319"/>
                    </a:lnTo>
                    <a:cubicBezTo>
                      <a:pt x="267" y="277"/>
                      <a:pt x="283" y="215"/>
                      <a:pt x="335" y="167"/>
                    </a:cubicBezTo>
                    <a:cubicBezTo>
                      <a:pt x="335" y="165"/>
                      <a:pt x="335" y="162"/>
                      <a:pt x="335" y="162"/>
                    </a:cubicBezTo>
                    <a:cubicBezTo>
                      <a:pt x="335" y="102"/>
                      <a:pt x="280" y="39"/>
                      <a:pt x="207" y="31"/>
                    </a:cubicBezTo>
                    <a:lnTo>
                      <a:pt x="183" y="0"/>
                    </a:lnTo>
                    <a:cubicBezTo>
                      <a:pt x="8" y="7"/>
                      <a:pt x="8" y="152"/>
                      <a:pt x="8" y="152"/>
                    </a:cubicBezTo>
                    <a:lnTo>
                      <a:pt x="8" y="170"/>
                    </a:lnTo>
                    <a:cubicBezTo>
                      <a:pt x="8" y="204"/>
                      <a:pt x="15" y="241"/>
                      <a:pt x="18" y="259"/>
                    </a:cubicBezTo>
                    <a:cubicBezTo>
                      <a:pt x="8" y="267"/>
                      <a:pt x="0" y="280"/>
                      <a:pt x="2" y="293"/>
                    </a:cubicBezTo>
                    <a:lnTo>
                      <a:pt x="10" y="346"/>
                    </a:lnTo>
                    <a:cubicBezTo>
                      <a:pt x="13" y="361"/>
                      <a:pt x="26" y="374"/>
                      <a:pt x="42" y="374"/>
                    </a:cubicBezTo>
                    <a:lnTo>
                      <a:pt x="42" y="374"/>
                    </a:lnTo>
                    <a:cubicBezTo>
                      <a:pt x="63" y="498"/>
                      <a:pt x="157" y="503"/>
                      <a:pt x="173" y="50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71" name="Freeform 60">
                <a:extLst>
                  <a:ext uri="{FF2B5EF4-FFF2-40B4-BE49-F238E27FC236}">
                    <a16:creationId xmlns:a16="http://schemas.microsoft.com/office/drawing/2014/main" id="{03AE4205-5219-4376-99FD-00D7A8530F59}"/>
                  </a:ext>
                </a:extLst>
              </p:cNvPr>
              <p:cNvSpPr>
                <a:spLocks noChangeArrowheads="1"/>
              </p:cNvSpPr>
              <p:nvPr/>
            </p:nvSpPr>
            <p:spPr bwMode="auto">
              <a:xfrm>
                <a:off x="8311075" y="1989770"/>
                <a:ext cx="123825" cy="182563"/>
              </a:xfrm>
              <a:custGeom>
                <a:avLst/>
                <a:gdLst>
                  <a:gd name="T0" fmla="*/ 10 w 343"/>
                  <a:gd name="T1" fmla="*/ 346 h 507"/>
                  <a:gd name="T2" fmla="*/ 41 w 343"/>
                  <a:gd name="T3" fmla="*/ 375 h 507"/>
                  <a:gd name="T4" fmla="*/ 170 w 343"/>
                  <a:gd name="T5" fmla="*/ 506 h 507"/>
                  <a:gd name="T6" fmla="*/ 297 w 343"/>
                  <a:gd name="T7" fmla="*/ 375 h 507"/>
                  <a:gd name="T8" fmla="*/ 331 w 343"/>
                  <a:gd name="T9" fmla="*/ 346 h 507"/>
                  <a:gd name="T10" fmla="*/ 339 w 343"/>
                  <a:gd name="T11" fmla="*/ 293 h 507"/>
                  <a:gd name="T12" fmla="*/ 321 w 343"/>
                  <a:gd name="T13" fmla="*/ 259 h 507"/>
                  <a:gd name="T14" fmla="*/ 331 w 343"/>
                  <a:gd name="T15" fmla="*/ 162 h 507"/>
                  <a:gd name="T16" fmla="*/ 203 w 343"/>
                  <a:gd name="T17" fmla="*/ 31 h 507"/>
                  <a:gd name="T18" fmla="*/ 180 w 343"/>
                  <a:gd name="T19" fmla="*/ 0 h 507"/>
                  <a:gd name="T20" fmla="*/ 5 w 343"/>
                  <a:gd name="T21" fmla="*/ 152 h 507"/>
                  <a:gd name="T22" fmla="*/ 5 w 343"/>
                  <a:gd name="T23" fmla="*/ 170 h 507"/>
                  <a:gd name="T24" fmla="*/ 15 w 343"/>
                  <a:gd name="T25" fmla="*/ 259 h 507"/>
                  <a:gd name="T26" fmla="*/ 2 w 343"/>
                  <a:gd name="T27" fmla="*/ 293 h 507"/>
                  <a:gd name="T28" fmla="*/ 10 w 343"/>
                  <a:gd name="T29" fmla="*/ 34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 h="507">
                    <a:moveTo>
                      <a:pt x="10" y="346"/>
                    </a:moveTo>
                    <a:cubicBezTo>
                      <a:pt x="13" y="361"/>
                      <a:pt x="26" y="375"/>
                      <a:pt x="41" y="375"/>
                    </a:cubicBezTo>
                    <a:cubicBezTo>
                      <a:pt x="60" y="500"/>
                      <a:pt x="154" y="506"/>
                      <a:pt x="170" y="506"/>
                    </a:cubicBezTo>
                    <a:cubicBezTo>
                      <a:pt x="186" y="506"/>
                      <a:pt x="279" y="500"/>
                      <a:pt x="297" y="375"/>
                    </a:cubicBezTo>
                    <a:cubicBezTo>
                      <a:pt x="313" y="375"/>
                      <a:pt x="329" y="361"/>
                      <a:pt x="331" y="346"/>
                    </a:cubicBezTo>
                    <a:lnTo>
                      <a:pt x="339" y="293"/>
                    </a:lnTo>
                    <a:cubicBezTo>
                      <a:pt x="342" y="278"/>
                      <a:pt x="334" y="264"/>
                      <a:pt x="321" y="259"/>
                    </a:cubicBezTo>
                    <a:cubicBezTo>
                      <a:pt x="326" y="238"/>
                      <a:pt x="331" y="199"/>
                      <a:pt x="331" y="162"/>
                    </a:cubicBezTo>
                    <a:cubicBezTo>
                      <a:pt x="331" y="102"/>
                      <a:pt x="276" y="39"/>
                      <a:pt x="203" y="31"/>
                    </a:cubicBezTo>
                    <a:lnTo>
                      <a:pt x="180" y="0"/>
                    </a:lnTo>
                    <a:cubicBezTo>
                      <a:pt x="5" y="7"/>
                      <a:pt x="5" y="152"/>
                      <a:pt x="5" y="152"/>
                    </a:cubicBezTo>
                    <a:lnTo>
                      <a:pt x="5" y="170"/>
                    </a:lnTo>
                    <a:cubicBezTo>
                      <a:pt x="5" y="204"/>
                      <a:pt x="13" y="241"/>
                      <a:pt x="15" y="259"/>
                    </a:cubicBezTo>
                    <a:cubicBezTo>
                      <a:pt x="7" y="267"/>
                      <a:pt x="0" y="280"/>
                      <a:pt x="2" y="293"/>
                    </a:cubicBezTo>
                    <a:lnTo>
                      <a:pt x="10" y="346"/>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sp>
            <p:nvSpPr>
              <p:cNvPr id="72" name="Freeform 61">
                <a:extLst>
                  <a:ext uri="{FF2B5EF4-FFF2-40B4-BE49-F238E27FC236}">
                    <a16:creationId xmlns:a16="http://schemas.microsoft.com/office/drawing/2014/main" id="{A988A244-959A-4BDC-951C-259B28928D22}"/>
                  </a:ext>
                </a:extLst>
              </p:cNvPr>
              <p:cNvSpPr>
                <a:spLocks noChangeArrowheads="1"/>
              </p:cNvSpPr>
              <p:nvPr/>
            </p:nvSpPr>
            <p:spPr bwMode="auto">
              <a:xfrm>
                <a:off x="8241225" y="2170745"/>
                <a:ext cx="266700" cy="114300"/>
              </a:xfrm>
              <a:custGeom>
                <a:avLst/>
                <a:gdLst>
                  <a:gd name="T0" fmla="*/ 0 w 739"/>
                  <a:gd name="T1" fmla="*/ 317 h 318"/>
                  <a:gd name="T2" fmla="*/ 0 w 739"/>
                  <a:gd name="T3" fmla="*/ 178 h 318"/>
                  <a:gd name="T4" fmla="*/ 79 w 739"/>
                  <a:gd name="T5" fmla="*/ 47 h 318"/>
                  <a:gd name="T6" fmla="*/ 79 w 739"/>
                  <a:gd name="T7" fmla="*/ 47 h 318"/>
                  <a:gd name="T8" fmla="*/ 162 w 739"/>
                  <a:gd name="T9" fmla="*/ 21 h 318"/>
                  <a:gd name="T10" fmla="*/ 210 w 739"/>
                  <a:gd name="T11" fmla="*/ 7 h 318"/>
                  <a:gd name="T12" fmla="*/ 244 w 739"/>
                  <a:gd name="T13" fmla="*/ 0 h 318"/>
                  <a:gd name="T14" fmla="*/ 370 w 739"/>
                  <a:gd name="T15" fmla="*/ 49 h 318"/>
                  <a:gd name="T16" fmla="*/ 370 w 739"/>
                  <a:gd name="T17" fmla="*/ 49 h 318"/>
                  <a:gd name="T18" fmla="*/ 494 w 739"/>
                  <a:gd name="T19" fmla="*/ 0 h 318"/>
                  <a:gd name="T20" fmla="*/ 494 w 739"/>
                  <a:gd name="T21" fmla="*/ 0 h 318"/>
                  <a:gd name="T22" fmla="*/ 528 w 739"/>
                  <a:gd name="T23" fmla="*/ 7 h 318"/>
                  <a:gd name="T24" fmla="*/ 576 w 739"/>
                  <a:gd name="T25" fmla="*/ 21 h 318"/>
                  <a:gd name="T26" fmla="*/ 660 w 739"/>
                  <a:gd name="T27" fmla="*/ 47 h 318"/>
                  <a:gd name="T28" fmla="*/ 660 w 739"/>
                  <a:gd name="T29" fmla="*/ 47 h 318"/>
                  <a:gd name="T30" fmla="*/ 738 w 739"/>
                  <a:gd name="T31" fmla="*/ 178 h 318"/>
                  <a:gd name="T32" fmla="*/ 738 w 739"/>
                  <a:gd name="T33" fmla="*/ 317 h 318"/>
                  <a:gd name="T34" fmla="*/ 0 w 739"/>
                  <a:gd name="T35" fmla="*/ 31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 h="318">
                    <a:moveTo>
                      <a:pt x="0" y="317"/>
                    </a:moveTo>
                    <a:lnTo>
                      <a:pt x="0" y="178"/>
                    </a:lnTo>
                    <a:cubicBezTo>
                      <a:pt x="0" y="120"/>
                      <a:pt x="31" y="70"/>
                      <a:pt x="79" y="47"/>
                    </a:cubicBezTo>
                    <a:lnTo>
                      <a:pt x="79" y="47"/>
                    </a:lnTo>
                    <a:cubicBezTo>
                      <a:pt x="102" y="39"/>
                      <a:pt x="134" y="28"/>
                      <a:pt x="162" y="21"/>
                    </a:cubicBezTo>
                    <a:cubicBezTo>
                      <a:pt x="181" y="15"/>
                      <a:pt x="197" y="10"/>
                      <a:pt x="210" y="7"/>
                    </a:cubicBezTo>
                    <a:cubicBezTo>
                      <a:pt x="231" y="2"/>
                      <a:pt x="244" y="0"/>
                      <a:pt x="244" y="0"/>
                    </a:cubicBezTo>
                    <a:cubicBezTo>
                      <a:pt x="267" y="34"/>
                      <a:pt x="317" y="49"/>
                      <a:pt x="370" y="49"/>
                    </a:cubicBezTo>
                    <a:lnTo>
                      <a:pt x="370" y="49"/>
                    </a:lnTo>
                    <a:cubicBezTo>
                      <a:pt x="418" y="49"/>
                      <a:pt x="468" y="31"/>
                      <a:pt x="494" y="0"/>
                    </a:cubicBezTo>
                    <a:lnTo>
                      <a:pt x="494" y="0"/>
                    </a:lnTo>
                    <a:cubicBezTo>
                      <a:pt x="494" y="0"/>
                      <a:pt x="507" y="2"/>
                      <a:pt x="528" y="7"/>
                    </a:cubicBezTo>
                    <a:cubicBezTo>
                      <a:pt x="542" y="10"/>
                      <a:pt x="557" y="15"/>
                      <a:pt x="576" y="21"/>
                    </a:cubicBezTo>
                    <a:cubicBezTo>
                      <a:pt x="604" y="28"/>
                      <a:pt x="636" y="39"/>
                      <a:pt x="660" y="47"/>
                    </a:cubicBezTo>
                    <a:lnTo>
                      <a:pt x="660" y="47"/>
                    </a:lnTo>
                    <a:cubicBezTo>
                      <a:pt x="707" y="70"/>
                      <a:pt x="738" y="120"/>
                      <a:pt x="738" y="178"/>
                    </a:cubicBezTo>
                    <a:lnTo>
                      <a:pt x="738" y="317"/>
                    </a:lnTo>
                    <a:lnTo>
                      <a:pt x="0" y="317"/>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73" name="Rectangle 72">
            <a:extLst>
              <a:ext uri="{FF2B5EF4-FFF2-40B4-BE49-F238E27FC236}">
                <a16:creationId xmlns:a16="http://schemas.microsoft.com/office/drawing/2014/main" id="{05E96912-8600-4559-AA91-0F0ACE688942}"/>
              </a:ext>
            </a:extLst>
          </p:cNvPr>
          <p:cNvSpPr/>
          <p:nvPr/>
        </p:nvSpPr>
        <p:spPr>
          <a:xfrm>
            <a:off x="7105696" y="2542947"/>
            <a:ext cx="452963" cy="184666"/>
          </a:xfrm>
          <a:prstGeom prst="rect">
            <a:avLst/>
          </a:prstGeom>
        </p:spPr>
        <p:txBody>
          <a:bodyPr wrap="square">
            <a:spAutoFit/>
          </a:bodyPr>
          <a:lstStyle/>
          <a:p>
            <a:pPr algn="ctr">
              <a:buClrTx/>
              <a:buFontTx/>
              <a:buNone/>
            </a:pPr>
            <a:r>
              <a:rPr lang="en-US" sz="600" b="1" kern="1200" dirty="0">
                <a:solidFill>
                  <a:srgbClr val="F80000"/>
                </a:solidFill>
                <a:latin typeface="Arial" charset="0"/>
                <a:ea typeface="Arial" charset="0"/>
                <a:cs typeface="Arial" charset="0"/>
              </a:rPr>
              <a:t>Groups</a:t>
            </a:r>
          </a:p>
        </p:txBody>
      </p:sp>
      <p:pic>
        <p:nvPicPr>
          <p:cNvPr id="76" name="Graphic 67">
            <a:extLst>
              <a:ext uri="{FF2B5EF4-FFF2-40B4-BE49-F238E27FC236}">
                <a16:creationId xmlns:a16="http://schemas.microsoft.com/office/drawing/2014/main" id="{9B8D50A6-4805-47ED-872D-4EB93951683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96784" y="1545676"/>
            <a:ext cx="652119" cy="368172"/>
          </a:xfrm>
          <a:prstGeom prst="rect">
            <a:avLst/>
          </a:prstGeom>
        </p:spPr>
      </p:pic>
      <p:sp>
        <p:nvSpPr>
          <p:cNvPr id="77" name="Rectangle 76">
            <a:extLst>
              <a:ext uri="{FF2B5EF4-FFF2-40B4-BE49-F238E27FC236}">
                <a16:creationId xmlns:a16="http://schemas.microsoft.com/office/drawing/2014/main" id="{FF8E1A77-9E18-4F8A-84F3-ACFEF7AF8B16}"/>
              </a:ext>
            </a:extLst>
          </p:cNvPr>
          <p:cNvSpPr/>
          <p:nvPr/>
        </p:nvSpPr>
        <p:spPr>
          <a:xfrm>
            <a:off x="8618110" y="1780535"/>
            <a:ext cx="652677" cy="184666"/>
          </a:xfrm>
          <a:prstGeom prst="rect">
            <a:avLst/>
          </a:prstGeom>
        </p:spPr>
        <p:txBody>
          <a:bodyPr wrap="square">
            <a:spAutoFit/>
          </a:bodyPr>
          <a:lstStyle/>
          <a:p>
            <a:pPr algn="ctr">
              <a:buClrTx/>
              <a:buFontTx/>
              <a:buNone/>
            </a:pPr>
            <a:r>
              <a:rPr lang="en-US" sz="600" b="1" kern="1200" dirty="0">
                <a:solidFill>
                  <a:srgbClr val="FF0000"/>
                </a:solidFill>
                <a:latin typeface="Arial" charset="0"/>
                <a:ea typeface="Arial" charset="0"/>
                <a:cs typeface="Arial" charset="0"/>
              </a:rPr>
              <a:t>Streaming</a:t>
            </a:r>
          </a:p>
        </p:txBody>
      </p:sp>
      <p:sp>
        <p:nvSpPr>
          <p:cNvPr id="99" name="Rectangle 98">
            <a:extLst>
              <a:ext uri="{FF2B5EF4-FFF2-40B4-BE49-F238E27FC236}">
                <a16:creationId xmlns:a16="http://schemas.microsoft.com/office/drawing/2014/main" id="{AE9FB2A9-FD03-4B43-92C2-64C7BE9F1C4A}"/>
              </a:ext>
            </a:extLst>
          </p:cNvPr>
          <p:cNvSpPr/>
          <p:nvPr/>
        </p:nvSpPr>
        <p:spPr>
          <a:xfrm>
            <a:off x="8378685" y="1270096"/>
            <a:ext cx="464672" cy="184666"/>
          </a:xfrm>
          <a:prstGeom prst="rect">
            <a:avLst/>
          </a:prstGeom>
        </p:spPr>
        <p:txBody>
          <a:bodyPr wrap="square">
            <a:spAutoFit/>
          </a:bodyPr>
          <a:lstStyle/>
          <a:p>
            <a:pPr algn="ctr">
              <a:buClrTx/>
              <a:buFontTx/>
              <a:buNone/>
            </a:pPr>
            <a:r>
              <a:rPr lang="en-US" sz="600" b="1" kern="1200" dirty="0">
                <a:solidFill>
                  <a:srgbClr val="FF0000"/>
                </a:solidFill>
                <a:latin typeface="Arial" charset="0"/>
                <a:ea typeface="Arial" charset="0"/>
                <a:cs typeface="Arial" charset="0"/>
              </a:rPr>
              <a:t>NoSQL </a:t>
            </a:r>
          </a:p>
        </p:txBody>
      </p:sp>
      <p:sp>
        <p:nvSpPr>
          <p:cNvPr id="79" name="Flowchart: Magnetic Disk 78">
            <a:extLst>
              <a:ext uri="{FF2B5EF4-FFF2-40B4-BE49-F238E27FC236}">
                <a16:creationId xmlns:a16="http://schemas.microsoft.com/office/drawing/2014/main" id="{7B09255F-719C-4710-9775-16A3C7D97529}"/>
              </a:ext>
            </a:extLst>
          </p:cNvPr>
          <p:cNvSpPr/>
          <p:nvPr/>
        </p:nvSpPr>
        <p:spPr>
          <a:xfrm>
            <a:off x="8412916" y="1045305"/>
            <a:ext cx="421338" cy="239942"/>
          </a:xfrm>
          <a:prstGeom prst="flowChartMagneticDisk">
            <a:avLst/>
          </a:prstGeom>
          <a:solidFill>
            <a:srgbClr val="F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00" dirty="0"/>
          </a:p>
        </p:txBody>
      </p:sp>
      <p:pic>
        <p:nvPicPr>
          <p:cNvPr id="81" name="Picture 4">
            <a:extLst>
              <a:ext uri="{FF2B5EF4-FFF2-40B4-BE49-F238E27FC236}">
                <a16:creationId xmlns:a16="http://schemas.microsoft.com/office/drawing/2014/main" id="{2CAEC152-E747-4A58-A3D3-5C5EF2B6FC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9077" y="3497309"/>
            <a:ext cx="577685" cy="5335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85" name="Arrow: Right 84">
            <a:extLst>
              <a:ext uri="{FF2B5EF4-FFF2-40B4-BE49-F238E27FC236}">
                <a16:creationId xmlns:a16="http://schemas.microsoft.com/office/drawing/2014/main" id="{57AD3EF2-1F6E-48EE-9B81-B4CC3436EF36}"/>
              </a:ext>
            </a:extLst>
          </p:cNvPr>
          <p:cNvSpPr/>
          <p:nvPr/>
        </p:nvSpPr>
        <p:spPr>
          <a:xfrm rot="19371808">
            <a:off x="5797063" y="3203156"/>
            <a:ext cx="515558" cy="259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a:p>
        </p:txBody>
      </p:sp>
      <p:pic>
        <p:nvPicPr>
          <p:cNvPr id="86" name="Graphic 85" descr="Document">
            <a:extLst>
              <a:ext uri="{FF2B5EF4-FFF2-40B4-BE49-F238E27FC236}">
                <a16:creationId xmlns:a16="http://schemas.microsoft.com/office/drawing/2014/main" id="{B68CACEB-79C1-455F-940F-229F58E499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341869" y="3363147"/>
            <a:ext cx="551873" cy="509703"/>
          </a:xfrm>
          <a:prstGeom prst="rect">
            <a:avLst/>
          </a:prstGeom>
        </p:spPr>
      </p:pic>
      <p:sp>
        <p:nvSpPr>
          <p:cNvPr id="91" name="Rectangle 90">
            <a:extLst>
              <a:ext uri="{FF2B5EF4-FFF2-40B4-BE49-F238E27FC236}">
                <a16:creationId xmlns:a16="http://schemas.microsoft.com/office/drawing/2014/main" id="{9D5445E8-F00F-4ED7-9639-8917828D007C}"/>
              </a:ext>
            </a:extLst>
          </p:cNvPr>
          <p:cNvSpPr/>
          <p:nvPr/>
        </p:nvSpPr>
        <p:spPr>
          <a:xfrm>
            <a:off x="7673110" y="2173249"/>
            <a:ext cx="574751" cy="337144"/>
          </a:xfrm>
          <a:prstGeom prst="rect">
            <a:avLst/>
          </a:prstGeom>
        </p:spPr>
        <p:txBody>
          <a:bodyPr wrap="square" tIns="73152">
            <a:spAutoFit/>
          </a:bodyPr>
          <a:lstStyle/>
          <a:p>
            <a:pPr algn="ctr">
              <a:lnSpc>
                <a:spcPts val="850"/>
              </a:lnSpc>
            </a:pPr>
            <a:r>
              <a:rPr lang="en-US" sz="6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92" name="Graphic 91">
            <a:extLst>
              <a:ext uri="{FF2B5EF4-FFF2-40B4-BE49-F238E27FC236}">
                <a16:creationId xmlns:a16="http://schemas.microsoft.com/office/drawing/2014/main" id="{6CBF5C1F-24CD-4C03-A999-071A5A1C2D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765603" y="1928857"/>
            <a:ext cx="376010" cy="347279"/>
          </a:xfrm>
          <a:prstGeom prst="rect">
            <a:avLst/>
          </a:prstGeom>
        </p:spPr>
      </p:pic>
      <p:grpSp>
        <p:nvGrpSpPr>
          <p:cNvPr id="94" name="Group 93">
            <a:extLst>
              <a:ext uri="{FF2B5EF4-FFF2-40B4-BE49-F238E27FC236}">
                <a16:creationId xmlns:a16="http://schemas.microsoft.com/office/drawing/2014/main" id="{A6E1A298-88F1-4A87-9D7B-CD1D625330E0}"/>
              </a:ext>
            </a:extLst>
          </p:cNvPr>
          <p:cNvGrpSpPr/>
          <p:nvPr/>
        </p:nvGrpSpPr>
        <p:grpSpPr>
          <a:xfrm>
            <a:off x="8009308" y="1492429"/>
            <a:ext cx="791029" cy="942928"/>
            <a:chOff x="343358" y="1039735"/>
            <a:chExt cx="1045459" cy="1349320"/>
          </a:xfrm>
        </p:grpSpPr>
        <p:pic>
          <p:nvPicPr>
            <p:cNvPr id="95" name="Graphic 77">
              <a:extLst>
                <a:ext uri="{FF2B5EF4-FFF2-40B4-BE49-F238E27FC236}">
                  <a16:creationId xmlns:a16="http://schemas.microsoft.com/office/drawing/2014/main" id="{DAFEE0E3-8537-48F2-A43A-A4297B7895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43358" y="1039735"/>
              <a:ext cx="1045459" cy="1215471"/>
            </a:xfrm>
            <a:prstGeom prst="rect">
              <a:avLst/>
            </a:prstGeom>
          </p:spPr>
        </p:pic>
        <p:sp>
          <p:nvSpPr>
            <p:cNvPr id="96" name="Rectangle 95">
              <a:extLst>
                <a:ext uri="{FF2B5EF4-FFF2-40B4-BE49-F238E27FC236}">
                  <a16:creationId xmlns:a16="http://schemas.microsoft.com/office/drawing/2014/main" id="{460802A3-27B8-4281-9B83-C0825CE92594}"/>
                </a:ext>
              </a:extLst>
            </p:cNvPr>
            <p:cNvSpPr/>
            <p:nvPr/>
          </p:nvSpPr>
          <p:spPr>
            <a:xfrm>
              <a:off x="550998" y="1992672"/>
              <a:ext cx="805942" cy="396383"/>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Notification Topic</a:t>
              </a:r>
            </a:p>
          </p:txBody>
        </p:sp>
      </p:grpSp>
      <p:grpSp>
        <p:nvGrpSpPr>
          <p:cNvPr id="115" name="Group 114">
            <a:extLst>
              <a:ext uri="{FF2B5EF4-FFF2-40B4-BE49-F238E27FC236}">
                <a16:creationId xmlns:a16="http://schemas.microsoft.com/office/drawing/2014/main" id="{2246B9E3-0428-471E-8F11-9538970DE6B3}"/>
              </a:ext>
            </a:extLst>
          </p:cNvPr>
          <p:cNvGrpSpPr/>
          <p:nvPr/>
        </p:nvGrpSpPr>
        <p:grpSpPr>
          <a:xfrm>
            <a:off x="6608872" y="2912586"/>
            <a:ext cx="690088" cy="483943"/>
            <a:chOff x="3406274" y="1436411"/>
            <a:chExt cx="903246" cy="923356"/>
          </a:xfrm>
        </p:grpSpPr>
        <p:grpSp>
          <p:nvGrpSpPr>
            <p:cNvPr id="116" name="Group 115">
              <a:extLst>
                <a:ext uri="{FF2B5EF4-FFF2-40B4-BE49-F238E27FC236}">
                  <a16:creationId xmlns:a16="http://schemas.microsoft.com/office/drawing/2014/main" id="{584B1198-2F2D-49A9-91D6-E70175568702}"/>
                </a:ext>
              </a:extLst>
            </p:cNvPr>
            <p:cNvGrpSpPr/>
            <p:nvPr/>
          </p:nvGrpSpPr>
          <p:grpSpPr>
            <a:xfrm>
              <a:off x="3577606" y="1436411"/>
              <a:ext cx="636309" cy="556528"/>
              <a:chOff x="8104793" y="2882206"/>
              <a:chExt cx="636309" cy="556528"/>
            </a:xfrm>
          </p:grpSpPr>
          <p:sp>
            <p:nvSpPr>
              <p:cNvPr id="118" name="Rectangle 117">
                <a:extLst>
                  <a:ext uri="{FF2B5EF4-FFF2-40B4-BE49-F238E27FC236}">
                    <a16:creationId xmlns:a16="http://schemas.microsoft.com/office/drawing/2014/main" id="{6EEF59CB-A5AD-47DD-AE68-0A001DF78B43}"/>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200">
                  <a:solidFill>
                    <a:srgbClr val="FFFFFF"/>
                  </a:solidFill>
                  <a:latin typeface="Calibri"/>
                  <a:ea typeface="+mn-ea"/>
                  <a:cs typeface="+mn-cs"/>
                </a:endParaRPr>
              </a:p>
            </p:txBody>
          </p:sp>
          <p:grpSp>
            <p:nvGrpSpPr>
              <p:cNvPr id="119" name="Group 118">
                <a:extLst>
                  <a:ext uri="{FF2B5EF4-FFF2-40B4-BE49-F238E27FC236}">
                    <a16:creationId xmlns:a16="http://schemas.microsoft.com/office/drawing/2014/main" id="{C0A258A1-B1B7-4CBF-99CF-9FDEFFB70BF9}"/>
                  </a:ext>
                </a:extLst>
              </p:cNvPr>
              <p:cNvGrpSpPr/>
              <p:nvPr/>
            </p:nvGrpSpPr>
            <p:grpSpPr>
              <a:xfrm>
                <a:off x="8175066" y="2957849"/>
                <a:ext cx="482852" cy="405439"/>
                <a:chOff x="9158800" y="1859595"/>
                <a:chExt cx="584200" cy="490538"/>
              </a:xfrm>
            </p:grpSpPr>
            <p:sp>
              <p:nvSpPr>
                <p:cNvPr id="120" name="Freeform 37">
                  <a:extLst>
                    <a:ext uri="{FF2B5EF4-FFF2-40B4-BE49-F238E27FC236}">
                      <a16:creationId xmlns:a16="http://schemas.microsoft.com/office/drawing/2014/main" id="{16DDE1F5-A8A5-40D3-9871-CD4F548EC525}"/>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200">
                    <a:solidFill>
                      <a:srgbClr val="5F5F5F"/>
                    </a:solidFill>
                  </a:endParaRPr>
                </a:p>
              </p:txBody>
            </p:sp>
            <p:sp>
              <p:nvSpPr>
                <p:cNvPr id="121" name="Freeform 38">
                  <a:extLst>
                    <a:ext uri="{FF2B5EF4-FFF2-40B4-BE49-F238E27FC236}">
                      <a16:creationId xmlns:a16="http://schemas.microsoft.com/office/drawing/2014/main" id="{EFC99CF9-280E-4BB0-93A2-E82D20BB3D8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200">
                    <a:solidFill>
                      <a:srgbClr val="5F5F5F"/>
                    </a:solidFill>
                  </a:endParaRPr>
                </a:p>
              </p:txBody>
            </p:sp>
          </p:grpSp>
        </p:grpSp>
        <p:sp>
          <p:nvSpPr>
            <p:cNvPr id="117" name="Rectangle 116">
              <a:extLst>
                <a:ext uri="{FF2B5EF4-FFF2-40B4-BE49-F238E27FC236}">
                  <a16:creationId xmlns:a16="http://schemas.microsoft.com/office/drawing/2014/main" id="{1BB925C5-C707-4209-BF89-3254DB74EDD6}"/>
                </a:ext>
              </a:extLst>
            </p:cNvPr>
            <p:cNvSpPr/>
            <p:nvPr/>
          </p:nvSpPr>
          <p:spPr>
            <a:xfrm>
              <a:off x="3406274" y="2036789"/>
              <a:ext cx="903246" cy="322978"/>
            </a:xfrm>
            <a:prstGeom prst="rect">
              <a:avLst/>
            </a:prstGeom>
          </p:spPr>
          <p:txBody>
            <a:bodyPr wrap="square">
              <a:spAutoFit/>
            </a:bodyPr>
            <a:lstStyle/>
            <a:p>
              <a:pPr algn="ctr" defTabSz="685800">
                <a:buClrTx/>
                <a:defRPr/>
              </a:pPr>
              <a:r>
                <a:rPr lang="en-US" sz="500" b="1">
                  <a:solidFill>
                    <a:srgbClr val="F80000"/>
                  </a:solidFill>
                  <a:latin typeface="Arial" charset="0"/>
                  <a:ea typeface="Arial" charset="0"/>
                  <a:cs typeface="Arial" charset="0"/>
                </a:rPr>
                <a:t>Compartments</a:t>
              </a:r>
            </a:p>
          </p:txBody>
        </p:sp>
      </p:grpSp>
      <p:grpSp>
        <p:nvGrpSpPr>
          <p:cNvPr id="122" name="Group 121">
            <a:extLst>
              <a:ext uri="{FF2B5EF4-FFF2-40B4-BE49-F238E27FC236}">
                <a16:creationId xmlns:a16="http://schemas.microsoft.com/office/drawing/2014/main" id="{20A02B2D-1E3D-4D40-89EE-1BEAFD3D712A}"/>
              </a:ext>
            </a:extLst>
          </p:cNvPr>
          <p:cNvGrpSpPr/>
          <p:nvPr/>
        </p:nvGrpSpPr>
        <p:grpSpPr>
          <a:xfrm>
            <a:off x="6089209" y="2610507"/>
            <a:ext cx="721387" cy="729333"/>
            <a:chOff x="322504" y="1084396"/>
            <a:chExt cx="1271222" cy="1391557"/>
          </a:xfrm>
        </p:grpSpPr>
        <p:pic>
          <p:nvPicPr>
            <p:cNvPr id="123" name="Graphic 71">
              <a:extLst>
                <a:ext uri="{FF2B5EF4-FFF2-40B4-BE49-F238E27FC236}">
                  <a16:creationId xmlns:a16="http://schemas.microsoft.com/office/drawing/2014/main" id="{1A09A9C1-BAD7-4F32-ACCA-D0A47B0B588B}"/>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2504" y="1084396"/>
              <a:ext cx="1271222" cy="1271222"/>
            </a:xfrm>
            <a:prstGeom prst="rect">
              <a:avLst/>
            </a:prstGeom>
          </p:spPr>
        </p:pic>
        <p:sp>
          <p:nvSpPr>
            <p:cNvPr id="124" name="Rectangle 123">
              <a:extLst>
                <a:ext uri="{FF2B5EF4-FFF2-40B4-BE49-F238E27FC236}">
                  <a16:creationId xmlns:a16="http://schemas.microsoft.com/office/drawing/2014/main" id="{A98DB7E2-EF27-419E-AA43-216CF273A74A}"/>
                </a:ext>
              </a:extLst>
            </p:cNvPr>
            <p:cNvSpPr/>
            <p:nvPr/>
          </p:nvSpPr>
          <p:spPr>
            <a:xfrm>
              <a:off x="484134" y="2006167"/>
              <a:ext cx="1017990" cy="469786"/>
            </a:xfrm>
            <a:prstGeom prst="rect">
              <a:avLst/>
            </a:prstGeom>
          </p:spPr>
          <p:txBody>
            <a:bodyPr wrap="square">
              <a:spAutoFit/>
            </a:bodyPr>
            <a:lstStyle/>
            <a:p>
              <a:pPr algn="ctr"/>
              <a:r>
                <a:rPr lang="en-US" sz="500" b="1" dirty="0">
                  <a:solidFill>
                    <a:srgbClr val="FF0000"/>
                  </a:solidFill>
                  <a:latin typeface="Arial" charset="0"/>
                  <a:ea typeface="Arial" charset="0"/>
                  <a:cs typeface="Arial" charset="0"/>
                </a:rPr>
                <a:t>Resource</a:t>
              </a:r>
            </a:p>
            <a:p>
              <a:pPr algn="ctr"/>
              <a:r>
                <a:rPr lang="en-US" sz="500" b="1" dirty="0">
                  <a:solidFill>
                    <a:srgbClr val="FF0000"/>
                  </a:solidFill>
                  <a:latin typeface="Arial" charset="0"/>
                  <a:ea typeface="Arial" charset="0"/>
                  <a:cs typeface="Arial" charset="0"/>
                </a:rPr>
                <a:t>Manager</a:t>
              </a:r>
            </a:p>
          </p:txBody>
        </p:sp>
      </p:grpSp>
      <p:sp>
        <p:nvSpPr>
          <p:cNvPr id="125" name="Rectangle 124">
            <a:extLst>
              <a:ext uri="{FF2B5EF4-FFF2-40B4-BE49-F238E27FC236}">
                <a16:creationId xmlns:a16="http://schemas.microsoft.com/office/drawing/2014/main" id="{7D919E2C-A985-487A-A866-A53402BB802E}"/>
              </a:ext>
            </a:extLst>
          </p:cNvPr>
          <p:cNvSpPr/>
          <p:nvPr/>
        </p:nvSpPr>
        <p:spPr>
          <a:xfrm>
            <a:off x="7275132" y="3192087"/>
            <a:ext cx="609802" cy="221727"/>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6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126" name="Rectangle 125">
            <a:extLst>
              <a:ext uri="{FF2B5EF4-FFF2-40B4-BE49-F238E27FC236}">
                <a16:creationId xmlns:a16="http://schemas.microsoft.com/office/drawing/2014/main" id="{EF72AD09-45E2-4597-BFC8-6D7E27B0BFBC}"/>
              </a:ext>
            </a:extLst>
          </p:cNvPr>
          <p:cNvSpPr/>
          <p:nvPr/>
        </p:nvSpPr>
        <p:spPr>
          <a:xfrm>
            <a:off x="8593799" y="2788191"/>
            <a:ext cx="609802" cy="221727"/>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5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127" name="Graphic 90">
            <a:extLst>
              <a:ext uri="{FF2B5EF4-FFF2-40B4-BE49-F238E27FC236}">
                <a16:creationId xmlns:a16="http://schemas.microsoft.com/office/drawing/2014/main" id="{60CCFDC8-B53C-4F45-BD39-70AFE1411CAC}"/>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367470" y="2976613"/>
            <a:ext cx="352363" cy="325439"/>
          </a:xfrm>
          <a:prstGeom prst="rect">
            <a:avLst/>
          </a:prstGeom>
        </p:spPr>
      </p:pic>
      <p:pic>
        <p:nvPicPr>
          <p:cNvPr id="128" name="Graphic 106">
            <a:extLst>
              <a:ext uri="{FF2B5EF4-FFF2-40B4-BE49-F238E27FC236}">
                <a16:creationId xmlns:a16="http://schemas.microsoft.com/office/drawing/2014/main" id="{2CBE2CC3-C8B8-4F79-B992-7DD892ADB31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8704416" y="2529944"/>
            <a:ext cx="376010" cy="347279"/>
          </a:xfrm>
          <a:prstGeom prst="rect">
            <a:avLst/>
          </a:prstGeom>
        </p:spPr>
      </p:pic>
      <p:grpSp>
        <p:nvGrpSpPr>
          <p:cNvPr id="129" name="Group 128">
            <a:extLst>
              <a:ext uri="{FF2B5EF4-FFF2-40B4-BE49-F238E27FC236}">
                <a16:creationId xmlns:a16="http://schemas.microsoft.com/office/drawing/2014/main" id="{2BDB5792-D9E3-4E56-9874-EE9B20509F9E}"/>
              </a:ext>
            </a:extLst>
          </p:cNvPr>
          <p:cNvGrpSpPr/>
          <p:nvPr/>
        </p:nvGrpSpPr>
        <p:grpSpPr>
          <a:xfrm>
            <a:off x="8066231" y="2607281"/>
            <a:ext cx="604457" cy="640555"/>
            <a:chOff x="10565918" y="1541759"/>
            <a:chExt cx="805942" cy="995736"/>
          </a:xfrm>
        </p:grpSpPr>
        <p:grpSp>
          <p:nvGrpSpPr>
            <p:cNvPr id="130" name="Group 129">
              <a:extLst>
                <a:ext uri="{FF2B5EF4-FFF2-40B4-BE49-F238E27FC236}">
                  <a16:creationId xmlns:a16="http://schemas.microsoft.com/office/drawing/2014/main" id="{C13102F0-B662-4F6D-B38C-FC548EBCC631}"/>
                </a:ext>
              </a:extLst>
            </p:cNvPr>
            <p:cNvGrpSpPr/>
            <p:nvPr/>
          </p:nvGrpSpPr>
          <p:grpSpPr>
            <a:xfrm>
              <a:off x="10621648" y="1541759"/>
              <a:ext cx="724280" cy="543828"/>
              <a:chOff x="5830775" y="4004425"/>
              <a:chExt cx="724280" cy="543828"/>
            </a:xfrm>
          </p:grpSpPr>
          <p:sp>
            <p:nvSpPr>
              <p:cNvPr id="132" name="Rectangle 131">
                <a:extLst>
                  <a:ext uri="{FF2B5EF4-FFF2-40B4-BE49-F238E27FC236}">
                    <a16:creationId xmlns:a16="http://schemas.microsoft.com/office/drawing/2014/main" id="{BF3BB8AF-6ED1-40FE-AEAA-D92FA0E417E9}"/>
                  </a:ext>
                </a:extLst>
              </p:cNvPr>
              <p:cNvSpPr/>
              <p:nvPr/>
            </p:nvSpPr>
            <p:spPr>
              <a:xfrm>
                <a:off x="5830775" y="4004425"/>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133" name="Group 132">
                <a:extLst>
                  <a:ext uri="{FF2B5EF4-FFF2-40B4-BE49-F238E27FC236}">
                    <a16:creationId xmlns:a16="http://schemas.microsoft.com/office/drawing/2014/main" id="{B705392C-D1F7-48C3-9DE6-F8FE838B13B9}"/>
                  </a:ext>
                </a:extLst>
              </p:cNvPr>
              <p:cNvGrpSpPr/>
              <p:nvPr/>
            </p:nvGrpSpPr>
            <p:grpSpPr>
              <a:xfrm>
                <a:off x="5933397" y="4076339"/>
                <a:ext cx="523527" cy="406751"/>
                <a:chOff x="8057075" y="4150358"/>
                <a:chExt cx="633412" cy="492125"/>
              </a:xfrm>
            </p:grpSpPr>
            <p:sp>
              <p:nvSpPr>
                <p:cNvPr id="134" name="Freeform 48">
                  <a:extLst>
                    <a:ext uri="{FF2B5EF4-FFF2-40B4-BE49-F238E27FC236}">
                      <a16:creationId xmlns:a16="http://schemas.microsoft.com/office/drawing/2014/main" id="{6698B4A3-5C0E-4B38-B129-EAF8E8CF2385}"/>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35" name="Freeform 49">
                  <a:extLst>
                    <a:ext uri="{FF2B5EF4-FFF2-40B4-BE49-F238E27FC236}">
                      <a16:creationId xmlns:a16="http://schemas.microsoft.com/office/drawing/2014/main" id="{0C8B7C29-7E38-4D67-BE4A-3A0D3F14336E}"/>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36" name="Freeform 50">
                  <a:extLst>
                    <a:ext uri="{FF2B5EF4-FFF2-40B4-BE49-F238E27FC236}">
                      <a16:creationId xmlns:a16="http://schemas.microsoft.com/office/drawing/2014/main" id="{462807F0-4382-4E3B-AD77-B72C70638BC2}"/>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37" name="Freeform 51">
                  <a:extLst>
                    <a:ext uri="{FF2B5EF4-FFF2-40B4-BE49-F238E27FC236}">
                      <a16:creationId xmlns:a16="http://schemas.microsoft.com/office/drawing/2014/main" id="{BEABC0FB-B6BD-4DBE-B2E2-FAF9C56259F0}"/>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38" name="Freeform 52">
                  <a:extLst>
                    <a:ext uri="{FF2B5EF4-FFF2-40B4-BE49-F238E27FC236}">
                      <a16:creationId xmlns:a16="http://schemas.microsoft.com/office/drawing/2014/main" id="{78FFE257-91C9-4793-B87C-B2246C38D80E}"/>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39" name="Freeform 53">
                  <a:extLst>
                    <a:ext uri="{FF2B5EF4-FFF2-40B4-BE49-F238E27FC236}">
                      <a16:creationId xmlns:a16="http://schemas.microsoft.com/office/drawing/2014/main" id="{B535C481-8D64-4D51-99C3-3BC79AF0EDA0}"/>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40" name="Freeform 54">
                  <a:extLst>
                    <a:ext uri="{FF2B5EF4-FFF2-40B4-BE49-F238E27FC236}">
                      <a16:creationId xmlns:a16="http://schemas.microsoft.com/office/drawing/2014/main" id="{509ED8E9-5F4B-4D83-A5C2-FD70FBD00A6D}"/>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41" name="Freeform 55">
                  <a:extLst>
                    <a:ext uri="{FF2B5EF4-FFF2-40B4-BE49-F238E27FC236}">
                      <a16:creationId xmlns:a16="http://schemas.microsoft.com/office/drawing/2014/main" id="{54FDB7C5-550A-4C10-973F-D62971F1AF9F}"/>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tx1"/>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131" name="Rectangle 130">
              <a:extLst>
                <a:ext uri="{FF2B5EF4-FFF2-40B4-BE49-F238E27FC236}">
                  <a16:creationId xmlns:a16="http://schemas.microsoft.com/office/drawing/2014/main" id="{5FB09EA2-9F41-4E88-871E-D7BEC581D736}"/>
                </a:ext>
              </a:extLst>
            </p:cNvPr>
            <p:cNvSpPr/>
            <p:nvPr/>
          </p:nvSpPr>
          <p:spPr>
            <a:xfrm>
              <a:off x="10565918" y="2106903"/>
              <a:ext cx="805942" cy="43059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Telemetry/</a:t>
              </a:r>
              <a:br>
                <a:rPr lang="en-US" sz="600" b="1" dirty="0">
                  <a:solidFill>
                    <a:srgbClr val="FF0000"/>
                  </a:solidFill>
                  <a:latin typeface="Arial" charset="0"/>
                  <a:ea typeface="Arial" charset="0"/>
                  <a:cs typeface="Arial" charset="0"/>
                </a:rPr>
              </a:br>
              <a:r>
                <a:rPr lang="en-US" sz="600" b="1" dirty="0">
                  <a:solidFill>
                    <a:srgbClr val="FF0000"/>
                  </a:solidFill>
                  <a:latin typeface="Arial" charset="0"/>
                  <a:ea typeface="Arial" charset="0"/>
                  <a:cs typeface="Arial" charset="0"/>
                </a:rPr>
                <a:t>Monitoring</a:t>
              </a:r>
            </a:p>
          </p:txBody>
        </p:sp>
      </p:grpSp>
      <p:sp>
        <p:nvSpPr>
          <p:cNvPr id="142" name="Rectangle 141">
            <a:extLst>
              <a:ext uri="{FF2B5EF4-FFF2-40B4-BE49-F238E27FC236}">
                <a16:creationId xmlns:a16="http://schemas.microsoft.com/office/drawing/2014/main" id="{E910050F-346F-49FE-AB12-9F677510BA18}"/>
              </a:ext>
            </a:extLst>
          </p:cNvPr>
          <p:cNvSpPr/>
          <p:nvPr/>
        </p:nvSpPr>
        <p:spPr>
          <a:xfrm>
            <a:off x="7597405" y="3403100"/>
            <a:ext cx="804047" cy="335028"/>
          </a:xfrm>
          <a:prstGeom prst="rect">
            <a:avLst/>
          </a:prstGeom>
        </p:spPr>
        <p:txBody>
          <a:bodyPr wrap="square" tIns="73152">
            <a:spAutoFit/>
          </a:bodyPr>
          <a:lstStyle/>
          <a:p>
            <a:pPr algn="ctr">
              <a:lnSpc>
                <a:spcPts val="850"/>
              </a:lnSpc>
            </a:pPr>
            <a:r>
              <a:rPr lang="en-US" sz="600" b="1" dirty="0">
                <a:solidFill>
                  <a:schemeClr val="tx2"/>
                </a:solidFill>
                <a:latin typeface="MS UI Gothic" panose="020B0600070205080204" pitchFamily="34" charset="-128"/>
                <a:ea typeface="Arial" charset="0"/>
                <a:cs typeface="Oracle Sans" panose="020B0503020204020204" pitchFamily="34" charset="0"/>
              </a:rPr>
              <a:t>Identity &amp; Access</a:t>
            </a:r>
          </a:p>
          <a:p>
            <a:pPr algn="ctr">
              <a:lnSpc>
                <a:spcPts val="850"/>
              </a:lnSpc>
            </a:pPr>
            <a:r>
              <a:rPr lang="en-US" sz="600" b="1" dirty="0">
                <a:solidFill>
                  <a:schemeClr val="tx2"/>
                </a:solidFill>
                <a:latin typeface="MS UI Gothic" panose="020B0600070205080204" pitchFamily="34" charset="-128"/>
                <a:ea typeface="Arial" charset="0"/>
                <a:cs typeface="Oracle Sans" panose="020B0503020204020204" pitchFamily="34" charset="0"/>
              </a:rPr>
              <a:t>Management </a:t>
            </a:r>
          </a:p>
        </p:txBody>
      </p:sp>
      <p:pic>
        <p:nvPicPr>
          <p:cNvPr id="143" name="Graphic 142">
            <a:extLst>
              <a:ext uri="{FF2B5EF4-FFF2-40B4-BE49-F238E27FC236}">
                <a16:creationId xmlns:a16="http://schemas.microsoft.com/office/drawing/2014/main" id="{CA7E74B8-F189-4100-A124-624F755E391A}"/>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7856853" y="3166200"/>
            <a:ext cx="347279" cy="347279"/>
          </a:xfrm>
          <a:prstGeom prst="rect">
            <a:avLst/>
          </a:prstGeom>
        </p:spPr>
      </p:pic>
      <p:sp>
        <p:nvSpPr>
          <p:cNvPr id="144" name="Rectangle: Rounded Corners 143">
            <a:extLst>
              <a:ext uri="{FF2B5EF4-FFF2-40B4-BE49-F238E27FC236}">
                <a16:creationId xmlns:a16="http://schemas.microsoft.com/office/drawing/2014/main" id="{36F362BC-B3BC-458F-AC45-A3290EEF8C23}"/>
              </a:ext>
            </a:extLst>
          </p:cNvPr>
          <p:cNvSpPr/>
          <p:nvPr/>
        </p:nvSpPr>
        <p:spPr>
          <a:xfrm>
            <a:off x="5540714" y="1401511"/>
            <a:ext cx="401429" cy="390626"/>
          </a:xfrm>
          <a:prstGeom prst="roundRect">
            <a:avLst/>
          </a:prstGeom>
          <a:solidFill>
            <a:srgbClr val="F8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dirty="0"/>
              <a:t>API Gateway</a:t>
            </a:r>
            <a:endParaRPr lang="en-NL" sz="600" dirty="0"/>
          </a:p>
        </p:txBody>
      </p:sp>
      <p:pic>
        <p:nvPicPr>
          <p:cNvPr id="145" name="Graphic 144">
            <a:extLst>
              <a:ext uri="{FF2B5EF4-FFF2-40B4-BE49-F238E27FC236}">
                <a16:creationId xmlns:a16="http://schemas.microsoft.com/office/drawing/2014/main" id="{502F7D3B-A8E5-458C-B1F2-D88887DCA1B9}"/>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420614" y="1224980"/>
            <a:ext cx="326791" cy="301820"/>
          </a:xfrm>
          <a:prstGeom prst="rect">
            <a:avLst/>
          </a:prstGeom>
        </p:spPr>
      </p:pic>
    </p:spTree>
    <p:extLst>
      <p:ext uri="{BB962C8B-B14F-4D97-AF65-F5344CB8AC3E}">
        <p14:creationId xmlns:p14="http://schemas.microsoft.com/office/powerpoint/2010/main" val="126815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4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7" grpId="0"/>
      <p:bldP spid="99" grpId="0"/>
      <p:bldP spid="79" grpId="0" animBg="1"/>
      <p:bldP spid="85" grpId="0" animBg="1"/>
      <p:bldP spid="91" grpId="0"/>
      <p:bldP spid="1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E44683-C1D4-4E81-998B-34DF021604AB}"/>
              </a:ext>
            </a:extLst>
          </p:cNvPr>
          <p:cNvSpPr>
            <a:spLocks noGrp="1"/>
          </p:cNvSpPr>
          <p:nvPr>
            <p:ph type="title"/>
          </p:nvPr>
        </p:nvSpPr>
        <p:spPr/>
        <p:txBody>
          <a:bodyPr/>
          <a:lstStyle/>
          <a:p>
            <a:r>
              <a:rPr lang="en-US" dirty="0"/>
              <a:t>The custom functionality for this use case?</a:t>
            </a:r>
          </a:p>
        </p:txBody>
      </p:sp>
      <p:sp>
        <p:nvSpPr>
          <p:cNvPr id="3" name="Content Placeholder 2">
            <a:extLst>
              <a:ext uri="{FF2B5EF4-FFF2-40B4-BE49-F238E27FC236}">
                <a16:creationId xmlns:a16="http://schemas.microsoft.com/office/drawing/2014/main" id="{BCFCC01D-26B7-45F9-9598-D28B06F2D6F3}"/>
              </a:ext>
            </a:extLst>
          </p:cNvPr>
          <p:cNvSpPr>
            <a:spLocks noGrp="1"/>
          </p:cNvSpPr>
          <p:nvPr>
            <p:ph idx="1"/>
          </p:nvPr>
        </p:nvSpPr>
        <p:spPr/>
        <p:txBody>
          <a:bodyPr/>
          <a:lstStyle/>
          <a:p>
            <a:r>
              <a:rPr lang="en-US" sz="1200" dirty="0"/>
              <a:t>High coding in serverless functions</a:t>
            </a:r>
          </a:p>
          <a:p>
            <a:pPr lvl="1"/>
            <a:r>
              <a:rPr lang="en-US" sz="1200" dirty="0"/>
              <a:t>read from Twitter, persist to file</a:t>
            </a:r>
          </a:p>
          <a:p>
            <a:pPr lvl="1"/>
            <a:r>
              <a:rPr lang="en-US" sz="1200" dirty="0"/>
              <a:t>process tweets-file, publish to database and event stream</a:t>
            </a:r>
          </a:p>
          <a:p>
            <a:r>
              <a:rPr lang="en-US" sz="1200" dirty="0"/>
              <a:t>API Gateway </a:t>
            </a:r>
          </a:p>
          <a:p>
            <a:pPr lvl="1"/>
            <a:r>
              <a:rPr lang="en-US" sz="1200" dirty="0"/>
              <a:t>route to function </a:t>
            </a:r>
            <a:r>
              <a:rPr lang="en-US" sz="1200" dirty="0" err="1"/>
              <a:t>TweetRetriever</a:t>
            </a:r>
            <a:endParaRPr lang="en-US" sz="1200" dirty="0"/>
          </a:p>
          <a:p>
            <a:r>
              <a:rPr lang="en-US" sz="1200" dirty="0"/>
              <a:t>Cloud event rule </a:t>
            </a:r>
          </a:p>
          <a:p>
            <a:pPr lvl="1"/>
            <a:r>
              <a:rPr lang="en-US" sz="1200" dirty="0"/>
              <a:t>push event to notification topic</a:t>
            </a:r>
          </a:p>
          <a:p>
            <a:r>
              <a:rPr lang="en-US" sz="1200" dirty="0"/>
              <a:t>Notification subscription</a:t>
            </a:r>
          </a:p>
          <a:p>
            <a:pPr lvl="1"/>
            <a:r>
              <a:rPr lang="en-US" sz="1200" dirty="0"/>
              <a:t>invoke function</a:t>
            </a:r>
          </a:p>
          <a:p>
            <a:pPr lvl="1"/>
            <a:r>
              <a:rPr lang="en-US" sz="1200" dirty="0"/>
              <a:t>publish email</a:t>
            </a:r>
          </a:p>
          <a:p>
            <a:r>
              <a:rPr lang="en-US" sz="1200" dirty="0"/>
              <a:t>And functional configuration</a:t>
            </a:r>
          </a:p>
          <a:p>
            <a:pPr lvl="1"/>
            <a:r>
              <a:rPr lang="en-US" sz="1200" dirty="0"/>
              <a:t>twitter credentials</a:t>
            </a:r>
          </a:p>
          <a:p>
            <a:pPr lvl="1"/>
            <a:r>
              <a:rPr lang="en-US" sz="1200" dirty="0"/>
              <a:t>email address to send notification to</a:t>
            </a:r>
          </a:p>
          <a:p>
            <a:pPr lvl="1"/>
            <a:endParaRPr lang="en-US" sz="1200" dirty="0"/>
          </a:p>
          <a:p>
            <a:r>
              <a:rPr lang="en-US" sz="1200" dirty="0"/>
              <a:t>Using DevOps Build and Deploy Pipelines for automated rollout</a:t>
            </a:r>
          </a:p>
        </p:txBody>
      </p:sp>
      <p:sp>
        <p:nvSpPr>
          <p:cNvPr id="4" name="Footer Placeholder 3">
            <a:extLst>
              <a:ext uri="{FF2B5EF4-FFF2-40B4-BE49-F238E27FC236}">
                <a16:creationId xmlns:a16="http://schemas.microsoft.com/office/drawing/2014/main" id="{BA2C3260-13E1-4817-87E8-DE267E80FAB8}"/>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6" name="Cloud 5">
            <a:extLst>
              <a:ext uri="{FF2B5EF4-FFF2-40B4-BE49-F238E27FC236}">
                <a16:creationId xmlns:a16="http://schemas.microsoft.com/office/drawing/2014/main" id="{34F47D50-1E75-4AE6-9483-3FFBF770ECD4}"/>
              </a:ext>
            </a:extLst>
          </p:cNvPr>
          <p:cNvSpPr/>
          <p:nvPr/>
        </p:nvSpPr>
        <p:spPr>
          <a:xfrm>
            <a:off x="5584551" y="584912"/>
            <a:ext cx="4790761" cy="3118628"/>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0" dirty="0"/>
          </a:p>
        </p:txBody>
      </p:sp>
      <p:sp>
        <p:nvSpPr>
          <p:cNvPr id="7" name="Cloud 6">
            <a:extLst>
              <a:ext uri="{FF2B5EF4-FFF2-40B4-BE49-F238E27FC236}">
                <a16:creationId xmlns:a16="http://schemas.microsoft.com/office/drawing/2014/main" id="{767A66C7-AC0C-4E7B-8557-0570A9C4EA6C}"/>
              </a:ext>
            </a:extLst>
          </p:cNvPr>
          <p:cNvSpPr/>
          <p:nvPr/>
        </p:nvSpPr>
        <p:spPr>
          <a:xfrm>
            <a:off x="5580438" y="583998"/>
            <a:ext cx="3699122" cy="2289083"/>
          </a:xfrm>
          <a:prstGeom prst="cloud">
            <a:avLst/>
          </a:prstGeom>
          <a:solidFill>
            <a:srgbClr val="FCEAEA"/>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00" dirty="0"/>
          </a:p>
        </p:txBody>
      </p:sp>
      <p:grpSp>
        <p:nvGrpSpPr>
          <p:cNvPr id="8" name="Group 7">
            <a:extLst>
              <a:ext uri="{FF2B5EF4-FFF2-40B4-BE49-F238E27FC236}">
                <a16:creationId xmlns:a16="http://schemas.microsoft.com/office/drawing/2014/main" id="{50329523-7360-4CC1-A076-326F3CB81E95}"/>
              </a:ext>
            </a:extLst>
          </p:cNvPr>
          <p:cNvGrpSpPr/>
          <p:nvPr/>
        </p:nvGrpSpPr>
        <p:grpSpPr>
          <a:xfrm>
            <a:off x="6995468" y="1173233"/>
            <a:ext cx="806165" cy="788278"/>
            <a:chOff x="8501701" y="2363821"/>
            <a:chExt cx="1208210" cy="1208210"/>
          </a:xfrm>
        </p:grpSpPr>
        <p:pic>
          <p:nvPicPr>
            <p:cNvPr id="9" name="Graphic 8">
              <a:extLst>
                <a:ext uri="{FF2B5EF4-FFF2-40B4-BE49-F238E27FC236}">
                  <a16:creationId xmlns:a16="http://schemas.microsoft.com/office/drawing/2014/main" id="{D5416F59-30BB-4616-B7C1-4E8BCF9F5F6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10" name="Rectangle 9">
              <a:extLst>
                <a:ext uri="{FF2B5EF4-FFF2-40B4-BE49-F238E27FC236}">
                  <a16:creationId xmlns:a16="http://schemas.microsoft.com/office/drawing/2014/main" id="{D7E1249F-7093-41B6-BA83-7E7057D0A632}"/>
                </a:ext>
              </a:extLst>
            </p:cNvPr>
            <p:cNvSpPr/>
            <p:nvPr/>
          </p:nvSpPr>
          <p:spPr>
            <a:xfrm>
              <a:off x="8722151" y="3136910"/>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sp>
        <p:nvSpPr>
          <p:cNvPr id="19" name="Rectangle: Rounded Corners 18">
            <a:extLst>
              <a:ext uri="{FF2B5EF4-FFF2-40B4-BE49-F238E27FC236}">
                <a16:creationId xmlns:a16="http://schemas.microsoft.com/office/drawing/2014/main" id="{28242605-3E27-41FB-B6DE-291FD9557175}"/>
              </a:ext>
            </a:extLst>
          </p:cNvPr>
          <p:cNvSpPr/>
          <p:nvPr/>
        </p:nvSpPr>
        <p:spPr>
          <a:xfrm>
            <a:off x="6004496" y="1786925"/>
            <a:ext cx="582863" cy="26529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err="1"/>
              <a:t>Function</a:t>
            </a:r>
            <a:endParaRPr lang="en-NL" sz="700" dirty="0"/>
          </a:p>
        </p:txBody>
      </p:sp>
      <p:sp>
        <p:nvSpPr>
          <p:cNvPr id="20" name="Rectangle: Rounded Corners 19">
            <a:extLst>
              <a:ext uri="{FF2B5EF4-FFF2-40B4-BE49-F238E27FC236}">
                <a16:creationId xmlns:a16="http://schemas.microsoft.com/office/drawing/2014/main" id="{CE0B41C0-71ED-459A-8595-67595CFB89C2}"/>
              </a:ext>
            </a:extLst>
          </p:cNvPr>
          <p:cNvSpPr/>
          <p:nvPr/>
        </p:nvSpPr>
        <p:spPr>
          <a:xfrm>
            <a:off x="7366212" y="997550"/>
            <a:ext cx="582863" cy="26529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err="1"/>
              <a:t>Function</a:t>
            </a:r>
            <a:endParaRPr lang="en-NL" sz="700" dirty="0"/>
          </a:p>
        </p:txBody>
      </p:sp>
      <p:cxnSp>
        <p:nvCxnSpPr>
          <p:cNvPr id="21" name="Straight Arrow Connector 20">
            <a:extLst>
              <a:ext uri="{FF2B5EF4-FFF2-40B4-BE49-F238E27FC236}">
                <a16:creationId xmlns:a16="http://schemas.microsoft.com/office/drawing/2014/main" id="{69D64F22-0C02-4560-8005-6E24A222A3BA}"/>
              </a:ext>
            </a:extLst>
          </p:cNvPr>
          <p:cNvCxnSpPr>
            <a:cxnSpLocks/>
          </p:cNvCxnSpPr>
          <p:nvPr/>
        </p:nvCxnSpPr>
        <p:spPr>
          <a:xfrm>
            <a:off x="6465441" y="1196067"/>
            <a:ext cx="709162" cy="3596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Lightning Bolt 21">
            <a:extLst>
              <a:ext uri="{FF2B5EF4-FFF2-40B4-BE49-F238E27FC236}">
                <a16:creationId xmlns:a16="http://schemas.microsoft.com/office/drawing/2014/main" id="{AC824737-2642-4B2F-B0BB-467DA68F381A}"/>
              </a:ext>
            </a:extLst>
          </p:cNvPr>
          <p:cNvSpPr/>
          <p:nvPr/>
        </p:nvSpPr>
        <p:spPr>
          <a:xfrm>
            <a:off x="6619698" y="1246421"/>
            <a:ext cx="157735" cy="223267"/>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a:p>
        </p:txBody>
      </p:sp>
      <p:cxnSp>
        <p:nvCxnSpPr>
          <p:cNvPr id="23" name="Connector: Elbow 22">
            <a:extLst>
              <a:ext uri="{FF2B5EF4-FFF2-40B4-BE49-F238E27FC236}">
                <a16:creationId xmlns:a16="http://schemas.microsoft.com/office/drawing/2014/main" id="{07F68472-DCD7-47A8-B437-143F2FB7F43B}"/>
              </a:ext>
            </a:extLst>
          </p:cNvPr>
          <p:cNvCxnSpPr>
            <a:cxnSpLocks/>
            <a:stCxn id="20" idx="3"/>
            <a:endCxn id="51" idx="2"/>
          </p:cNvCxnSpPr>
          <p:nvPr/>
        </p:nvCxnSpPr>
        <p:spPr>
          <a:xfrm>
            <a:off x="7949075" y="1130196"/>
            <a:ext cx="463841" cy="35080"/>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4" name="Connector: Elbow 23">
            <a:extLst>
              <a:ext uri="{FF2B5EF4-FFF2-40B4-BE49-F238E27FC236}">
                <a16:creationId xmlns:a16="http://schemas.microsoft.com/office/drawing/2014/main" id="{BD0F328F-3A3F-4978-9F3F-EE8D622CCA33}"/>
              </a:ext>
            </a:extLst>
          </p:cNvPr>
          <p:cNvCxnSpPr>
            <a:cxnSpLocks/>
            <a:stCxn id="19" idx="0"/>
          </p:cNvCxnSpPr>
          <p:nvPr/>
        </p:nvCxnSpPr>
        <p:spPr>
          <a:xfrm rot="5400000" flipH="1" flipV="1">
            <a:off x="6143997" y="1500304"/>
            <a:ext cx="438552" cy="134691"/>
          </a:xfrm>
          <a:prstGeom prst="bentConnector3">
            <a:avLst>
              <a:gd name="adj1" fmla="val 32179"/>
            </a:avLst>
          </a:prstGeom>
          <a:ln>
            <a:tailEnd type="triangle"/>
          </a:ln>
        </p:spPr>
        <p:style>
          <a:lnRef idx="1">
            <a:schemeClr val="dk1"/>
          </a:lnRef>
          <a:fillRef idx="0">
            <a:schemeClr val="dk1"/>
          </a:fillRef>
          <a:effectRef idx="0">
            <a:schemeClr val="dk1"/>
          </a:effectRef>
          <a:fontRef idx="minor">
            <a:schemeClr val="tx1"/>
          </a:fontRef>
        </p:style>
      </p:cxnSp>
      <p:pic>
        <p:nvPicPr>
          <p:cNvPr id="25" name="Graphic 24" descr="Email">
            <a:extLst>
              <a:ext uri="{FF2B5EF4-FFF2-40B4-BE49-F238E27FC236}">
                <a16:creationId xmlns:a16="http://schemas.microsoft.com/office/drawing/2014/main" id="{16E45285-9E68-48A5-A3C9-8DAE059A123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77436" y="4063077"/>
            <a:ext cx="312417" cy="305486"/>
          </a:xfrm>
          <a:prstGeom prst="rect">
            <a:avLst/>
          </a:prstGeom>
        </p:spPr>
      </p:pic>
      <p:cxnSp>
        <p:nvCxnSpPr>
          <p:cNvPr id="26" name="Connector: Elbow 25">
            <a:extLst>
              <a:ext uri="{FF2B5EF4-FFF2-40B4-BE49-F238E27FC236}">
                <a16:creationId xmlns:a16="http://schemas.microsoft.com/office/drawing/2014/main" id="{5B5D0B0E-F783-45CC-B60E-E71054450738}"/>
              </a:ext>
            </a:extLst>
          </p:cNvPr>
          <p:cNvCxnSpPr>
            <a:cxnSpLocks/>
            <a:endCxn id="25" idx="0"/>
          </p:cNvCxnSpPr>
          <p:nvPr/>
        </p:nvCxnSpPr>
        <p:spPr>
          <a:xfrm rot="5400000">
            <a:off x="7239853" y="3013076"/>
            <a:ext cx="1943793" cy="156208"/>
          </a:xfrm>
          <a:prstGeom prst="bent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cxnSp>
        <p:nvCxnSpPr>
          <p:cNvPr id="27" name="Connector: Elbow 26">
            <a:extLst>
              <a:ext uri="{FF2B5EF4-FFF2-40B4-BE49-F238E27FC236}">
                <a16:creationId xmlns:a16="http://schemas.microsoft.com/office/drawing/2014/main" id="{68D41E94-7E5F-45AF-B92B-9797FFA4FB9A}"/>
              </a:ext>
            </a:extLst>
          </p:cNvPr>
          <p:cNvCxnSpPr>
            <a:cxnSpLocks/>
          </p:cNvCxnSpPr>
          <p:nvPr/>
        </p:nvCxnSpPr>
        <p:spPr>
          <a:xfrm>
            <a:off x="7569253" y="1590124"/>
            <a:ext cx="675315" cy="427040"/>
          </a:xfrm>
          <a:prstGeom prst="bentConnector3">
            <a:avLst>
              <a:gd name="adj1" fmla="val 20277"/>
            </a:avLst>
          </a:prstGeom>
          <a:ln>
            <a:tailEnd type="triangle"/>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7669743E-12D4-4666-BB75-EB88C20F5DE5}"/>
              </a:ext>
            </a:extLst>
          </p:cNvPr>
          <p:cNvCxnSpPr>
            <a:cxnSpLocks/>
          </p:cNvCxnSpPr>
          <p:nvPr/>
        </p:nvCxnSpPr>
        <p:spPr>
          <a:xfrm>
            <a:off x="7900422" y="1153162"/>
            <a:ext cx="813732" cy="550592"/>
          </a:xfrm>
          <a:prstGeom prst="bentConnector3">
            <a:avLst>
              <a:gd name="adj1" fmla="val 14464"/>
            </a:avLst>
          </a:prstGeom>
          <a:ln>
            <a:tailEnd type="triangle"/>
          </a:ln>
        </p:spPr>
        <p:style>
          <a:lnRef idx="1">
            <a:schemeClr val="dk1"/>
          </a:lnRef>
          <a:fillRef idx="0">
            <a:schemeClr val="dk1"/>
          </a:fillRef>
          <a:effectRef idx="0">
            <a:schemeClr val="dk1"/>
          </a:effectRef>
          <a:fontRef idx="minor">
            <a:schemeClr val="tx1"/>
          </a:fontRef>
        </p:style>
      </p:cxnSp>
      <p:pic>
        <p:nvPicPr>
          <p:cNvPr id="29" name="Graphic 28">
            <a:extLst>
              <a:ext uri="{FF2B5EF4-FFF2-40B4-BE49-F238E27FC236}">
                <a16:creationId xmlns:a16="http://schemas.microsoft.com/office/drawing/2014/main" id="{F02EE09D-E976-479A-98ED-0DD5B947F82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29124" y="1582906"/>
            <a:ext cx="187789" cy="183623"/>
          </a:xfrm>
          <a:prstGeom prst="rect">
            <a:avLst/>
          </a:prstGeom>
        </p:spPr>
      </p:pic>
      <p:pic>
        <p:nvPicPr>
          <p:cNvPr id="30" name="Graphic 29">
            <a:extLst>
              <a:ext uri="{FF2B5EF4-FFF2-40B4-BE49-F238E27FC236}">
                <a16:creationId xmlns:a16="http://schemas.microsoft.com/office/drawing/2014/main" id="{BB78FB15-9BFE-402A-AA7B-64B8EC59D61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98548" y="808205"/>
            <a:ext cx="187789" cy="183623"/>
          </a:xfrm>
          <a:prstGeom prst="rect">
            <a:avLst/>
          </a:prstGeom>
        </p:spPr>
      </p:pic>
      <p:grpSp>
        <p:nvGrpSpPr>
          <p:cNvPr id="32" name="Group 31">
            <a:extLst>
              <a:ext uri="{FF2B5EF4-FFF2-40B4-BE49-F238E27FC236}">
                <a16:creationId xmlns:a16="http://schemas.microsoft.com/office/drawing/2014/main" id="{DFEE4C73-6B62-4541-B4C1-C057E0DD474C}"/>
              </a:ext>
            </a:extLst>
          </p:cNvPr>
          <p:cNvGrpSpPr/>
          <p:nvPr/>
        </p:nvGrpSpPr>
        <p:grpSpPr>
          <a:xfrm>
            <a:off x="5935711" y="974421"/>
            <a:ext cx="722277" cy="600539"/>
            <a:chOff x="8741494" y="1468849"/>
            <a:chExt cx="954594" cy="859364"/>
          </a:xfrm>
        </p:grpSpPr>
        <p:grpSp>
          <p:nvGrpSpPr>
            <p:cNvPr id="33" name="Group 32">
              <a:extLst>
                <a:ext uri="{FF2B5EF4-FFF2-40B4-BE49-F238E27FC236}">
                  <a16:creationId xmlns:a16="http://schemas.microsoft.com/office/drawing/2014/main" id="{96511DEA-C6F5-44D1-8592-381B7E996F68}"/>
                </a:ext>
              </a:extLst>
            </p:cNvPr>
            <p:cNvGrpSpPr/>
            <p:nvPr/>
          </p:nvGrpSpPr>
          <p:grpSpPr>
            <a:xfrm>
              <a:off x="9113143" y="1468849"/>
              <a:ext cx="582945" cy="635162"/>
              <a:chOff x="9113143" y="1758788"/>
              <a:chExt cx="582945" cy="635162"/>
            </a:xfrm>
          </p:grpSpPr>
          <p:sp>
            <p:nvSpPr>
              <p:cNvPr id="35" name="Rectangle 34">
                <a:extLst>
                  <a:ext uri="{FF2B5EF4-FFF2-40B4-BE49-F238E27FC236}">
                    <a16:creationId xmlns:a16="http://schemas.microsoft.com/office/drawing/2014/main" id="{733BD910-7E57-42C5-893A-66775F600186}"/>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Calibri"/>
                  <a:ea typeface="+mn-ea"/>
                  <a:cs typeface="+mn-cs"/>
                </a:endParaRPr>
              </a:p>
            </p:txBody>
          </p:sp>
          <p:sp>
            <p:nvSpPr>
              <p:cNvPr id="36" name="Freeform 30">
                <a:extLst>
                  <a:ext uri="{FF2B5EF4-FFF2-40B4-BE49-F238E27FC236}">
                    <a16:creationId xmlns:a16="http://schemas.microsoft.com/office/drawing/2014/main" id="{5FD8E575-C01B-444F-A08D-5CC95099692C}"/>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srgbClr val="5F5F5F"/>
                  </a:solidFill>
                  <a:effectLst/>
                  <a:uLnTx/>
                  <a:uFillTx/>
                  <a:latin typeface="Calibri"/>
                  <a:ea typeface="+mn-ea"/>
                  <a:cs typeface="+mn-cs"/>
                </a:endParaRPr>
              </a:p>
            </p:txBody>
          </p:sp>
        </p:grpSp>
        <p:sp>
          <p:nvSpPr>
            <p:cNvPr id="34" name="Rectangle 33">
              <a:extLst>
                <a:ext uri="{FF2B5EF4-FFF2-40B4-BE49-F238E27FC236}">
                  <a16:creationId xmlns:a16="http://schemas.microsoft.com/office/drawing/2014/main" id="{0579D253-D8A7-4FAB-BCCF-34C5FF3D8C5F}"/>
                </a:ext>
              </a:extLst>
            </p:cNvPr>
            <p:cNvSpPr/>
            <p:nvPr/>
          </p:nvSpPr>
          <p:spPr>
            <a:xfrm>
              <a:off x="8741494" y="1931831"/>
              <a:ext cx="805942" cy="396382"/>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6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pic>
        <p:nvPicPr>
          <p:cNvPr id="41" name="Picture 2">
            <a:extLst>
              <a:ext uri="{FF2B5EF4-FFF2-40B4-BE49-F238E27FC236}">
                <a16:creationId xmlns:a16="http://schemas.microsoft.com/office/drawing/2014/main" id="{1C7CF4D4-2170-463B-9F08-96A930CE09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37529" y="2017164"/>
            <a:ext cx="805943" cy="805943"/>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Group 41">
            <a:extLst>
              <a:ext uri="{FF2B5EF4-FFF2-40B4-BE49-F238E27FC236}">
                <a16:creationId xmlns:a16="http://schemas.microsoft.com/office/drawing/2014/main" id="{A6237B68-F9D7-4F9D-84EC-C363C7A56BB9}"/>
              </a:ext>
            </a:extLst>
          </p:cNvPr>
          <p:cNvGrpSpPr/>
          <p:nvPr/>
        </p:nvGrpSpPr>
        <p:grpSpPr>
          <a:xfrm>
            <a:off x="6326717" y="1977124"/>
            <a:ext cx="847792" cy="662223"/>
            <a:chOff x="303130" y="1040872"/>
            <a:chExt cx="1283748" cy="1398188"/>
          </a:xfrm>
        </p:grpSpPr>
        <p:pic>
          <p:nvPicPr>
            <p:cNvPr id="43" name="Graphic 64">
              <a:extLst>
                <a:ext uri="{FF2B5EF4-FFF2-40B4-BE49-F238E27FC236}">
                  <a16:creationId xmlns:a16="http://schemas.microsoft.com/office/drawing/2014/main" id="{9702D404-7196-48A8-9F91-0A7A931AA7F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130" y="1040872"/>
              <a:ext cx="1283748" cy="1283748"/>
            </a:xfrm>
            <a:prstGeom prst="rect">
              <a:avLst/>
            </a:prstGeom>
          </p:spPr>
        </p:pic>
        <p:sp>
          <p:nvSpPr>
            <p:cNvPr id="44" name="Rectangle 43">
              <a:extLst>
                <a:ext uri="{FF2B5EF4-FFF2-40B4-BE49-F238E27FC236}">
                  <a16:creationId xmlns:a16="http://schemas.microsoft.com/office/drawing/2014/main" id="{3C2C3758-C587-4E8F-B183-799B86C9F0CC}"/>
                </a:ext>
              </a:extLst>
            </p:cNvPr>
            <p:cNvSpPr/>
            <p:nvPr/>
          </p:nvSpPr>
          <p:spPr>
            <a:xfrm>
              <a:off x="540307" y="2008364"/>
              <a:ext cx="805943" cy="430696"/>
            </a:xfrm>
            <a:prstGeom prst="rect">
              <a:avLst/>
            </a:prstGeom>
          </p:spPr>
          <p:txBody>
            <a:bodyPr wrap="square">
              <a:spAutoFit/>
            </a:bodyPr>
            <a:lstStyle/>
            <a:p>
              <a:pPr algn="ctr"/>
              <a:r>
                <a:rPr lang="en-US" sz="500" b="1" dirty="0">
                  <a:solidFill>
                    <a:srgbClr val="FF0000"/>
                  </a:solidFill>
                  <a:latin typeface="Arial" charset="0"/>
                  <a:ea typeface="Arial" charset="0"/>
                  <a:cs typeface="Arial" charset="0"/>
                </a:rPr>
                <a:t>Vault</a:t>
              </a:r>
            </a:p>
          </p:txBody>
        </p:sp>
      </p:grpSp>
      <p:pic>
        <p:nvPicPr>
          <p:cNvPr id="48" name="Graphic 67">
            <a:extLst>
              <a:ext uri="{FF2B5EF4-FFF2-40B4-BE49-F238E27FC236}">
                <a16:creationId xmlns:a16="http://schemas.microsoft.com/office/drawing/2014/main" id="{22D47C7A-02B4-43EB-BE31-AD42A8BFFD7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596784" y="1545676"/>
            <a:ext cx="652119" cy="368172"/>
          </a:xfrm>
          <a:prstGeom prst="rect">
            <a:avLst/>
          </a:prstGeom>
        </p:spPr>
      </p:pic>
      <p:sp>
        <p:nvSpPr>
          <p:cNvPr id="49" name="Rectangle 48">
            <a:extLst>
              <a:ext uri="{FF2B5EF4-FFF2-40B4-BE49-F238E27FC236}">
                <a16:creationId xmlns:a16="http://schemas.microsoft.com/office/drawing/2014/main" id="{FF59FCC4-4DB9-41FA-AB3D-7A8E6E2868A4}"/>
              </a:ext>
            </a:extLst>
          </p:cNvPr>
          <p:cNvSpPr/>
          <p:nvPr/>
        </p:nvSpPr>
        <p:spPr>
          <a:xfrm>
            <a:off x="8618110" y="1780535"/>
            <a:ext cx="652677" cy="184666"/>
          </a:xfrm>
          <a:prstGeom prst="rect">
            <a:avLst/>
          </a:prstGeom>
        </p:spPr>
        <p:txBody>
          <a:bodyPr wrap="square">
            <a:spAutoFit/>
          </a:bodyPr>
          <a:lstStyle/>
          <a:p>
            <a:pPr algn="ctr">
              <a:buClrTx/>
              <a:buFontTx/>
              <a:buNone/>
            </a:pPr>
            <a:r>
              <a:rPr lang="en-US" sz="600" b="1" kern="1200" dirty="0">
                <a:solidFill>
                  <a:srgbClr val="FF0000"/>
                </a:solidFill>
                <a:latin typeface="Arial" charset="0"/>
                <a:ea typeface="Arial" charset="0"/>
                <a:cs typeface="Arial" charset="0"/>
              </a:rPr>
              <a:t>Streaming</a:t>
            </a:r>
          </a:p>
        </p:txBody>
      </p:sp>
      <p:sp>
        <p:nvSpPr>
          <p:cNvPr id="50" name="Rectangle 49">
            <a:extLst>
              <a:ext uri="{FF2B5EF4-FFF2-40B4-BE49-F238E27FC236}">
                <a16:creationId xmlns:a16="http://schemas.microsoft.com/office/drawing/2014/main" id="{6A909FEE-7107-4EE9-A4B0-BB670D687125}"/>
              </a:ext>
            </a:extLst>
          </p:cNvPr>
          <p:cNvSpPr/>
          <p:nvPr/>
        </p:nvSpPr>
        <p:spPr>
          <a:xfrm>
            <a:off x="8378685" y="1270096"/>
            <a:ext cx="464672" cy="184666"/>
          </a:xfrm>
          <a:prstGeom prst="rect">
            <a:avLst/>
          </a:prstGeom>
        </p:spPr>
        <p:txBody>
          <a:bodyPr wrap="square">
            <a:spAutoFit/>
          </a:bodyPr>
          <a:lstStyle/>
          <a:p>
            <a:pPr algn="ctr">
              <a:buClrTx/>
              <a:buFontTx/>
              <a:buNone/>
            </a:pPr>
            <a:r>
              <a:rPr lang="en-US" sz="600" b="1" kern="1200" dirty="0">
                <a:solidFill>
                  <a:srgbClr val="FF0000"/>
                </a:solidFill>
                <a:latin typeface="Arial" charset="0"/>
                <a:ea typeface="Arial" charset="0"/>
                <a:cs typeface="Arial" charset="0"/>
              </a:rPr>
              <a:t>NoSQL </a:t>
            </a:r>
          </a:p>
        </p:txBody>
      </p:sp>
      <p:sp>
        <p:nvSpPr>
          <p:cNvPr id="51" name="Flowchart: Magnetic Disk 50">
            <a:extLst>
              <a:ext uri="{FF2B5EF4-FFF2-40B4-BE49-F238E27FC236}">
                <a16:creationId xmlns:a16="http://schemas.microsoft.com/office/drawing/2014/main" id="{D4DB9302-899F-41D4-AF16-2A3A748DA7D3}"/>
              </a:ext>
            </a:extLst>
          </p:cNvPr>
          <p:cNvSpPr/>
          <p:nvPr/>
        </p:nvSpPr>
        <p:spPr>
          <a:xfrm>
            <a:off x="8412916" y="1045305"/>
            <a:ext cx="421338" cy="239942"/>
          </a:xfrm>
          <a:prstGeom prst="flowChartMagneticDisk">
            <a:avLst/>
          </a:prstGeom>
          <a:solidFill>
            <a:srgbClr val="F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00" dirty="0"/>
          </a:p>
        </p:txBody>
      </p:sp>
      <p:grpSp>
        <p:nvGrpSpPr>
          <p:cNvPr id="53" name="Group 52">
            <a:extLst>
              <a:ext uri="{FF2B5EF4-FFF2-40B4-BE49-F238E27FC236}">
                <a16:creationId xmlns:a16="http://schemas.microsoft.com/office/drawing/2014/main" id="{BFC5BC24-28E2-4DAA-9D94-6EAF8B07F2CB}"/>
              </a:ext>
            </a:extLst>
          </p:cNvPr>
          <p:cNvGrpSpPr/>
          <p:nvPr/>
        </p:nvGrpSpPr>
        <p:grpSpPr>
          <a:xfrm>
            <a:off x="8009308" y="1492429"/>
            <a:ext cx="845062" cy="903852"/>
            <a:chOff x="343358" y="1039735"/>
            <a:chExt cx="1116871" cy="1293403"/>
          </a:xfrm>
        </p:grpSpPr>
        <p:pic>
          <p:nvPicPr>
            <p:cNvPr id="54" name="Graphic 77">
              <a:extLst>
                <a:ext uri="{FF2B5EF4-FFF2-40B4-BE49-F238E27FC236}">
                  <a16:creationId xmlns:a16="http://schemas.microsoft.com/office/drawing/2014/main" id="{962CFF90-09CF-4BCB-BA1F-4F88624021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3358" y="1039735"/>
              <a:ext cx="1045459" cy="1215471"/>
            </a:xfrm>
            <a:prstGeom prst="rect">
              <a:avLst/>
            </a:prstGeom>
          </p:spPr>
        </p:pic>
        <p:sp>
          <p:nvSpPr>
            <p:cNvPr id="55" name="Rectangle 54">
              <a:extLst>
                <a:ext uri="{FF2B5EF4-FFF2-40B4-BE49-F238E27FC236}">
                  <a16:creationId xmlns:a16="http://schemas.microsoft.com/office/drawing/2014/main" id="{BC99EAE3-DC16-41AE-BD63-33F53F257355}"/>
                </a:ext>
              </a:extLst>
            </p:cNvPr>
            <p:cNvSpPr/>
            <p:nvPr/>
          </p:nvSpPr>
          <p:spPr>
            <a:xfrm>
              <a:off x="654288" y="1936755"/>
              <a:ext cx="805941" cy="396383"/>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Notification Topic</a:t>
              </a:r>
            </a:p>
          </p:txBody>
        </p:sp>
      </p:grpSp>
      <p:cxnSp>
        <p:nvCxnSpPr>
          <p:cNvPr id="64" name="Straight Arrow Connector 63">
            <a:extLst>
              <a:ext uri="{FF2B5EF4-FFF2-40B4-BE49-F238E27FC236}">
                <a16:creationId xmlns:a16="http://schemas.microsoft.com/office/drawing/2014/main" id="{51D1C6A8-E849-478C-B3ED-C7515936E87D}"/>
              </a:ext>
            </a:extLst>
          </p:cNvPr>
          <p:cNvCxnSpPr>
            <a:cxnSpLocks/>
          </p:cNvCxnSpPr>
          <p:nvPr/>
        </p:nvCxnSpPr>
        <p:spPr>
          <a:xfrm flipH="1">
            <a:off x="5244124" y="2052217"/>
            <a:ext cx="785000" cy="2896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4CAF169F-47A1-46D2-B249-A7AE9AF514D9}"/>
              </a:ext>
            </a:extLst>
          </p:cNvPr>
          <p:cNvCxnSpPr>
            <a:stCxn id="19" idx="3"/>
          </p:cNvCxnSpPr>
          <p:nvPr/>
        </p:nvCxnSpPr>
        <p:spPr>
          <a:xfrm>
            <a:off x="6587359" y="1919571"/>
            <a:ext cx="235190" cy="26092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68" name="Connector: Elbow 67">
            <a:extLst>
              <a:ext uri="{FF2B5EF4-FFF2-40B4-BE49-F238E27FC236}">
                <a16:creationId xmlns:a16="http://schemas.microsoft.com/office/drawing/2014/main" id="{EE9EB634-AC9D-4C58-9ACE-B69A24B50543}"/>
              </a:ext>
            </a:extLst>
          </p:cNvPr>
          <p:cNvCxnSpPr>
            <a:stCxn id="20" idx="1"/>
            <a:endCxn id="36" idx="41"/>
          </p:cNvCxnSpPr>
          <p:nvPr/>
        </p:nvCxnSpPr>
        <p:spPr>
          <a:xfrm rot="10800000">
            <a:off x="6574298" y="1082326"/>
            <a:ext cx="791914" cy="47870"/>
          </a:xfrm>
          <a:prstGeom prst="bentConnector3">
            <a:avLst/>
          </a:prstGeom>
          <a:ln>
            <a:tailEnd type="triangle"/>
          </a:ln>
        </p:spPr>
        <p:style>
          <a:lnRef idx="1">
            <a:schemeClr val="dk1"/>
          </a:lnRef>
          <a:fillRef idx="0">
            <a:schemeClr val="dk1"/>
          </a:fillRef>
          <a:effectRef idx="0">
            <a:schemeClr val="dk1"/>
          </a:effectRef>
          <a:fontRef idx="minor">
            <a:schemeClr val="tx1"/>
          </a:fontRef>
        </p:style>
      </p:cxnSp>
      <p:cxnSp>
        <p:nvCxnSpPr>
          <p:cNvPr id="71" name="Connector: Elbow 70">
            <a:extLst>
              <a:ext uri="{FF2B5EF4-FFF2-40B4-BE49-F238E27FC236}">
                <a16:creationId xmlns:a16="http://schemas.microsoft.com/office/drawing/2014/main" id="{7654D9BE-1FBE-49DB-B89A-F3582B4E21C0}"/>
              </a:ext>
            </a:extLst>
          </p:cNvPr>
          <p:cNvCxnSpPr/>
          <p:nvPr/>
        </p:nvCxnSpPr>
        <p:spPr>
          <a:xfrm rot="16200000" flipV="1">
            <a:off x="7686526" y="1361528"/>
            <a:ext cx="673150" cy="442935"/>
          </a:xfrm>
          <a:prstGeom prst="bentConnector3">
            <a:avLst>
              <a:gd name="adj1" fmla="val -3011"/>
            </a:avLst>
          </a:prstGeom>
          <a:ln>
            <a:tailEnd type="triangle"/>
          </a:ln>
        </p:spPr>
        <p:style>
          <a:lnRef idx="1">
            <a:schemeClr val="dk1"/>
          </a:lnRef>
          <a:fillRef idx="0">
            <a:schemeClr val="dk1"/>
          </a:fillRef>
          <a:effectRef idx="0">
            <a:schemeClr val="dk1"/>
          </a:effectRef>
          <a:fontRef idx="minor">
            <a:schemeClr val="tx1"/>
          </a:fontRef>
        </p:style>
      </p:cxnSp>
      <p:pic>
        <p:nvPicPr>
          <p:cNvPr id="73" name="Picture 2">
            <a:extLst>
              <a:ext uri="{FF2B5EF4-FFF2-40B4-BE49-F238E27FC236}">
                <a16:creationId xmlns:a16="http://schemas.microsoft.com/office/drawing/2014/main" id="{9F7B3C97-7828-4576-B4B3-2B1CD92E17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786288" y="2249511"/>
            <a:ext cx="181145" cy="181145"/>
          </a:xfrm>
          <a:prstGeom prst="rect">
            <a:avLst/>
          </a:prstGeom>
          <a:noFill/>
          <a:extLst>
            <a:ext uri="{909E8E84-426E-40DD-AFC4-6F175D3DCCD1}">
              <a14:hiddenFill xmlns:a14="http://schemas.microsoft.com/office/drawing/2010/main">
                <a:solidFill>
                  <a:srgbClr val="FFFFFF"/>
                </a:solidFill>
              </a14:hiddenFill>
            </a:ext>
          </a:extLst>
        </p:spPr>
      </p:pic>
      <p:pic>
        <p:nvPicPr>
          <p:cNvPr id="74" name="Graphic 73" descr="Email">
            <a:extLst>
              <a:ext uri="{FF2B5EF4-FFF2-40B4-BE49-F238E27FC236}">
                <a16:creationId xmlns:a16="http://schemas.microsoft.com/office/drawing/2014/main" id="{864767F9-722F-4796-BF2C-A62D70DD77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24255" y="1885311"/>
            <a:ext cx="155858" cy="152400"/>
          </a:xfrm>
          <a:prstGeom prst="rect">
            <a:avLst/>
          </a:prstGeom>
        </p:spPr>
      </p:pic>
      <p:sp>
        <p:nvSpPr>
          <p:cNvPr id="75" name="Rectangle: Rounded Corners 74">
            <a:extLst>
              <a:ext uri="{FF2B5EF4-FFF2-40B4-BE49-F238E27FC236}">
                <a16:creationId xmlns:a16="http://schemas.microsoft.com/office/drawing/2014/main" id="{EEC288AF-E946-47DC-BE5B-5AF7CDE706AF}"/>
              </a:ext>
            </a:extLst>
          </p:cNvPr>
          <p:cNvSpPr/>
          <p:nvPr/>
        </p:nvSpPr>
        <p:spPr>
          <a:xfrm>
            <a:off x="5540714" y="1401511"/>
            <a:ext cx="401429" cy="390626"/>
          </a:xfrm>
          <a:prstGeom prst="roundRect">
            <a:avLst/>
          </a:prstGeom>
          <a:solidFill>
            <a:srgbClr val="F8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dirty="0"/>
              <a:t>API Gateway</a:t>
            </a:r>
            <a:endParaRPr lang="en-NL" sz="600" dirty="0"/>
          </a:p>
        </p:txBody>
      </p:sp>
      <p:pic>
        <p:nvPicPr>
          <p:cNvPr id="76" name="Graphic 75">
            <a:extLst>
              <a:ext uri="{FF2B5EF4-FFF2-40B4-BE49-F238E27FC236}">
                <a16:creationId xmlns:a16="http://schemas.microsoft.com/office/drawing/2014/main" id="{1BC8E980-6E47-4CE6-A2FE-EB53071EFEE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420614" y="1224980"/>
            <a:ext cx="326791" cy="301820"/>
          </a:xfrm>
          <a:prstGeom prst="rect">
            <a:avLst/>
          </a:prstGeom>
        </p:spPr>
      </p:pic>
      <p:cxnSp>
        <p:nvCxnSpPr>
          <p:cNvPr id="78" name="Connector: Elbow 77">
            <a:extLst>
              <a:ext uri="{FF2B5EF4-FFF2-40B4-BE49-F238E27FC236}">
                <a16:creationId xmlns:a16="http://schemas.microsoft.com/office/drawing/2014/main" id="{B49E4A1A-BF35-4E55-9481-2C386F165C91}"/>
              </a:ext>
            </a:extLst>
          </p:cNvPr>
          <p:cNvCxnSpPr>
            <a:stCxn id="75" idx="2"/>
            <a:endCxn id="19" idx="1"/>
          </p:cNvCxnSpPr>
          <p:nvPr/>
        </p:nvCxnSpPr>
        <p:spPr>
          <a:xfrm rot="16200000" flipH="1">
            <a:off x="5809245" y="1724320"/>
            <a:ext cx="127434" cy="26306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8D7DFF44-C832-4C27-B0DC-B7B8367B3C1F}"/>
              </a:ext>
            </a:extLst>
          </p:cNvPr>
          <p:cNvSpPr/>
          <p:nvPr/>
        </p:nvSpPr>
        <p:spPr>
          <a:xfrm>
            <a:off x="5776478" y="2859457"/>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58" name="Graphic 57">
            <a:extLst>
              <a:ext uri="{FF2B5EF4-FFF2-40B4-BE49-F238E27FC236}">
                <a16:creationId xmlns:a16="http://schemas.microsoft.com/office/drawing/2014/main" id="{BF6B8C78-A0FC-40EC-83EB-C64A336755A1}"/>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939877" y="2532277"/>
            <a:ext cx="407127" cy="407127"/>
          </a:xfrm>
          <a:prstGeom prst="rect">
            <a:avLst/>
          </a:prstGeom>
        </p:spPr>
      </p:pic>
      <p:pic>
        <p:nvPicPr>
          <p:cNvPr id="59" name="Snagit_SNG875">
            <a:extLst>
              <a:ext uri="{FF2B5EF4-FFF2-40B4-BE49-F238E27FC236}">
                <a16:creationId xmlns:a16="http://schemas.microsoft.com/office/drawing/2014/main" id="{0B03222D-16CC-46CC-BA91-B3206FD8452D}"/>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7221781" y="2907459"/>
            <a:ext cx="530450" cy="507243"/>
          </a:xfrm>
          <a:prstGeom prst="rect">
            <a:avLst/>
          </a:prstGeom>
        </p:spPr>
      </p:pic>
      <p:pic>
        <p:nvPicPr>
          <p:cNvPr id="60" name="Snagit_SNG877">
            <a:extLst>
              <a:ext uri="{FF2B5EF4-FFF2-40B4-BE49-F238E27FC236}">
                <a16:creationId xmlns:a16="http://schemas.microsoft.com/office/drawing/2014/main" id="{CFADA375-68D0-4E11-A852-2260F8C2551D}"/>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6379423" y="2930634"/>
            <a:ext cx="616045" cy="465700"/>
          </a:xfrm>
          <a:prstGeom prst="rect">
            <a:avLst/>
          </a:prstGeom>
        </p:spPr>
      </p:pic>
      <p:pic>
        <p:nvPicPr>
          <p:cNvPr id="61" name="Snagit_SNG879">
            <a:extLst>
              <a:ext uri="{FF2B5EF4-FFF2-40B4-BE49-F238E27FC236}">
                <a16:creationId xmlns:a16="http://schemas.microsoft.com/office/drawing/2014/main" id="{FB9703C7-859F-4B9A-BD8E-491F10BB5AF3}"/>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6872935" y="3031974"/>
            <a:ext cx="421513" cy="548695"/>
          </a:xfrm>
          <a:prstGeom prst="rect">
            <a:avLst/>
          </a:prstGeom>
        </p:spPr>
      </p:pic>
      <p:sp>
        <p:nvSpPr>
          <p:cNvPr id="62" name="Rectangle 61">
            <a:extLst>
              <a:ext uri="{FF2B5EF4-FFF2-40B4-BE49-F238E27FC236}">
                <a16:creationId xmlns:a16="http://schemas.microsoft.com/office/drawing/2014/main" id="{5A39105A-1FCF-4BF7-A5D2-BE379A505543}"/>
              </a:ext>
            </a:extLst>
          </p:cNvPr>
          <p:cNvSpPr/>
          <p:nvPr/>
        </p:nvSpPr>
        <p:spPr>
          <a:xfrm>
            <a:off x="6524855" y="271516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DevOps</a:t>
            </a:r>
          </a:p>
        </p:txBody>
      </p:sp>
    </p:spTree>
    <p:extLst>
      <p:ext uri="{BB962C8B-B14F-4D97-AF65-F5344CB8AC3E}">
        <p14:creationId xmlns:p14="http://schemas.microsoft.com/office/powerpoint/2010/main" val="300489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3">
                                            <p:txEl>
                                              <p:pRg st="7" end="7"/>
                                            </p:txEl>
                                          </p:spTgt>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
                                            <p:txEl>
                                              <p:pRg st="8" end="8"/>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71"/>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
                                            <p:txEl>
                                              <p:pRg st="10" end="10"/>
                                            </p:txEl>
                                          </p:spTgt>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
                                            <p:txEl>
                                              <p:pRg st="11" end="11"/>
                                            </p:txEl>
                                          </p:spTgt>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
                                            <p:txEl>
                                              <p:pRg st="12" end="12"/>
                                            </p:txEl>
                                          </p:spTgt>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3"/>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3">
                                            <p:txEl>
                                              <p:pRg st="14" end="14"/>
                                            </p:txEl>
                                          </p:spTgt>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57"/>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5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59"/>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6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6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9" grpId="0" animBg="1"/>
      <p:bldP spid="20" grpId="0" animBg="1"/>
      <p:bldP spid="22" grpId="0" animBg="1"/>
      <p:bldP spid="57" grpId="0"/>
      <p:bldP spid="6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6B6B-66E3-4DE7-9484-16000EA74A77}"/>
              </a:ext>
            </a:extLst>
          </p:cNvPr>
          <p:cNvSpPr>
            <a:spLocks noGrp="1"/>
          </p:cNvSpPr>
          <p:nvPr>
            <p:ph type="title"/>
          </p:nvPr>
        </p:nvSpPr>
        <p:spPr/>
        <p:txBody>
          <a:bodyPr/>
          <a:lstStyle/>
          <a:p>
            <a:r>
              <a:rPr lang="en-US" dirty="0"/>
              <a:t>Serverless Functions are the Workhorse of OCI</a:t>
            </a:r>
            <a:br>
              <a:rPr lang="en-US" dirty="0"/>
            </a:br>
            <a:r>
              <a:rPr lang="en-US" dirty="0"/>
              <a:t>for non-long-running tasks</a:t>
            </a:r>
          </a:p>
        </p:txBody>
      </p:sp>
      <p:sp>
        <p:nvSpPr>
          <p:cNvPr id="3" name="Content Placeholder 2">
            <a:extLst>
              <a:ext uri="{FF2B5EF4-FFF2-40B4-BE49-F238E27FC236}">
                <a16:creationId xmlns:a16="http://schemas.microsoft.com/office/drawing/2014/main" id="{9A48235C-FFAF-47ED-AA6A-11399F96F1F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E51FBD8-B283-48A6-8607-5458727DE807}"/>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1026" name="Picture 2" descr="Will Workhorse Stock&amp;#39;s Winning Streak Continue?">
            <a:extLst>
              <a:ext uri="{FF2B5EF4-FFF2-40B4-BE49-F238E27FC236}">
                <a16:creationId xmlns:a16="http://schemas.microsoft.com/office/drawing/2014/main" id="{F3855B62-E12E-4BAA-A2C2-126C1FE57C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3" y="852625"/>
            <a:ext cx="6882448" cy="3946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12296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6B6B-66E3-4DE7-9484-16000EA74A77}"/>
              </a:ext>
            </a:extLst>
          </p:cNvPr>
          <p:cNvSpPr>
            <a:spLocks noGrp="1"/>
          </p:cNvSpPr>
          <p:nvPr>
            <p:ph type="title"/>
          </p:nvPr>
        </p:nvSpPr>
        <p:spPr/>
        <p:txBody>
          <a:bodyPr/>
          <a:lstStyle/>
          <a:p>
            <a:r>
              <a:rPr lang="en-US" dirty="0"/>
              <a:t>Serverless Functions are the Worker Bees of OCI</a:t>
            </a:r>
          </a:p>
        </p:txBody>
      </p:sp>
      <p:sp>
        <p:nvSpPr>
          <p:cNvPr id="3" name="Content Placeholder 2">
            <a:extLst>
              <a:ext uri="{FF2B5EF4-FFF2-40B4-BE49-F238E27FC236}">
                <a16:creationId xmlns:a16="http://schemas.microsoft.com/office/drawing/2014/main" id="{9A48235C-FFAF-47ED-AA6A-11399F96F1F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E51FBD8-B283-48A6-8607-5458727DE807}"/>
              </a:ext>
            </a:extLst>
          </p:cNvPr>
          <p:cNvSpPr>
            <a:spLocks noGrp="1"/>
          </p:cNvSpPr>
          <p:nvPr>
            <p:ph type="ftr" sz="quarter" idx="11"/>
          </p:nvPr>
        </p:nvSpPr>
        <p:spPr/>
        <p:txBody>
          <a:bodyPr/>
          <a:lstStyle/>
          <a:p>
            <a:r>
              <a:rPr lang="en-US"/>
              <a:t>Cloud Native Application Development- on Oracle Cloud | APAC OGB Tour 2021</a:t>
            </a:r>
            <a:endParaRPr lang="nl-NL" dirty="0"/>
          </a:p>
        </p:txBody>
      </p:sp>
      <p:pic>
        <p:nvPicPr>
          <p:cNvPr id="2050" name="Picture 2" descr="An Ode to the Worker Bee | Psychology Today">
            <a:extLst>
              <a:ext uri="{FF2B5EF4-FFF2-40B4-BE49-F238E27FC236}">
                <a16:creationId xmlns:a16="http://schemas.microsoft.com/office/drawing/2014/main" id="{655D6CE9-051C-4008-B42A-E3BF23246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3" y="759223"/>
            <a:ext cx="7894320" cy="4133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070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a:xfrm>
            <a:off x="720000" y="288000"/>
            <a:ext cx="6623999" cy="503999"/>
          </a:xfrm>
        </p:spPr>
        <p:txBody>
          <a:bodyPr anchor="ctr">
            <a:normAutofit/>
          </a:bodyPr>
          <a:lstStyle/>
          <a:p>
            <a:r>
              <a:rPr lang="nl-NL" dirty="0" err="1"/>
              <a:t>Serverless</a:t>
            </a:r>
            <a:r>
              <a:rPr lang="nl-NL" dirty="0"/>
              <a:t> </a:t>
            </a:r>
            <a:r>
              <a:rPr lang="nl-NL" dirty="0" err="1"/>
              <a:t>Functions</a:t>
            </a:r>
            <a:r>
              <a:rPr lang="nl-NL" dirty="0"/>
              <a:t> on OCI</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a:xfrm>
            <a:off x="720000" y="900001"/>
            <a:ext cx="3924000" cy="3401999"/>
          </a:xfrm>
        </p:spPr>
        <p:txBody>
          <a:bodyPr anchor="t">
            <a:normAutofit/>
          </a:bodyPr>
          <a:lstStyle/>
          <a:p>
            <a:pPr marL="285750" indent="-285750">
              <a:spcAft>
                <a:spcPts val="600"/>
              </a:spcAft>
            </a:pPr>
            <a:r>
              <a:rPr lang="es-MX" sz="1400" dirty="0"/>
              <a:t>OCI </a:t>
            </a:r>
            <a:r>
              <a:rPr lang="es-MX" sz="1400" dirty="0" err="1"/>
              <a:t>Serverless</a:t>
            </a:r>
            <a:r>
              <a:rPr lang="es-MX" sz="1400" dirty="0"/>
              <a:t> </a:t>
            </a:r>
            <a:r>
              <a:rPr lang="es-MX" sz="1400" dirty="0" err="1"/>
              <a:t>Functions</a:t>
            </a:r>
            <a:r>
              <a:rPr lang="es-MX" sz="1400" dirty="0"/>
              <a:t> are </a:t>
            </a:r>
            <a:r>
              <a:rPr lang="es-MX" sz="1400" dirty="0" err="1"/>
              <a:t>based</a:t>
            </a:r>
            <a:r>
              <a:rPr lang="es-MX" sz="1400" dirty="0"/>
              <a:t> </a:t>
            </a:r>
            <a:r>
              <a:rPr lang="es-MX" sz="1400" dirty="0" err="1"/>
              <a:t>on</a:t>
            </a:r>
            <a:r>
              <a:rPr lang="es-MX" sz="1400" dirty="0"/>
              <a:t> </a:t>
            </a:r>
            <a:r>
              <a:rPr lang="es-MX" sz="1400" dirty="0" err="1"/>
              <a:t>Fn</a:t>
            </a:r>
            <a:endParaRPr lang="es-MX" sz="1400" dirty="0"/>
          </a:p>
          <a:p>
            <a:pPr marL="285750" indent="-285750">
              <a:spcAft>
                <a:spcPts val="600"/>
              </a:spcAft>
            </a:pPr>
            <a:r>
              <a:rPr lang="es-MX" sz="1400" dirty="0"/>
              <a:t>Project </a:t>
            </a:r>
            <a:r>
              <a:rPr lang="es-MX" sz="1400" dirty="0" err="1"/>
              <a:t>Fn</a:t>
            </a:r>
            <a:r>
              <a:rPr lang="es-MX" sz="1400" dirty="0"/>
              <a:t> </a:t>
            </a:r>
            <a:r>
              <a:rPr lang="es-MX" sz="1400" dirty="0" err="1"/>
              <a:t>is</a:t>
            </a:r>
            <a:r>
              <a:rPr lang="es-MX" sz="1400" dirty="0"/>
              <a:t> </a:t>
            </a:r>
            <a:r>
              <a:rPr lang="es-MX" sz="1400" dirty="0" err="1"/>
              <a:t>an</a:t>
            </a:r>
            <a:r>
              <a:rPr lang="es-MX" sz="1400" dirty="0"/>
              <a:t> open </a:t>
            </a:r>
            <a:r>
              <a:rPr lang="es-MX" sz="1400" dirty="0" err="1"/>
              <a:t>source</a:t>
            </a:r>
            <a:r>
              <a:rPr lang="es-MX" sz="1400" dirty="0"/>
              <a:t> </a:t>
            </a:r>
            <a:r>
              <a:rPr lang="es-MX" sz="1400" dirty="0" err="1"/>
              <a:t>FaaS</a:t>
            </a:r>
            <a:r>
              <a:rPr lang="es-MX" sz="1400" dirty="0"/>
              <a:t> </a:t>
            </a:r>
            <a:r>
              <a:rPr lang="en-US" sz="1400" dirty="0"/>
              <a:t>platform that [in theory] you can run anywhere – </a:t>
            </a:r>
            <a:br>
              <a:rPr lang="en-US" sz="1400" dirty="0"/>
            </a:br>
            <a:r>
              <a:rPr lang="en-US" sz="1400" dirty="0"/>
              <a:t>any cloud, on-premises or locally.</a:t>
            </a:r>
          </a:p>
          <a:p>
            <a:pPr marL="285750" indent="-285750">
              <a:spcAft>
                <a:spcPts val="600"/>
              </a:spcAft>
            </a:pPr>
            <a:r>
              <a:rPr lang="en-US" sz="1400" dirty="0"/>
              <a:t>A function handles an HTTP Request</a:t>
            </a:r>
          </a:p>
          <a:p>
            <a:pPr marL="285750" indent="-285750">
              <a:spcAft>
                <a:spcPts val="600"/>
              </a:spcAft>
            </a:pPr>
            <a:r>
              <a:rPr lang="en-US" sz="1400" dirty="0"/>
              <a:t>Functions are implemented with custom code and packaged in [Docker] container images</a:t>
            </a:r>
          </a:p>
          <a:p>
            <a:pPr marL="285750" indent="-285750">
              <a:spcAft>
                <a:spcPts val="600"/>
              </a:spcAft>
            </a:pPr>
            <a:r>
              <a:rPr lang="en-US" sz="1400" dirty="0"/>
              <a:t>Out of the box support for many runtimes</a:t>
            </a:r>
          </a:p>
          <a:p>
            <a:pPr marL="742950" lvl="1" indent="-285750">
              <a:spcAft>
                <a:spcPts val="600"/>
              </a:spcAft>
            </a:pPr>
            <a:r>
              <a:rPr lang="en-US" sz="1400" dirty="0"/>
              <a:t> </a:t>
            </a:r>
          </a:p>
          <a:p>
            <a:pPr marL="742950" lvl="1" indent="-285750">
              <a:spcAft>
                <a:spcPts val="600"/>
              </a:spcAft>
            </a:pPr>
            <a:r>
              <a:rPr lang="en-US" sz="1400" dirty="0"/>
              <a:t>also support for custom Docker Container (white box)</a:t>
            </a:r>
          </a:p>
          <a:p>
            <a:pPr>
              <a:spcAft>
                <a:spcPts val="600"/>
              </a:spcAft>
            </a:pPr>
            <a:endParaRPr lang="en-NL" sz="1400" dirty="0"/>
          </a:p>
        </p:txBody>
      </p:sp>
      <p:pic>
        <p:nvPicPr>
          <p:cNvPr id="5" name="Picture 2" descr="https://s14-eu5.startpage.com/cgi-bin/serveimage?url=https%3A%2F%2Fencrypted-tbn0.gstatic.com%2Fimages%3Fq%3Dtbn%3AANd9GcR4G38NGSuUAjOeUxAKpN4_HiQoXzYz0Kx0tJ_3Zdr7aBhrGXTV%26s&amp;sp=427737030701c82d3127523a38ed1502&amp;anticache=724081">
            <a:extLst>
              <a:ext uri="{FF2B5EF4-FFF2-40B4-BE49-F238E27FC236}">
                <a16:creationId xmlns:a16="http://schemas.microsoft.com/office/drawing/2014/main" id="{DA74DB2E-AA2D-4E6A-BCD7-083B3D8C55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636634"/>
            <a:ext cx="4500000" cy="1856733"/>
          </a:xfrm>
          <a:prstGeom prst="rect">
            <a:avLst/>
          </a:prstGeom>
          <a:solidFill>
            <a:srgbClr val="FFFFFF"/>
          </a:solidFill>
        </p:spPr>
      </p:pic>
      <p:pic>
        <p:nvPicPr>
          <p:cNvPr id="6" name="Picture 5">
            <a:extLst>
              <a:ext uri="{FF2B5EF4-FFF2-40B4-BE49-F238E27FC236}">
                <a16:creationId xmlns:a16="http://schemas.microsoft.com/office/drawing/2014/main" id="{CCB27C63-8BA1-447C-8122-EAB5D179954A}"/>
              </a:ext>
            </a:extLst>
          </p:cNvPr>
          <p:cNvPicPr>
            <a:picLocks noChangeAspect="1"/>
          </p:cNvPicPr>
          <p:nvPr/>
        </p:nvPicPr>
        <p:blipFill>
          <a:blip r:embed="rId3"/>
          <a:stretch>
            <a:fillRect/>
          </a:stretch>
        </p:blipFill>
        <p:spPr>
          <a:xfrm>
            <a:off x="1507664" y="3233438"/>
            <a:ext cx="1885950" cy="352425"/>
          </a:xfrm>
          <a:prstGeom prst="rect">
            <a:avLst/>
          </a:prstGeom>
        </p:spPr>
      </p:pic>
      <p:sp>
        <p:nvSpPr>
          <p:cNvPr id="7" name="Footer Placeholder 3">
            <a:extLst>
              <a:ext uri="{FF2B5EF4-FFF2-40B4-BE49-F238E27FC236}">
                <a16:creationId xmlns:a16="http://schemas.microsoft.com/office/drawing/2014/main" id="{8EC6EF6C-7A89-492C-A814-A09DAEE7D58A}"/>
              </a:ext>
            </a:extLst>
          </p:cNvPr>
          <p:cNvSpPr>
            <a:spLocks noGrp="1"/>
          </p:cNvSpPr>
          <p:nvPr>
            <p:ph type="ftr" sz="quarter" idx="11"/>
          </p:nvPr>
        </p:nvSpPr>
        <p:spPr>
          <a:xfrm>
            <a:off x="4968000" y="5004000"/>
            <a:ext cx="2947499" cy="108000"/>
          </a:xfrm>
        </p:spPr>
        <p:txBody>
          <a:bodyPr/>
          <a:lstStyle/>
          <a:p>
            <a:r>
              <a:rPr lang="en-US"/>
              <a:t>Cloud Native Application Development- on Oracle Cloud | APAC OGB Tour 2021</a:t>
            </a:r>
            <a:endParaRPr lang="nl-NL" dirty="0"/>
          </a:p>
        </p:txBody>
      </p:sp>
    </p:spTree>
    <p:extLst>
      <p:ext uri="{BB962C8B-B14F-4D97-AF65-F5344CB8AC3E}">
        <p14:creationId xmlns:p14="http://schemas.microsoft.com/office/powerpoint/2010/main" val="289267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FE7-FB51-4A85-A684-69D4A6C0ABE3}"/>
              </a:ext>
            </a:extLst>
          </p:cNvPr>
          <p:cNvSpPr>
            <a:spLocks noGrp="1"/>
          </p:cNvSpPr>
          <p:nvPr>
            <p:ph type="title"/>
          </p:nvPr>
        </p:nvSpPr>
        <p:spPr/>
        <p:txBody>
          <a:bodyPr/>
          <a:lstStyle/>
          <a:p>
            <a:r>
              <a:rPr lang="en-US" dirty="0"/>
              <a:t>Castle on the Cloud – Physical Foundation</a:t>
            </a:r>
          </a:p>
        </p:txBody>
      </p:sp>
      <p:sp>
        <p:nvSpPr>
          <p:cNvPr id="4" name="Footer Placeholder 3">
            <a:extLst>
              <a:ext uri="{FF2B5EF4-FFF2-40B4-BE49-F238E27FC236}">
                <a16:creationId xmlns:a16="http://schemas.microsoft.com/office/drawing/2014/main" id="{AB24EC8B-2425-4A2F-888A-B504A1578D5A}"/>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3" name="Picture 2" descr="Castle on a Cloud Photograph by Nigel Jones">
            <a:extLst>
              <a:ext uri="{FF2B5EF4-FFF2-40B4-BE49-F238E27FC236}">
                <a16:creationId xmlns:a16="http://schemas.microsoft.com/office/drawing/2014/main" id="{1FB771A6-E5FB-4B9D-A8D4-2658A270BD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800457"/>
            <a:ext cx="7555981" cy="4055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229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err="1"/>
              <a:t>Fn</a:t>
            </a:r>
            <a:r>
              <a:rPr lang="nl-NL" dirty="0"/>
              <a:t> </a:t>
            </a:r>
            <a:r>
              <a:rPr lang="nl-NL" dirty="0" err="1"/>
              <a:t>Functions</a:t>
            </a:r>
            <a:r>
              <a:rPr lang="nl-NL" dirty="0"/>
              <a:t> – </a:t>
            </a:r>
            <a:r>
              <a:rPr lang="nl-NL" dirty="0" err="1"/>
              <a:t>request</a:t>
            </a:r>
            <a:r>
              <a:rPr lang="nl-NL" dirty="0"/>
              <a:t> handling</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609065" y="5018342"/>
            <a:ext cx="3240000" cy="108000"/>
          </a:xfrm>
          <a:prstGeom prst="rect">
            <a:avLst/>
          </a:prstGeom>
        </p:spPr>
        <p:txBody>
          <a:bodyPr/>
          <a:lstStyle/>
          <a:p>
            <a:pPr defTabSz="914378"/>
            <a:r>
              <a:rPr lang="en-US" kern="0" dirty="0">
                <a:solidFill>
                  <a:srgbClr val="FFFFFF"/>
                </a:solidFill>
                <a:latin typeface="Arial"/>
                <a:cs typeface="Arial"/>
                <a:sym typeface="Arial"/>
              </a:rPr>
              <a:t>Cloud Native Application Development- on Oracle Cloud | APAC OGB Tour 2021</a:t>
            </a:r>
            <a:endParaRPr lang="nl-NL" kern="0" dirty="0">
              <a:solidFill>
                <a:srgbClr val="FFFFFF"/>
              </a:solidFill>
              <a:latin typeface="Arial"/>
              <a:cs typeface="Arial"/>
              <a:sym typeface="Arial"/>
            </a:endParaRPr>
          </a:p>
        </p:txBody>
      </p:sp>
      <p:sp>
        <p:nvSpPr>
          <p:cNvPr id="6" name="Rectangle 5">
            <a:extLst>
              <a:ext uri="{FF2B5EF4-FFF2-40B4-BE49-F238E27FC236}">
                <a16:creationId xmlns:a16="http://schemas.microsoft.com/office/drawing/2014/main" id="{94665663-6725-4BD3-B17E-1A0D37DCC243}"/>
              </a:ext>
            </a:extLst>
          </p:cNvPr>
          <p:cNvSpPr/>
          <p:nvPr/>
        </p:nvSpPr>
        <p:spPr>
          <a:xfrm>
            <a:off x="4466677" y="2061828"/>
            <a:ext cx="3524777" cy="18112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a:solidFill>
                <a:srgbClr val="FFFFFF"/>
              </a:solidFill>
              <a:latin typeface="Arial" panose="020B0604020202020204"/>
            </a:endParaRPr>
          </a:p>
        </p:txBody>
      </p:sp>
      <p:sp>
        <p:nvSpPr>
          <p:cNvPr id="7" name="TextBox 6">
            <a:extLst>
              <a:ext uri="{FF2B5EF4-FFF2-40B4-BE49-F238E27FC236}">
                <a16:creationId xmlns:a16="http://schemas.microsoft.com/office/drawing/2014/main" id="{9C6B5529-4D40-4886-8459-FCF3FAE4EC48}"/>
              </a:ext>
            </a:extLst>
          </p:cNvPr>
          <p:cNvSpPr txBox="1"/>
          <p:nvPr/>
        </p:nvSpPr>
        <p:spPr>
          <a:xfrm>
            <a:off x="6135307" y="2685045"/>
            <a:ext cx="1675193" cy="1169551"/>
          </a:xfrm>
          <a:prstGeom prst="rect">
            <a:avLst/>
          </a:prstGeom>
          <a:solidFill>
            <a:srgbClr val="6699FF"/>
          </a:solidFill>
        </p:spPr>
        <p:txBody>
          <a:bodyPr wrap="square" rtlCol="0">
            <a:spAutoFit/>
          </a:bodyPr>
          <a:lstStyle/>
          <a:p>
            <a:pPr algn="ctr" defTabSz="914378"/>
            <a:r>
              <a:rPr lang="nl-NL" dirty="0" err="1">
                <a:solidFill>
                  <a:srgbClr val="FFFFFF"/>
                </a:solidFill>
              </a:rPr>
              <a:t>Function</a:t>
            </a:r>
            <a:r>
              <a:rPr lang="nl-NL" dirty="0">
                <a:solidFill>
                  <a:srgbClr val="FFFFFF"/>
                </a:solidFill>
              </a:rPr>
              <a:t> </a:t>
            </a:r>
            <a:r>
              <a:rPr lang="nl-NL" dirty="0" err="1">
                <a:solidFill>
                  <a:srgbClr val="FFFFFF"/>
                </a:solidFill>
              </a:rPr>
              <a:t>Implementation</a:t>
            </a:r>
            <a:r>
              <a:rPr lang="nl-NL" dirty="0">
                <a:solidFill>
                  <a:srgbClr val="FFFFFF"/>
                </a:solidFill>
              </a:rPr>
              <a:t> (Node, Java, Go, Python, </a:t>
            </a:r>
            <a:r>
              <a:rPr lang="nl-NL" dirty="0" err="1">
                <a:solidFill>
                  <a:srgbClr val="FFFFFF"/>
                </a:solidFill>
              </a:rPr>
              <a:t>custom</a:t>
            </a:r>
            <a:r>
              <a:rPr lang="nl-NL" dirty="0">
                <a:solidFill>
                  <a:srgbClr val="FFFFFF"/>
                </a:solidFill>
              </a:rPr>
              <a:t> Docker, …)</a:t>
            </a:r>
            <a:endParaRPr lang="en-NL" dirty="0">
              <a:solidFill>
                <a:srgbClr val="FFFFFF"/>
              </a:solidFill>
            </a:endParaRPr>
          </a:p>
        </p:txBody>
      </p:sp>
      <p:pic>
        <p:nvPicPr>
          <p:cNvPr id="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CC245216-A8A0-4B73-A3EB-D01EE6F04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528" y="2512051"/>
            <a:ext cx="458564" cy="3851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E92EC-0F81-44A8-A412-556C1C917B80}"/>
              </a:ext>
            </a:extLst>
          </p:cNvPr>
          <p:cNvSpPr txBox="1"/>
          <p:nvPr/>
        </p:nvSpPr>
        <p:spPr>
          <a:xfrm>
            <a:off x="4814526" y="2396872"/>
            <a:ext cx="1015321" cy="307777"/>
          </a:xfrm>
          <a:prstGeom prst="rect">
            <a:avLst/>
          </a:prstGeom>
          <a:solidFill>
            <a:srgbClr val="6699FF"/>
          </a:solidFill>
        </p:spPr>
        <p:txBody>
          <a:bodyPr wrap="square" rtlCol="0">
            <a:spAutoFit/>
          </a:bodyPr>
          <a:lstStyle/>
          <a:p>
            <a:pPr algn="ctr" defTabSz="914378"/>
            <a:r>
              <a:rPr lang="nl-NL" dirty="0">
                <a:solidFill>
                  <a:srgbClr val="FFFFFF"/>
                </a:solidFill>
              </a:rPr>
              <a:t>FDK</a:t>
            </a:r>
            <a:endParaRPr lang="en-NL" dirty="0">
              <a:solidFill>
                <a:srgbClr val="FFFFFF"/>
              </a:solidFill>
            </a:endParaRPr>
          </a:p>
        </p:txBody>
      </p:sp>
      <p:pic>
        <p:nvPicPr>
          <p:cNvPr id="1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50A3949-565F-47E7-A992-53B18CBA7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75" y="2178812"/>
            <a:ext cx="741229" cy="3077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111119-CB5A-4E49-820B-9A909AA15781}"/>
              </a:ext>
            </a:extLst>
          </p:cNvPr>
          <p:cNvSpPr txBox="1"/>
          <p:nvPr/>
        </p:nvSpPr>
        <p:spPr>
          <a:xfrm>
            <a:off x="4399737" y="1723209"/>
            <a:ext cx="2791149" cy="307777"/>
          </a:xfrm>
          <a:prstGeom prst="rect">
            <a:avLst/>
          </a:prstGeom>
          <a:noFill/>
        </p:spPr>
        <p:txBody>
          <a:bodyPr wrap="none" rtlCol="0">
            <a:spAutoFit/>
          </a:bodyPr>
          <a:lstStyle/>
          <a:p>
            <a:pPr defTabSz="914378"/>
            <a:r>
              <a:rPr lang="en-GB" dirty="0"/>
              <a:t>Function as a Service framework</a:t>
            </a:r>
            <a:endParaRPr lang="en-NL" dirty="0"/>
          </a:p>
        </p:txBody>
      </p:sp>
      <p:sp>
        <p:nvSpPr>
          <p:cNvPr id="12" name="Arrow: Right 11">
            <a:extLst>
              <a:ext uri="{FF2B5EF4-FFF2-40B4-BE49-F238E27FC236}">
                <a16:creationId xmlns:a16="http://schemas.microsoft.com/office/drawing/2014/main" id="{1529F964-ED9F-489A-BB7E-1000D3CF0F67}"/>
              </a:ext>
            </a:extLst>
          </p:cNvPr>
          <p:cNvSpPr/>
          <p:nvPr/>
        </p:nvSpPr>
        <p:spPr>
          <a:xfrm>
            <a:off x="2022734" y="2597280"/>
            <a:ext cx="2581596" cy="69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dirty="0">
                <a:solidFill>
                  <a:srgbClr val="FFFFFF"/>
                </a:solidFill>
                <a:latin typeface="Arial" panose="020B0604020202020204"/>
              </a:rPr>
              <a:t>HTTP Request</a:t>
            </a:r>
            <a:endParaRPr lang="en-NL" dirty="0">
              <a:solidFill>
                <a:srgbClr val="FFFFFF"/>
              </a:solidFill>
              <a:latin typeface="Arial" panose="020B0604020202020204"/>
            </a:endParaRPr>
          </a:p>
        </p:txBody>
      </p:sp>
      <p:sp>
        <p:nvSpPr>
          <p:cNvPr id="13" name="Speech Bubble: Rectangle 12">
            <a:extLst>
              <a:ext uri="{FF2B5EF4-FFF2-40B4-BE49-F238E27FC236}">
                <a16:creationId xmlns:a16="http://schemas.microsoft.com/office/drawing/2014/main" id="{9A23B192-5EA8-424F-AA0F-5DDAF0853566}"/>
              </a:ext>
            </a:extLst>
          </p:cNvPr>
          <p:cNvSpPr/>
          <p:nvPr/>
        </p:nvSpPr>
        <p:spPr>
          <a:xfrm>
            <a:off x="358551" y="1259986"/>
            <a:ext cx="2282046" cy="586398"/>
          </a:xfrm>
          <a:prstGeom prst="wedgeRectCallout">
            <a:avLst>
              <a:gd name="adj1" fmla="val 35632"/>
              <a:gd name="adj2" fmla="val 2260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200" dirty="0">
              <a:solidFill>
                <a:srgbClr val="000000"/>
              </a:solidFill>
              <a:latin typeface="Arial" panose="020B0604020202020204"/>
            </a:endParaRPr>
          </a:p>
        </p:txBody>
      </p:sp>
      <p:sp>
        <p:nvSpPr>
          <p:cNvPr id="14" name="TextBox 13">
            <a:extLst>
              <a:ext uri="{FF2B5EF4-FFF2-40B4-BE49-F238E27FC236}">
                <a16:creationId xmlns:a16="http://schemas.microsoft.com/office/drawing/2014/main" id="{E9BD5467-28B7-4B70-972A-DEFEAE23B789}"/>
              </a:ext>
            </a:extLst>
          </p:cNvPr>
          <p:cNvSpPr txBox="1"/>
          <p:nvPr/>
        </p:nvSpPr>
        <p:spPr>
          <a:xfrm>
            <a:off x="358551" y="1323163"/>
            <a:ext cx="2493061" cy="461665"/>
          </a:xfrm>
          <a:prstGeom prst="rect">
            <a:avLst/>
          </a:prstGeom>
          <a:noFill/>
        </p:spPr>
        <p:txBody>
          <a:bodyPr wrap="square" rtlCol="0">
            <a:spAutoFit/>
          </a:bodyPr>
          <a:lstStyle/>
          <a:p>
            <a:pPr defTabSz="914378"/>
            <a:r>
              <a:rPr lang="nl-NL" sz="1200" dirty="0" err="1"/>
              <a:t>With</a:t>
            </a:r>
            <a:r>
              <a:rPr lang="nl-NL" sz="1200" dirty="0"/>
              <a:t> </a:t>
            </a:r>
            <a:r>
              <a:rPr lang="nl-NL" sz="1200" dirty="0" err="1"/>
              <a:t>method</a:t>
            </a:r>
            <a:r>
              <a:rPr lang="nl-NL" sz="1200" dirty="0"/>
              <a:t>, headers, query parameters, </a:t>
            </a:r>
            <a:r>
              <a:rPr lang="nl-NL" sz="1200" dirty="0" err="1"/>
              <a:t>url</a:t>
            </a:r>
            <a:r>
              <a:rPr lang="nl-NL" sz="1200" dirty="0"/>
              <a:t> </a:t>
            </a:r>
            <a:r>
              <a:rPr lang="nl-NL" sz="1200" dirty="0" err="1"/>
              <a:t>path</a:t>
            </a:r>
            <a:r>
              <a:rPr lang="nl-NL" sz="1200" dirty="0"/>
              <a:t>, body</a:t>
            </a:r>
          </a:p>
        </p:txBody>
      </p:sp>
      <p:cxnSp>
        <p:nvCxnSpPr>
          <p:cNvPr id="15" name="Connector: Elbow 14">
            <a:extLst>
              <a:ext uri="{FF2B5EF4-FFF2-40B4-BE49-F238E27FC236}">
                <a16:creationId xmlns:a16="http://schemas.microsoft.com/office/drawing/2014/main" id="{20273109-7190-4C9C-BBAF-AB5425518EF7}"/>
              </a:ext>
            </a:extLst>
          </p:cNvPr>
          <p:cNvCxnSpPr>
            <a:stCxn id="12" idx="3"/>
            <a:endCxn id="9" idx="1"/>
          </p:cNvCxnSpPr>
          <p:nvPr/>
        </p:nvCxnSpPr>
        <p:spPr>
          <a:xfrm flipV="1">
            <a:off x="4604330" y="2550761"/>
            <a:ext cx="210196" cy="395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E0E2458-791C-4752-B34F-4D9C2136F006}"/>
              </a:ext>
            </a:extLst>
          </p:cNvPr>
          <p:cNvCxnSpPr>
            <a:cxnSpLocks/>
            <a:stCxn id="9" idx="2"/>
            <a:endCxn id="7" idx="1"/>
          </p:cNvCxnSpPr>
          <p:nvPr/>
        </p:nvCxnSpPr>
        <p:spPr>
          <a:xfrm rot="16200000" flipH="1">
            <a:off x="5446161" y="2580675"/>
            <a:ext cx="565172" cy="813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peech Bubble: Rectangle 16">
            <a:extLst>
              <a:ext uri="{FF2B5EF4-FFF2-40B4-BE49-F238E27FC236}">
                <a16:creationId xmlns:a16="http://schemas.microsoft.com/office/drawing/2014/main" id="{ACC8B9ED-5570-4061-BC32-748502CFC881}"/>
              </a:ext>
            </a:extLst>
          </p:cNvPr>
          <p:cNvSpPr/>
          <p:nvPr/>
        </p:nvSpPr>
        <p:spPr>
          <a:xfrm>
            <a:off x="4902081" y="4129602"/>
            <a:ext cx="2747729" cy="586398"/>
          </a:xfrm>
          <a:prstGeom prst="wedgeRectCallout">
            <a:avLst>
              <a:gd name="adj1" fmla="val -17718"/>
              <a:gd name="adj2" fmla="val -1978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a:solidFill>
                <a:srgbClr val="000000"/>
              </a:solidFill>
              <a:latin typeface="Arial" panose="020B0604020202020204"/>
            </a:endParaRPr>
          </a:p>
        </p:txBody>
      </p:sp>
      <p:sp>
        <p:nvSpPr>
          <p:cNvPr id="18" name="TextBox 17">
            <a:extLst>
              <a:ext uri="{FF2B5EF4-FFF2-40B4-BE49-F238E27FC236}">
                <a16:creationId xmlns:a16="http://schemas.microsoft.com/office/drawing/2014/main" id="{A4D069D9-B4C6-4CA2-8BB4-3EE9190A3797}"/>
              </a:ext>
            </a:extLst>
          </p:cNvPr>
          <p:cNvSpPr txBox="1"/>
          <p:nvPr/>
        </p:nvSpPr>
        <p:spPr>
          <a:xfrm>
            <a:off x="4902081" y="4192779"/>
            <a:ext cx="3240000" cy="461665"/>
          </a:xfrm>
          <a:prstGeom prst="rect">
            <a:avLst/>
          </a:prstGeom>
          <a:noFill/>
        </p:spPr>
        <p:txBody>
          <a:bodyPr wrap="square" rtlCol="0">
            <a:spAutoFit/>
          </a:bodyPr>
          <a:lstStyle/>
          <a:p>
            <a:pPr defTabSz="914378"/>
            <a:r>
              <a:rPr lang="nl-NL" sz="1200" dirty="0"/>
              <a:t>input – </a:t>
            </a:r>
            <a:r>
              <a:rPr lang="nl-NL" sz="1200" dirty="0" err="1"/>
              <a:t>derived</a:t>
            </a:r>
            <a:r>
              <a:rPr lang="nl-NL" sz="1200" dirty="0"/>
              <a:t> </a:t>
            </a:r>
            <a:r>
              <a:rPr lang="nl-NL" sz="1200" dirty="0" err="1"/>
              <a:t>from</a:t>
            </a:r>
            <a:r>
              <a:rPr lang="nl-NL" sz="1200" dirty="0"/>
              <a:t> body</a:t>
            </a:r>
          </a:p>
          <a:p>
            <a:pPr defTabSz="914378"/>
            <a:r>
              <a:rPr lang="nl-NL" sz="1200" dirty="0" err="1"/>
              <a:t>ctx</a:t>
            </a:r>
            <a:r>
              <a:rPr lang="nl-NL" sz="1200" dirty="0"/>
              <a:t> – </a:t>
            </a:r>
            <a:r>
              <a:rPr lang="nl-NL" sz="1200" dirty="0" err="1"/>
              <a:t>raw</a:t>
            </a:r>
            <a:r>
              <a:rPr lang="nl-NL" sz="1200" dirty="0"/>
              <a:t> HTTP </a:t>
            </a:r>
            <a:r>
              <a:rPr lang="nl-NL" sz="1200" dirty="0" err="1"/>
              <a:t>request</a:t>
            </a:r>
            <a:r>
              <a:rPr lang="nl-NL" sz="1200" dirty="0"/>
              <a:t> </a:t>
            </a:r>
            <a:r>
              <a:rPr lang="nl-NL" sz="1200" dirty="0" err="1"/>
              <a:t>components</a:t>
            </a:r>
            <a:endParaRPr lang="nl-NL" sz="1200" dirty="0"/>
          </a:p>
        </p:txBody>
      </p:sp>
    </p:spTree>
    <p:extLst>
      <p:ext uri="{BB962C8B-B14F-4D97-AF65-F5344CB8AC3E}">
        <p14:creationId xmlns:p14="http://schemas.microsoft.com/office/powerpoint/2010/main" val="127080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animBg="1"/>
      <p:bldP spid="14" grpId="0"/>
      <p:bldP spid="17" grpId="0" animBg="1"/>
      <p:bldP spid="1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A4CEE9-56A1-4A68-9DB4-2C2C9C6A2D67}"/>
              </a:ext>
            </a:extLst>
          </p:cNvPr>
          <p:cNvSpPr>
            <a:spLocks noGrp="1"/>
          </p:cNvSpPr>
          <p:nvPr>
            <p:ph type="title"/>
          </p:nvPr>
        </p:nvSpPr>
        <p:spPr/>
        <p:txBody>
          <a:bodyPr/>
          <a:lstStyle/>
          <a:p>
            <a:r>
              <a:rPr lang="en-US" dirty="0"/>
              <a:t>OCI Functions</a:t>
            </a:r>
          </a:p>
        </p:txBody>
      </p:sp>
      <p:sp>
        <p:nvSpPr>
          <p:cNvPr id="3" name="Content Placeholder 2">
            <a:extLst>
              <a:ext uri="{FF2B5EF4-FFF2-40B4-BE49-F238E27FC236}">
                <a16:creationId xmlns:a16="http://schemas.microsoft.com/office/drawing/2014/main" id="{6043D36D-0316-4F0C-A0D4-0DD85798D593}"/>
              </a:ext>
            </a:extLst>
          </p:cNvPr>
          <p:cNvSpPr>
            <a:spLocks noGrp="1"/>
          </p:cNvSpPr>
          <p:nvPr>
            <p:ph idx="1"/>
          </p:nvPr>
        </p:nvSpPr>
        <p:spPr>
          <a:xfrm>
            <a:off x="6615693" y="936000"/>
            <a:ext cx="2528307" cy="3780000"/>
          </a:xfrm>
        </p:spPr>
        <p:txBody>
          <a:bodyPr/>
          <a:lstStyle/>
          <a:p>
            <a:r>
              <a:rPr lang="en-US" dirty="0"/>
              <a:t>Stateless</a:t>
            </a:r>
          </a:p>
          <a:p>
            <a:r>
              <a:rPr lang="en-US" dirty="0"/>
              <a:t>Load balanced</a:t>
            </a:r>
          </a:p>
          <a:p>
            <a:r>
              <a:rPr lang="en-US" dirty="0"/>
              <a:t>Routed</a:t>
            </a:r>
          </a:p>
          <a:p>
            <a:r>
              <a:rPr lang="en-US" dirty="0"/>
              <a:t>Authorization enforced</a:t>
            </a:r>
          </a:p>
          <a:p>
            <a:r>
              <a:rPr lang="en-US" dirty="0"/>
              <a:t>Short running tasks</a:t>
            </a:r>
          </a:p>
          <a:p>
            <a:r>
              <a:rPr lang="en-US" dirty="0"/>
              <a:t>Configuration parameters</a:t>
            </a:r>
          </a:p>
          <a:p>
            <a:r>
              <a:rPr lang="en-US" dirty="0"/>
              <a:t>Rapid startup</a:t>
            </a:r>
          </a:p>
          <a:p>
            <a:r>
              <a:rPr lang="en-US" dirty="0"/>
              <a:t>Pay per GB minute</a:t>
            </a:r>
          </a:p>
        </p:txBody>
      </p:sp>
      <p:sp>
        <p:nvSpPr>
          <p:cNvPr id="4" name="Footer Placeholder 3">
            <a:extLst>
              <a:ext uri="{FF2B5EF4-FFF2-40B4-BE49-F238E27FC236}">
                <a16:creationId xmlns:a16="http://schemas.microsoft.com/office/drawing/2014/main" id="{8C954403-2754-46C9-973D-5FA72884969E}"/>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5" name="Oval 4">
            <a:extLst>
              <a:ext uri="{FF2B5EF4-FFF2-40B4-BE49-F238E27FC236}">
                <a16:creationId xmlns:a16="http://schemas.microsoft.com/office/drawing/2014/main" id="{9607BBC4-978C-439F-A877-8906689319CB}"/>
              </a:ext>
            </a:extLst>
          </p:cNvPr>
          <p:cNvSpPr/>
          <p:nvPr/>
        </p:nvSpPr>
        <p:spPr>
          <a:xfrm>
            <a:off x="2177479" y="1539070"/>
            <a:ext cx="4093085" cy="2158956"/>
          </a:xfrm>
          <a:prstGeom prst="ellipse">
            <a:avLst/>
          </a:prstGeom>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a:extLst>
              <a:ext uri="{FF2B5EF4-FFF2-40B4-BE49-F238E27FC236}">
                <a16:creationId xmlns:a16="http://schemas.microsoft.com/office/drawing/2014/main" id="{B2E5C568-EE86-422A-AF88-7C77A943E06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81644" y="2368191"/>
            <a:ext cx="738043" cy="738043"/>
          </a:xfrm>
          <a:prstGeom prst="rect">
            <a:avLst/>
          </a:prstGeom>
        </p:spPr>
      </p:pic>
      <p:sp>
        <p:nvSpPr>
          <p:cNvPr id="7" name="Cloud 6">
            <a:extLst>
              <a:ext uri="{FF2B5EF4-FFF2-40B4-BE49-F238E27FC236}">
                <a16:creationId xmlns:a16="http://schemas.microsoft.com/office/drawing/2014/main" id="{79C0BDA6-2056-42E2-8931-16FB821D8A6E}"/>
              </a:ext>
            </a:extLst>
          </p:cNvPr>
          <p:cNvSpPr/>
          <p:nvPr/>
        </p:nvSpPr>
        <p:spPr>
          <a:xfrm>
            <a:off x="2920824" y="4103721"/>
            <a:ext cx="2102713" cy="7317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 name="Rectangle 7">
            <a:extLst>
              <a:ext uri="{FF2B5EF4-FFF2-40B4-BE49-F238E27FC236}">
                <a16:creationId xmlns:a16="http://schemas.microsoft.com/office/drawing/2014/main" id="{35A30C55-4170-400C-9E01-A291C12F2B4F}"/>
              </a:ext>
            </a:extLst>
          </p:cNvPr>
          <p:cNvSpPr/>
          <p:nvPr/>
        </p:nvSpPr>
        <p:spPr>
          <a:xfrm>
            <a:off x="4150666"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9" name="Rectangle 8">
            <a:extLst>
              <a:ext uri="{FF2B5EF4-FFF2-40B4-BE49-F238E27FC236}">
                <a16:creationId xmlns:a16="http://schemas.microsoft.com/office/drawing/2014/main" id="{7260F578-326E-4BA4-AE8B-866929268F10}"/>
              </a:ext>
            </a:extLst>
          </p:cNvPr>
          <p:cNvSpPr/>
          <p:nvPr/>
        </p:nvSpPr>
        <p:spPr>
          <a:xfrm>
            <a:off x="3582481"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10" name="Rectangle 9">
            <a:extLst>
              <a:ext uri="{FF2B5EF4-FFF2-40B4-BE49-F238E27FC236}">
                <a16:creationId xmlns:a16="http://schemas.microsoft.com/office/drawing/2014/main" id="{989AF690-B953-4D1A-8F7F-1A823B7D4C73}"/>
              </a:ext>
            </a:extLst>
          </p:cNvPr>
          <p:cNvSpPr/>
          <p:nvPr/>
        </p:nvSpPr>
        <p:spPr>
          <a:xfrm>
            <a:off x="3007873"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11" name="Graphic 90">
            <a:extLst>
              <a:ext uri="{FF2B5EF4-FFF2-40B4-BE49-F238E27FC236}">
                <a16:creationId xmlns:a16="http://schemas.microsoft.com/office/drawing/2014/main" id="{4E01AA89-2CA7-400D-8EBF-64280FB20F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20787" y="4076999"/>
            <a:ext cx="465699" cy="465699"/>
          </a:xfrm>
          <a:prstGeom prst="rect">
            <a:avLst/>
          </a:prstGeom>
        </p:spPr>
      </p:pic>
      <p:pic>
        <p:nvPicPr>
          <p:cNvPr id="12" name="Graphic 106">
            <a:extLst>
              <a:ext uri="{FF2B5EF4-FFF2-40B4-BE49-F238E27FC236}">
                <a16:creationId xmlns:a16="http://schemas.microsoft.com/office/drawing/2014/main" id="{95DB5FD3-4412-4B55-9165-EFDC7D91DAD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201873" y="4076999"/>
            <a:ext cx="496952" cy="496952"/>
          </a:xfrm>
          <a:prstGeom prst="rect">
            <a:avLst/>
          </a:prstGeom>
        </p:spPr>
      </p:pic>
      <p:pic>
        <p:nvPicPr>
          <p:cNvPr id="13" name="Graphic 8">
            <a:extLst>
              <a:ext uri="{FF2B5EF4-FFF2-40B4-BE49-F238E27FC236}">
                <a16:creationId xmlns:a16="http://schemas.microsoft.com/office/drawing/2014/main" id="{7C53B924-314A-4513-8EBF-F5D2D64216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731501" y="4076999"/>
            <a:ext cx="507902" cy="507902"/>
          </a:xfrm>
          <a:prstGeom prst="rect">
            <a:avLst/>
          </a:prstGeom>
        </p:spPr>
      </p:pic>
      <p:sp>
        <p:nvSpPr>
          <p:cNvPr id="14" name="Arrow: Down 13">
            <a:extLst>
              <a:ext uri="{FF2B5EF4-FFF2-40B4-BE49-F238E27FC236}">
                <a16:creationId xmlns:a16="http://schemas.microsoft.com/office/drawing/2014/main" id="{3BC03AA3-AC24-4646-874D-5DD33353242F}"/>
              </a:ext>
            </a:extLst>
          </p:cNvPr>
          <p:cNvSpPr/>
          <p:nvPr/>
        </p:nvSpPr>
        <p:spPr>
          <a:xfrm>
            <a:off x="3615620" y="3539836"/>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8CAB8DB6-36F3-425B-AFC9-40EF96796232}"/>
              </a:ext>
            </a:extLst>
          </p:cNvPr>
          <p:cNvSpPr txBox="1"/>
          <p:nvPr/>
        </p:nvSpPr>
        <p:spPr>
          <a:xfrm>
            <a:off x="3320823" y="1661711"/>
            <a:ext cx="1067600" cy="200055"/>
          </a:xfrm>
          <a:prstGeom prst="rect">
            <a:avLst/>
          </a:prstGeom>
          <a:noFill/>
        </p:spPr>
        <p:txBody>
          <a:bodyPr wrap="none" lIns="0" tIns="0" rIns="0" bIns="0" rtlCol="0">
            <a:spAutoFit/>
          </a:bodyPr>
          <a:lstStyle/>
          <a:p>
            <a:r>
              <a:rPr lang="en-US" sz="1300" dirty="0">
                <a:solidFill>
                  <a:schemeClr val="bg1">
                    <a:lumMod val="85000"/>
                  </a:schemeClr>
                </a:solidFill>
              </a:rPr>
              <a:t>OCI Functions</a:t>
            </a:r>
          </a:p>
        </p:txBody>
      </p:sp>
      <p:sp>
        <p:nvSpPr>
          <p:cNvPr id="16" name="Rectangle 15">
            <a:extLst>
              <a:ext uri="{FF2B5EF4-FFF2-40B4-BE49-F238E27FC236}">
                <a16:creationId xmlns:a16="http://schemas.microsoft.com/office/drawing/2014/main" id="{63305C32-A92D-4029-ACFA-81581BC84CF4}"/>
              </a:ext>
            </a:extLst>
          </p:cNvPr>
          <p:cNvSpPr/>
          <p:nvPr/>
        </p:nvSpPr>
        <p:spPr>
          <a:xfrm>
            <a:off x="3689428" y="3028559"/>
            <a:ext cx="915625" cy="243849"/>
          </a:xfrm>
          <a:prstGeom prst="rect">
            <a:avLst/>
          </a:prstGeom>
        </p:spPr>
        <p:txBody>
          <a:bodyPr wrap="square" tIns="73152">
            <a:spAutoFit/>
          </a:bodyPr>
          <a:lstStyle/>
          <a:p>
            <a:pPr algn="ctr">
              <a:lnSpc>
                <a:spcPts val="850"/>
              </a:lnSpc>
            </a:pPr>
            <a:r>
              <a:rPr lang="en-US" sz="1100" b="1" dirty="0">
                <a:solidFill>
                  <a:srgbClr val="C00000"/>
                </a:solidFill>
                <a:latin typeface="MS UI Gothic" panose="020B0600070205080204" pitchFamily="34" charset="-128"/>
                <a:ea typeface="Arial" charset="0"/>
                <a:cs typeface="Oracle Sans" panose="020B0503020204020204" pitchFamily="34" charset="0"/>
              </a:rPr>
              <a:t>Function</a:t>
            </a:r>
          </a:p>
        </p:txBody>
      </p:sp>
      <p:sp>
        <p:nvSpPr>
          <p:cNvPr id="17" name="Arrow: Right 16">
            <a:extLst>
              <a:ext uri="{FF2B5EF4-FFF2-40B4-BE49-F238E27FC236}">
                <a16:creationId xmlns:a16="http://schemas.microsoft.com/office/drawing/2014/main" id="{F8588D6B-B17A-480A-B8DC-3BA3F75DB4A2}"/>
              </a:ext>
            </a:extLst>
          </p:cNvPr>
          <p:cNvSpPr/>
          <p:nvPr/>
        </p:nvSpPr>
        <p:spPr>
          <a:xfrm>
            <a:off x="457199" y="2269457"/>
            <a:ext cx="1732289" cy="69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dirty="0">
                <a:solidFill>
                  <a:srgbClr val="FFFFFF"/>
                </a:solidFill>
                <a:latin typeface="Arial" panose="020B0604020202020204"/>
              </a:rPr>
              <a:t>HTTP Request</a:t>
            </a:r>
            <a:endParaRPr lang="en-NL" dirty="0">
              <a:solidFill>
                <a:srgbClr val="FFFFFF"/>
              </a:solidFill>
              <a:latin typeface="Arial" panose="020B0604020202020204"/>
            </a:endParaRPr>
          </a:p>
        </p:txBody>
      </p:sp>
      <p:cxnSp>
        <p:nvCxnSpPr>
          <p:cNvPr id="19" name="Straight Arrow Connector 18">
            <a:extLst>
              <a:ext uri="{FF2B5EF4-FFF2-40B4-BE49-F238E27FC236}">
                <a16:creationId xmlns:a16="http://schemas.microsoft.com/office/drawing/2014/main" id="{1EAE435D-2577-4810-A29D-3A1C0588826B}"/>
              </a:ext>
            </a:extLst>
          </p:cNvPr>
          <p:cNvCxnSpPr>
            <a:cxnSpLocks/>
          </p:cNvCxnSpPr>
          <p:nvPr/>
        </p:nvCxnSpPr>
        <p:spPr>
          <a:xfrm>
            <a:off x="2185643" y="2618548"/>
            <a:ext cx="1604165" cy="118665"/>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Cloud 19">
            <a:extLst>
              <a:ext uri="{FF2B5EF4-FFF2-40B4-BE49-F238E27FC236}">
                <a16:creationId xmlns:a16="http://schemas.microsoft.com/office/drawing/2014/main" id="{E6E872BC-DDE8-4EAF-87D1-D9CB1C0AC0B9}"/>
              </a:ext>
            </a:extLst>
          </p:cNvPr>
          <p:cNvSpPr/>
          <p:nvPr/>
        </p:nvSpPr>
        <p:spPr>
          <a:xfrm>
            <a:off x="3099309" y="100741"/>
            <a:ext cx="2909605" cy="98250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3" name="Rectangle 22">
            <a:extLst>
              <a:ext uri="{FF2B5EF4-FFF2-40B4-BE49-F238E27FC236}">
                <a16:creationId xmlns:a16="http://schemas.microsoft.com/office/drawing/2014/main" id="{637D2FC0-0FDC-45D0-9F5C-43847402C409}"/>
              </a:ext>
            </a:extLst>
          </p:cNvPr>
          <p:cNvSpPr/>
          <p:nvPr/>
        </p:nvSpPr>
        <p:spPr>
          <a:xfrm>
            <a:off x="3558411" y="699132"/>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OCI DevOps</a:t>
            </a:r>
          </a:p>
        </p:txBody>
      </p:sp>
      <p:sp>
        <p:nvSpPr>
          <p:cNvPr id="27" name="Arrow: Down 26">
            <a:extLst>
              <a:ext uri="{FF2B5EF4-FFF2-40B4-BE49-F238E27FC236}">
                <a16:creationId xmlns:a16="http://schemas.microsoft.com/office/drawing/2014/main" id="{1F8FEBDE-A4FE-4545-96D2-5FF35F577D12}"/>
              </a:ext>
            </a:extLst>
          </p:cNvPr>
          <p:cNvSpPr/>
          <p:nvPr/>
        </p:nvSpPr>
        <p:spPr>
          <a:xfrm>
            <a:off x="3671616" y="1061554"/>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9" name="Snagit_SNG875">
            <a:extLst>
              <a:ext uri="{FF2B5EF4-FFF2-40B4-BE49-F238E27FC236}">
                <a16:creationId xmlns:a16="http://schemas.microsoft.com/office/drawing/2014/main" id="{A2DAE638-06B7-4945-827D-34C2D9979204}"/>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059923" y="171141"/>
            <a:ext cx="615572" cy="588641"/>
          </a:xfrm>
          <a:prstGeom prst="rect">
            <a:avLst/>
          </a:prstGeom>
        </p:spPr>
      </p:pic>
      <p:pic>
        <p:nvPicPr>
          <p:cNvPr id="31" name="Snagit_SNG877">
            <a:extLst>
              <a:ext uri="{FF2B5EF4-FFF2-40B4-BE49-F238E27FC236}">
                <a16:creationId xmlns:a16="http://schemas.microsoft.com/office/drawing/2014/main" id="{33FCFDEB-EB38-40BF-95D3-CAE700448C0A}"/>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455962" y="260383"/>
            <a:ext cx="646352" cy="488611"/>
          </a:xfrm>
          <a:prstGeom prst="rect">
            <a:avLst/>
          </a:prstGeom>
        </p:spPr>
      </p:pic>
      <p:pic>
        <p:nvPicPr>
          <p:cNvPr id="33" name="Snagit_SNG879">
            <a:extLst>
              <a:ext uri="{FF2B5EF4-FFF2-40B4-BE49-F238E27FC236}">
                <a16:creationId xmlns:a16="http://schemas.microsoft.com/office/drawing/2014/main" id="{D16F9D8B-2DE1-4473-B7F2-051EBD5A88C5}"/>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4198024" y="171141"/>
            <a:ext cx="446290" cy="580947"/>
          </a:xfrm>
          <a:prstGeom prst="rect">
            <a:avLst/>
          </a:prstGeom>
        </p:spPr>
      </p:pic>
      <p:pic>
        <p:nvPicPr>
          <p:cNvPr id="35" name="Snagit_SNG87B">
            <a:extLst>
              <a:ext uri="{FF2B5EF4-FFF2-40B4-BE49-F238E27FC236}">
                <a16:creationId xmlns:a16="http://schemas.microsoft.com/office/drawing/2014/main" id="{9BF92355-2633-453D-BC6C-C0867DFC8E8D}"/>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4684756" y="457044"/>
            <a:ext cx="357802" cy="504000"/>
          </a:xfrm>
          <a:prstGeom prst="rect">
            <a:avLst/>
          </a:prstGeom>
        </p:spPr>
      </p:pic>
      <p:sp>
        <p:nvSpPr>
          <p:cNvPr id="36" name="Rectangle 35">
            <a:extLst>
              <a:ext uri="{FF2B5EF4-FFF2-40B4-BE49-F238E27FC236}">
                <a16:creationId xmlns:a16="http://schemas.microsoft.com/office/drawing/2014/main" id="{4928037E-84F2-4842-A6D0-596976A079EB}"/>
              </a:ext>
            </a:extLst>
          </p:cNvPr>
          <p:cNvSpPr/>
          <p:nvPr/>
        </p:nvSpPr>
        <p:spPr>
          <a:xfrm>
            <a:off x="1610725" y="1927865"/>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37" name="Graphic 36">
            <a:extLst>
              <a:ext uri="{FF2B5EF4-FFF2-40B4-BE49-F238E27FC236}">
                <a16:creationId xmlns:a16="http://schemas.microsoft.com/office/drawing/2014/main" id="{21249284-A878-4BA1-9C9A-F2B19752E1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754773" y="1509861"/>
            <a:ext cx="496952" cy="496952"/>
          </a:xfrm>
          <a:prstGeom prst="rect">
            <a:avLst/>
          </a:prstGeom>
        </p:spPr>
      </p:pic>
      <p:cxnSp>
        <p:nvCxnSpPr>
          <p:cNvPr id="38" name="Straight Arrow Connector 37">
            <a:extLst>
              <a:ext uri="{FF2B5EF4-FFF2-40B4-BE49-F238E27FC236}">
                <a16:creationId xmlns:a16="http://schemas.microsoft.com/office/drawing/2014/main" id="{B4198100-DFA7-4E18-90EF-B9115BD84984}"/>
              </a:ext>
            </a:extLst>
          </p:cNvPr>
          <p:cNvCxnSpPr>
            <a:cxnSpLocks/>
            <a:stCxn id="37" idx="3"/>
          </p:cNvCxnSpPr>
          <p:nvPr/>
        </p:nvCxnSpPr>
        <p:spPr>
          <a:xfrm>
            <a:off x="2251725" y="1758337"/>
            <a:ext cx="1562090" cy="75490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42" name="Arrow: Right 41">
            <a:extLst>
              <a:ext uri="{FF2B5EF4-FFF2-40B4-BE49-F238E27FC236}">
                <a16:creationId xmlns:a16="http://schemas.microsoft.com/office/drawing/2014/main" id="{1551D246-9D3D-4615-B4B1-B18F29C4CF69}"/>
              </a:ext>
            </a:extLst>
          </p:cNvPr>
          <p:cNvSpPr/>
          <p:nvPr/>
        </p:nvSpPr>
        <p:spPr>
          <a:xfrm>
            <a:off x="378695" y="1463553"/>
            <a:ext cx="1326087" cy="50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sz="1100" dirty="0">
                <a:solidFill>
                  <a:srgbClr val="FFFFFF"/>
                </a:solidFill>
                <a:latin typeface="Arial" panose="020B0604020202020204"/>
              </a:rPr>
              <a:t>HTTP Request</a:t>
            </a:r>
            <a:endParaRPr lang="en-NL" sz="1100" dirty="0">
              <a:solidFill>
                <a:srgbClr val="FFFFFF"/>
              </a:solidFill>
              <a:latin typeface="Arial" panose="020B0604020202020204"/>
            </a:endParaRPr>
          </a:p>
        </p:txBody>
      </p:sp>
      <p:sp>
        <p:nvSpPr>
          <p:cNvPr id="43" name="Rectangle 42">
            <a:extLst>
              <a:ext uri="{FF2B5EF4-FFF2-40B4-BE49-F238E27FC236}">
                <a16:creationId xmlns:a16="http://schemas.microsoft.com/office/drawing/2014/main" id="{5FB5D78C-4C04-4537-B2B0-D1CAB576F84B}"/>
              </a:ext>
            </a:extLst>
          </p:cNvPr>
          <p:cNvSpPr/>
          <p:nvPr/>
        </p:nvSpPr>
        <p:spPr>
          <a:xfrm>
            <a:off x="3396944" y="2170530"/>
            <a:ext cx="1265102" cy="1200734"/>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100" b="1" dirty="0">
                <a:solidFill>
                  <a:srgbClr val="C00000"/>
                </a:solidFill>
                <a:latin typeface="MS UI Gothic" panose="020B0600070205080204" pitchFamily="34" charset="-128"/>
                <a:ea typeface="Arial" charset="0"/>
                <a:cs typeface="Oracle Sans" panose="020B0503020204020204" pitchFamily="34" charset="0"/>
              </a:rPr>
              <a:t>Application</a:t>
            </a:r>
          </a:p>
        </p:txBody>
      </p:sp>
    </p:spTree>
    <p:extLst>
      <p:ext uri="{BB962C8B-B14F-4D97-AF65-F5344CB8AC3E}">
        <p14:creationId xmlns:p14="http://schemas.microsoft.com/office/powerpoint/2010/main" val="8785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4" grpId="0" animBg="1"/>
      <p:bldP spid="17" grpId="0" animBg="1"/>
      <p:bldP spid="20" grpId="0" animBg="1"/>
      <p:bldP spid="23" grpId="0"/>
      <p:bldP spid="27" grpId="0" animBg="1"/>
      <p:bldP spid="36" grpId="0"/>
      <p:bldP spid="42" grpId="0" animBg="1"/>
      <p:bldP spid="4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2340359" y="96750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3068507" y="9675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2134" y="149694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09" y="159374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748" y="217820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356" y="113874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671" y="205575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2441556" y="176027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2880360" y="320960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260" y="396331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72D2382C-EA56-487F-8213-C6F4ECCBBC04}"/>
              </a:ext>
            </a:extLst>
          </p:cNvPr>
          <p:cNvSpPr>
            <a:spLocks noGrp="1"/>
          </p:cNvSpPr>
          <p:nvPr>
            <p:ph type="ftr" sz="quarter" idx="11"/>
          </p:nvPr>
        </p:nvSpPr>
        <p:spPr>
          <a:xfrm>
            <a:off x="4943925" y="5005020"/>
            <a:ext cx="2947499" cy="108000"/>
          </a:xfrm>
        </p:spPr>
        <p:txBody>
          <a:bodyPr/>
          <a:lstStyle/>
          <a:p>
            <a:r>
              <a:rPr lang="en-US" dirty="0"/>
              <a:t>Cloud Native Application Development- on Oracle Cloud | APAC OGB Tour 2021</a:t>
            </a:r>
            <a:endParaRPr lang="en-NL" dirty="0"/>
          </a:p>
        </p:txBody>
      </p:sp>
    </p:spTree>
    <p:extLst>
      <p:ext uri="{BB962C8B-B14F-4D97-AF65-F5344CB8AC3E}">
        <p14:creationId xmlns:p14="http://schemas.microsoft.com/office/powerpoint/2010/main" val="34334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 “execution engine”</a:t>
            </a:r>
          </a:p>
        </p:txBody>
      </p:sp>
      <p:sp>
        <p:nvSpPr>
          <p:cNvPr id="7" name="Freeform: Shape 6">
            <a:extLst>
              <a:ext uri="{FF2B5EF4-FFF2-40B4-BE49-F238E27FC236}">
                <a16:creationId xmlns:a16="http://schemas.microsoft.com/office/drawing/2014/main" id="{D7416032-AB09-4C39-B2DC-1C0FA37A6313}"/>
              </a:ext>
            </a:extLst>
          </p:cNvPr>
          <p:cNvSpPr/>
          <p:nvPr/>
        </p:nvSpPr>
        <p:spPr>
          <a:xfrm>
            <a:off x="1301800" y="99036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2029948" y="99036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3575" y="151980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350" y="161660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189" y="220106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797" y="116160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112" y="207861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402997" y="178313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1841801" y="323246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701" y="398617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2CB30570-C513-4EB9-B0B0-0E0D1FD5CA9F}"/>
              </a:ext>
            </a:extLst>
          </p:cNvPr>
          <p:cNvSpPr/>
          <p:nvPr/>
        </p:nvSpPr>
        <p:spPr>
          <a:xfrm>
            <a:off x="6507193" y="1683852"/>
            <a:ext cx="2467620" cy="2148960"/>
          </a:xfrm>
          <a:prstGeom prst="cub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Gears">
            <a:extLst>
              <a:ext uri="{FF2B5EF4-FFF2-40B4-BE49-F238E27FC236}">
                <a16:creationId xmlns:a16="http://schemas.microsoft.com/office/drawing/2014/main" id="{99A722EA-E2DE-4177-B0F6-CEAEECA58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1400" y="2918412"/>
            <a:ext cx="914400" cy="914400"/>
          </a:xfrm>
          <a:prstGeom prst="rect">
            <a:avLst/>
          </a:prstGeom>
        </p:spPr>
      </p:pic>
      <p:sp>
        <p:nvSpPr>
          <p:cNvPr id="5" name="Arrow: Right 4">
            <a:extLst>
              <a:ext uri="{FF2B5EF4-FFF2-40B4-BE49-F238E27FC236}">
                <a16:creationId xmlns:a16="http://schemas.microsoft.com/office/drawing/2014/main" id="{40A84391-D6D4-4FB8-864A-EDF5CC66B009}"/>
              </a:ext>
            </a:extLst>
          </p:cNvPr>
          <p:cNvSpPr/>
          <p:nvPr/>
        </p:nvSpPr>
        <p:spPr>
          <a:xfrm>
            <a:off x="5360795" y="188315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5334615" y="312298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F34675E-D145-49F4-937A-835C241F2EA3}"/>
              </a:ext>
            </a:extLst>
          </p:cNvPr>
          <p:cNvSpPr>
            <a:spLocks noGrp="1"/>
          </p:cNvSpPr>
          <p:nvPr>
            <p:ph idx="1"/>
          </p:nvPr>
        </p:nvSpPr>
        <p:spPr/>
        <p:txBody>
          <a:bodyPr/>
          <a:lstStyle/>
          <a:p>
            <a:endParaRPr lang="en-US"/>
          </a:p>
        </p:txBody>
      </p:sp>
      <p:sp>
        <p:nvSpPr>
          <p:cNvPr id="13" name="Arrow: Down 12">
            <a:extLst>
              <a:ext uri="{FF2B5EF4-FFF2-40B4-BE49-F238E27FC236}">
                <a16:creationId xmlns:a16="http://schemas.microsoft.com/office/drawing/2014/main" id="{2B976B78-0AD1-44BE-A928-5D7EF59CF691}"/>
              </a:ext>
            </a:extLst>
          </p:cNvPr>
          <p:cNvSpPr/>
          <p:nvPr/>
        </p:nvSpPr>
        <p:spPr>
          <a:xfrm>
            <a:off x="7545468" y="1514192"/>
            <a:ext cx="459770" cy="44963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1FB60440-8969-46FA-9E8E-7C732BD6BD8C}"/>
              </a:ext>
            </a:extLst>
          </p:cNvPr>
          <p:cNvSpPr/>
          <p:nvPr/>
        </p:nvSpPr>
        <p:spPr>
          <a:xfrm>
            <a:off x="6176575" y="640080"/>
            <a:ext cx="1374825" cy="724272"/>
          </a:xfrm>
          <a:prstGeom prst="wedgeRectCallout">
            <a:avLst>
              <a:gd name="adj1" fmla="val 63413"/>
              <a:gd name="adj2" fmla="val 8985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Configuration Parameters</a:t>
            </a:r>
          </a:p>
        </p:txBody>
      </p:sp>
      <p:sp>
        <p:nvSpPr>
          <p:cNvPr id="23" name="Footer Placeholder 3">
            <a:extLst>
              <a:ext uri="{FF2B5EF4-FFF2-40B4-BE49-F238E27FC236}">
                <a16:creationId xmlns:a16="http://schemas.microsoft.com/office/drawing/2014/main" id="{F1AF4CB2-E883-479D-8EA8-9A9FA6CE48C4}"/>
              </a:ext>
            </a:extLst>
          </p:cNvPr>
          <p:cNvSpPr>
            <a:spLocks noGrp="1"/>
          </p:cNvSpPr>
          <p:nvPr>
            <p:ph type="ftr" sz="quarter" idx="11"/>
          </p:nvPr>
        </p:nvSpPr>
        <p:spPr>
          <a:xfrm>
            <a:off x="4968000" y="5004000"/>
            <a:ext cx="3240000" cy="108000"/>
          </a:xfrm>
        </p:spPr>
        <p:txBody>
          <a:bodyPr/>
          <a:lstStyle/>
          <a:p>
            <a:r>
              <a:rPr lang="en-US"/>
              <a:t>Cloud Native Application Development- on Oracle Cloud | APAC OGB Tour 2021</a:t>
            </a:r>
            <a:endParaRPr lang="en-NL" dirty="0"/>
          </a:p>
        </p:txBody>
      </p:sp>
    </p:spTree>
    <p:extLst>
      <p:ext uri="{BB962C8B-B14F-4D97-AF65-F5344CB8AC3E}">
        <p14:creationId xmlns:p14="http://schemas.microsoft.com/office/powerpoint/2010/main" val="231058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a:t>Cloud Native Application Development- on Oracle Cloud | APAC OGB Tour 2021</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2" name="Speech Bubble: Rectangle 1031">
            <a:extLst>
              <a:ext uri="{FF2B5EF4-FFF2-40B4-BE49-F238E27FC236}">
                <a16:creationId xmlns:a16="http://schemas.microsoft.com/office/drawing/2014/main" id="{618A9B2D-1C66-4264-A62F-E0D8EE9EF348}"/>
              </a:ext>
            </a:extLst>
          </p:cNvPr>
          <p:cNvSpPr/>
          <p:nvPr/>
        </p:nvSpPr>
        <p:spPr>
          <a:xfrm>
            <a:off x="5409023" y="4524469"/>
            <a:ext cx="3506377" cy="331031"/>
          </a:xfrm>
          <a:prstGeom prst="wedgeRectCallout">
            <a:avLst>
              <a:gd name="adj1" fmla="val 31831"/>
              <a:gd name="adj2" fmla="val -121652"/>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33" name="TextBox 1032">
            <a:extLst>
              <a:ext uri="{FF2B5EF4-FFF2-40B4-BE49-F238E27FC236}">
                <a16:creationId xmlns:a16="http://schemas.microsoft.com/office/drawing/2014/main" id="{51E26CAB-6F49-42B2-81F3-687AFAC7C2E4}"/>
              </a:ext>
            </a:extLst>
          </p:cNvPr>
          <p:cNvSpPr txBox="1"/>
          <p:nvPr/>
        </p:nvSpPr>
        <p:spPr>
          <a:xfrm>
            <a:off x="5470494" y="4539180"/>
            <a:ext cx="3444906" cy="307777"/>
          </a:xfrm>
          <a:prstGeom prst="rect">
            <a:avLst/>
          </a:prstGeom>
          <a:noFill/>
        </p:spPr>
        <p:txBody>
          <a:bodyPr wrap="square" lIns="0" tIns="0" rIns="0" bIns="0" rtlCol="0">
            <a:spAutoFit/>
          </a:bodyPr>
          <a:lstStyle/>
          <a:p>
            <a:r>
              <a:rPr lang="en-US" sz="1000" dirty="0">
                <a:solidFill>
                  <a:schemeClr val="bg1">
                    <a:lumMod val="50000"/>
                  </a:schemeClr>
                </a:solidFill>
              </a:rPr>
              <a:t>go1.15, java8, java, java11, node, node14, python, python3.6, python, python3.7, python3.8, ruby, and </a:t>
            </a:r>
            <a:r>
              <a:rPr lang="en-US" sz="1000" dirty="0" err="1">
                <a:solidFill>
                  <a:schemeClr val="bg1">
                    <a:lumMod val="50000"/>
                  </a:schemeClr>
                </a:solidFill>
              </a:rPr>
              <a:t>kotlin</a:t>
            </a:r>
            <a:endParaRPr lang="en-US" sz="1050" dirty="0">
              <a:solidFill>
                <a:schemeClr val="bg1">
                  <a:lumMod val="50000"/>
                </a:schemeClr>
              </a:solidFill>
            </a:endParaRPr>
          </a:p>
        </p:txBody>
      </p: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402" y="2788373"/>
            <a:ext cx="679496" cy="416964"/>
          </a:xfrm>
          <a:prstGeom prst="rect">
            <a:avLst/>
          </a:prstGeom>
          <a:noFill/>
          <a:extLst>
            <a:ext uri="{909E8E84-426E-40DD-AFC4-6F175D3DCCD1}">
              <a14:hiddenFill xmlns:a14="http://schemas.microsoft.com/office/drawing/2010/main">
                <a:solidFill>
                  <a:srgbClr val="FFFFFF"/>
                </a:solidFill>
              </a14:hiddenFill>
            </a:ext>
          </a:extLst>
        </p:spPr>
      </p:pic>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4" name="Picture 2" descr="Install Oracle Linux 8 - YouTube">
            <a:extLst>
              <a:ext uri="{FF2B5EF4-FFF2-40B4-BE49-F238E27FC236}">
                <a16:creationId xmlns:a16="http://schemas.microsoft.com/office/drawing/2014/main" id="{A65F15A2-3D35-4309-BFB8-A6BC14DE5AB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3476" y="3104244"/>
            <a:ext cx="719817" cy="40489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A48D1A4D-065C-4023-89E9-2939B405BE42}"/>
              </a:ext>
            </a:extLst>
          </p:cNvPr>
          <p:cNvGrpSpPr/>
          <p:nvPr/>
        </p:nvGrpSpPr>
        <p:grpSpPr>
          <a:xfrm>
            <a:off x="6326956" y="623123"/>
            <a:ext cx="503712" cy="243127"/>
            <a:chOff x="6326956" y="623123"/>
            <a:chExt cx="503712" cy="243127"/>
          </a:xfrm>
        </p:grpSpPr>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dirty="0"/>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grpSp>
        <p:pic>
          <p:nvPicPr>
            <p:cNvPr id="37" name="Picture 2" descr="Install Oracle Linux 8 - YouTube">
              <a:extLst>
                <a:ext uri="{FF2B5EF4-FFF2-40B4-BE49-F238E27FC236}">
                  <a16:creationId xmlns:a16="http://schemas.microsoft.com/office/drawing/2014/main" id="{CF0F32AD-6911-40AB-9096-CE29BD839F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63255" y="783069"/>
              <a:ext cx="128759" cy="7242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324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04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animBg="1"/>
      <p:bldP spid="28" grpId="0" animBg="1"/>
      <p:bldP spid="29" grpId="0" animBg="1"/>
      <p:bldP spid="1032" grpId="0" animBg="1"/>
      <p:bldP spid="1033" grpId="0"/>
      <p:bldP spid="10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440724" y="1104258"/>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&amp; Deploy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a:t>Cloud Native Application Development- on Oracle Cloud | APAC OGB Tour 2021</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CF00CB9-DAB7-4C18-A5D8-8204F8215C5B}"/>
              </a:ext>
            </a:extLst>
          </p:cNvPr>
          <p:cNvCxnSpPr/>
          <p:nvPr/>
        </p:nvCxnSpPr>
        <p:spPr>
          <a:xfrm flipV="1">
            <a:off x="7429500" y="3587209"/>
            <a:ext cx="0"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75E3AB5D-89B5-4505-A535-1E7042F650E2}"/>
              </a:ext>
            </a:extLst>
          </p:cNvPr>
          <p:cNvSpPr/>
          <p:nvPr/>
        </p:nvSpPr>
        <p:spPr>
          <a:xfrm>
            <a:off x="8618504" y="1639468"/>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7895818" y="2632845"/>
            <a:ext cx="1838645" cy="200055"/>
          </a:xfrm>
          <a:prstGeom prst="rect">
            <a:avLst/>
          </a:prstGeom>
          <a:noFill/>
        </p:spPr>
        <p:txBody>
          <a:bodyPr wrap="none" lIns="0" tIns="0" rIns="0" bIns="0" rtlCol="0">
            <a:spAutoFit/>
          </a:bodyPr>
          <a:lstStyle/>
          <a:p>
            <a:r>
              <a:rPr lang="en-US" sz="1300" dirty="0"/>
              <a:t>Oracle Functions on OCI</a:t>
            </a:r>
          </a:p>
        </p:txBody>
      </p:sp>
      <p:sp>
        <p:nvSpPr>
          <p:cNvPr id="1039" name="Arrow: Right 1038">
            <a:extLst>
              <a:ext uri="{FF2B5EF4-FFF2-40B4-BE49-F238E27FC236}">
                <a16:creationId xmlns:a16="http://schemas.microsoft.com/office/drawing/2014/main" id="{D9F3E130-F2FC-4F4C-A4F7-D00E3951B00B}"/>
              </a:ext>
            </a:extLst>
          </p:cNvPr>
          <p:cNvSpPr/>
          <p:nvPr/>
        </p:nvSpPr>
        <p:spPr>
          <a:xfrm>
            <a:off x="7579291" y="2718464"/>
            <a:ext cx="1135822" cy="48768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041" name="Straight Arrow Connector 1040">
            <a:extLst>
              <a:ext uri="{FF2B5EF4-FFF2-40B4-BE49-F238E27FC236}">
                <a16:creationId xmlns:a16="http://schemas.microsoft.com/office/drawing/2014/main" id="{17CB50E5-C5FF-470B-BDCC-9974F9BF286E}"/>
              </a:ext>
            </a:extLst>
          </p:cNvPr>
          <p:cNvCxnSpPr>
            <a:cxnSpLocks/>
            <a:endCxn id="3" idx="4"/>
          </p:cNvCxnSpPr>
          <p:nvPr/>
        </p:nvCxnSpPr>
        <p:spPr>
          <a:xfrm flipH="1" flipV="1">
            <a:off x="6850776" y="735258"/>
            <a:ext cx="1464114" cy="2128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Speech Bubble: Rectangle 50">
            <a:extLst>
              <a:ext uri="{FF2B5EF4-FFF2-40B4-BE49-F238E27FC236}">
                <a16:creationId xmlns:a16="http://schemas.microsoft.com/office/drawing/2014/main" id="{90597106-3BED-46D5-8C2F-78B8C59C72E6}"/>
              </a:ext>
            </a:extLst>
          </p:cNvPr>
          <p:cNvSpPr/>
          <p:nvPr/>
        </p:nvSpPr>
        <p:spPr>
          <a:xfrm>
            <a:off x="7407578" y="391981"/>
            <a:ext cx="1651525" cy="1204827"/>
          </a:xfrm>
          <a:prstGeom prst="wedgeRectCallout">
            <a:avLst>
              <a:gd name="adj1" fmla="val 9381"/>
              <a:gd name="adj2" fmla="val 16039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694720A8-A3DD-4714-B085-5289F49BFB46}"/>
              </a:ext>
            </a:extLst>
          </p:cNvPr>
          <p:cNvSpPr txBox="1"/>
          <p:nvPr/>
        </p:nvSpPr>
        <p:spPr>
          <a:xfrm>
            <a:off x="7470363" y="402383"/>
            <a:ext cx="1588740" cy="1077218"/>
          </a:xfrm>
          <a:prstGeom prst="rect">
            <a:avLst/>
          </a:prstGeom>
          <a:noFill/>
        </p:spPr>
        <p:txBody>
          <a:bodyPr wrap="square" lIns="0" tIns="0" rIns="0" bIns="0" rtlCol="0">
            <a:spAutoFit/>
          </a:bodyPr>
          <a:lstStyle/>
          <a:p>
            <a:r>
              <a:rPr lang="en-US" sz="1000" dirty="0"/>
              <a:t>Deploy Function Application</a:t>
            </a:r>
          </a:p>
          <a:p>
            <a:r>
              <a:rPr lang="en-US" sz="1000" dirty="0"/>
              <a:t>Associated with Network &amp; Compartment</a:t>
            </a:r>
            <a:br>
              <a:rPr lang="en-US" sz="1000" dirty="0"/>
            </a:br>
            <a:endParaRPr lang="en-US" sz="1000" dirty="0"/>
          </a:p>
          <a:p>
            <a:r>
              <a:rPr lang="en-US" sz="1000" dirty="0"/>
              <a:t>Specify max time to run and memory shape (128, 256, 512, 1024 MB) for function </a:t>
            </a:r>
            <a:endParaRPr lang="en-US" sz="1050" dirty="0"/>
          </a:p>
        </p:txBody>
      </p:sp>
      <p:pic>
        <p:nvPicPr>
          <p:cNvPr id="44" name="Picture 2" descr="https://s14-eu5.startpage.com/wikioimage/8680f1ca8785b0ed1fad43817ffb22d2.png">
            <a:extLst>
              <a:ext uri="{FF2B5EF4-FFF2-40B4-BE49-F238E27FC236}">
                <a16:creationId xmlns:a16="http://schemas.microsoft.com/office/drawing/2014/main" id="{B3F2ECE4-4F0A-47F2-A5E6-54CB5B0C85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49402" y="278837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Install Oracle Linux 8 - YouTube">
            <a:extLst>
              <a:ext uri="{FF2B5EF4-FFF2-40B4-BE49-F238E27FC236}">
                <a16:creationId xmlns:a16="http://schemas.microsoft.com/office/drawing/2014/main" id="{71C6CBF7-FD5A-4920-90DB-C9E61F15647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3476" y="3104244"/>
            <a:ext cx="719817" cy="40489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Install Oracle Linux 8 - YouTube">
            <a:extLst>
              <a:ext uri="{FF2B5EF4-FFF2-40B4-BE49-F238E27FC236}">
                <a16:creationId xmlns:a16="http://schemas.microsoft.com/office/drawing/2014/main" id="{F6B69BFA-EA6D-4E1F-9519-4CF6554EAF2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00088" y="774962"/>
            <a:ext cx="159843" cy="8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9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39"/>
                                        </p:tgtEl>
                                        <p:attrNameLst>
                                          <p:attrName>style.visibility</p:attrName>
                                        </p:attrNameLst>
                                      </p:cBhvr>
                                      <p:to>
                                        <p:strVal val="visible"/>
                                      </p:to>
                                    </p:set>
                                    <p:animEffect transition="in" filter="fade">
                                      <p:cBhvr>
                                        <p:cTn id="18" dur="500"/>
                                        <p:tgtEl>
                                          <p:spTgt spid="1039"/>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36" grpId="0" animBg="1"/>
      <p:bldP spid="1038" grpId="0"/>
      <p:bldP spid="1039" grpId="0" animBg="1"/>
      <p:bldP spid="51" grpId="0" animBg="1"/>
      <p:bldP spid="5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a:t>Cloud Native Application Development- on Oracle Cloud | APAC OGB Tour 2021</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0" name="Freeform: Shape 19">
            <a:extLst>
              <a:ext uri="{FF2B5EF4-FFF2-40B4-BE49-F238E27FC236}">
                <a16:creationId xmlns:a16="http://schemas.microsoft.com/office/drawing/2014/main" id="{97F376BC-8216-4D5D-9C31-4619386C639A}"/>
              </a:ext>
            </a:extLst>
          </p:cNvPr>
          <p:cNvSpPr/>
          <p:nvPr/>
        </p:nvSpPr>
        <p:spPr>
          <a:xfrm>
            <a:off x="1558672" y="2730565"/>
            <a:ext cx="2449448" cy="523175"/>
          </a:xfrm>
          <a:custGeom>
            <a:avLst/>
            <a:gdLst>
              <a:gd name="connsiteX0" fmla="*/ 0 w 2308860"/>
              <a:gd name="connsiteY0" fmla="*/ 523175 h 523175"/>
              <a:gd name="connsiteX1" fmla="*/ 975360 w 2308860"/>
              <a:gd name="connsiteY1" fmla="*/ 50735 h 523175"/>
              <a:gd name="connsiteX2" fmla="*/ 2308860 w 2308860"/>
              <a:gd name="connsiteY2" fmla="*/ 35495 h 523175"/>
            </a:gdLst>
            <a:ahLst/>
            <a:cxnLst>
              <a:cxn ang="0">
                <a:pos x="connsiteX0" y="connsiteY0"/>
              </a:cxn>
              <a:cxn ang="0">
                <a:pos x="connsiteX1" y="connsiteY1"/>
              </a:cxn>
              <a:cxn ang="0">
                <a:pos x="connsiteX2" y="connsiteY2"/>
              </a:cxn>
            </a:cxnLst>
            <a:rect l="l" t="t" r="r" b="b"/>
            <a:pathLst>
              <a:path w="2308860" h="523175">
                <a:moveTo>
                  <a:pt x="0" y="523175"/>
                </a:moveTo>
                <a:cubicBezTo>
                  <a:pt x="295275" y="327595"/>
                  <a:pt x="590550" y="132015"/>
                  <a:pt x="975360" y="50735"/>
                </a:cubicBezTo>
                <a:cubicBezTo>
                  <a:pt x="1360170" y="-30545"/>
                  <a:pt x="1834515" y="2475"/>
                  <a:pt x="2308860" y="35495"/>
                </a:cubicBezTo>
              </a:path>
            </a:pathLst>
          </a:cu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peech Bubble: Rectangle 62">
            <a:extLst>
              <a:ext uri="{FF2B5EF4-FFF2-40B4-BE49-F238E27FC236}">
                <a16:creationId xmlns:a16="http://schemas.microsoft.com/office/drawing/2014/main" id="{4CD8D5AF-B314-46B7-B850-87AB08AD2CF1}"/>
              </a:ext>
            </a:extLst>
          </p:cNvPr>
          <p:cNvSpPr/>
          <p:nvPr/>
        </p:nvSpPr>
        <p:spPr>
          <a:xfrm>
            <a:off x="5915676" y="652453"/>
            <a:ext cx="2733023" cy="1143774"/>
          </a:xfrm>
          <a:prstGeom prst="wedgeRectCallout">
            <a:avLst>
              <a:gd name="adj1" fmla="val -40177"/>
              <a:gd name="adj2" fmla="val 92097"/>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DC9743D9-7658-4674-B869-5D9B90AB471B}"/>
              </a:ext>
            </a:extLst>
          </p:cNvPr>
          <p:cNvSpPr txBox="1"/>
          <p:nvPr/>
        </p:nvSpPr>
        <p:spPr>
          <a:xfrm>
            <a:off x="5974080" y="662854"/>
            <a:ext cx="2674619" cy="1077218"/>
          </a:xfrm>
          <a:prstGeom prst="rect">
            <a:avLst/>
          </a:prstGeom>
          <a:noFill/>
        </p:spPr>
        <p:txBody>
          <a:bodyPr wrap="square" lIns="0" tIns="0" rIns="0" bIns="0" rtlCol="0">
            <a:spAutoFit/>
          </a:bodyPr>
          <a:lstStyle/>
          <a:p>
            <a:r>
              <a:rPr lang="en-US" sz="1000" dirty="0"/>
              <a:t>128 | 256 | 512 | 1024 MB Memory, </a:t>
            </a:r>
            <a:br>
              <a:rPr lang="en-US" sz="1000" dirty="0"/>
            </a:br>
            <a:r>
              <a:rPr lang="en-US" sz="1000" dirty="0"/>
              <a:t>32 | 64 | 128 | 256 MB File System</a:t>
            </a:r>
          </a:p>
          <a:p>
            <a:br>
              <a:rPr lang="en-US" sz="1000" dirty="0"/>
            </a:br>
            <a:r>
              <a:rPr lang="en-US" sz="1000" dirty="0"/>
              <a:t>File system can be read, /</a:t>
            </a:r>
            <a:r>
              <a:rPr lang="en-US" sz="1000" dirty="0" err="1"/>
              <a:t>tmp</a:t>
            </a:r>
            <a:r>
              <a:rPr lang="en-US" sz="1000" dirty="0"/>
              <a:t> can be written to</a:t>
            </a:r>
          </a:p>
          <a:p>
            <a:endParaRPr lang="en-US" sz="1000" dirty="0"/>
          </a:p>
          <a:p>
            <a:r>
              <a:rPr lang="en-US" sz="1000" dirty="0"/>
              <a:t>Configuration Parameters available as Environment Variables</a:t>
            </a:r>
            <a:endParaRPr lang="en-US" sz="1050" dirty="0"/>
          </a:p>
        </p:txBody>
      </p:sp>
      <p:sp>
        <p:nvSpPr>
          <p:cNvPr id="65" name="Speech Bubble: Rectangle 64">
            <a:extLst>
              <a:ext uri="{FF2B5EF4-FFF2-40B4-BE49-F238E27FC236}">
                <a16:creationId xmlns:a16="http://schemas.microsoft.com/office/drawing/2014/main" id="{3DA1A22E-5D6E-47E6-9D09-947601B0BE70}"/>
              </a:ext>
            </a:extLst>
          </p:cNvPr>
          <p:cNvSpPr/>
          <p:nvPr/>
        </p:nvSpPr>
        <p:spPr>
          <a:xfrm>
            <a:off x="1684772" y="3741316"/>
            <a:ext cx="1098624" cy="902556"/>
          </a:xfrm>
          <a:prstGeom prst="wedgeRectCallout">
            <a:avLst>
              <a:gd name="adj1" fmla="val -64930"/>
              <a:gd name="adj2" fmla="val -10125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Memory Shape, Max Time to Run, Configuration Parameters</a:t>
            </a:r>
          </a:p>
        </p:txBody>
      </p:sp>
      <p:sp>
        <p:nvSpPr>
          <p:cNvPr id="21" name="Rectangle 20">
            <a:extLst>
              <a:ext uri="{FF2B5EF4-FFF2-40B4-BE49-F238E27FC236}">
                <a16:creationId xmlns:a16="http://schemas.microsoft.com/office/drawing/2014/main" id="{9942D018-8F2A-410E-AFEF-63B6B00F6921}"/>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a:t>
            </a:r>
          </a:p>
        </p:txBody>
      </p:sp>
      <p:cxnSp>
        <p:nvCxnSpPr>
          <p:cNvPr id="31" name="Straight Connector 30">
            <a:extLst>
              <a:ext uri="{FF2B5EF4-FFF2-40B4-BE49-F238E27FC236}">
                <a16:creationId xmlns:a16="http://schemas.microsoft.com/office/drawing/2014/main" id="{82F5DDDD-4580-4932-AFC0-AF1C729A097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0DE8BE-976E-4F20-A6BD-DFE8519B0C75}"/>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C2C6EFDC-95C4-4A10-AF0A-69316312758A}"/>
              </a:ext>
            </a:extLst>
          </p:cNvPr>
          <p:cNvSpPr/>
          <p:nvPr/>
        </p:nvSpPr>
        <p:spPr>
          <a:xfrm>
            <a:off x="3253740" y="1548288"/>
            <a:ext cx="1165860" cy="707232"/>
          </a:xfrm>
          <a:custGeom>
            <a:avLst/>
            <a:gdLst>
              <a:gd name="connsiteX0" fmla="*/ 0 w 1165860"/>
              <a:gd name="connsiteY0" fmla="*/ 36672 h 707232"/>
              <a:gd name="connsiteX1" fmla="*/ 662940 w 1165860"/>
              <a:gd name="connsiteY1" fmla="*/ 74772 h 707232"/>
              <a:gd name="connsiteX2" fmla="*/ 1165860 w 1165860"/>
              <a:gd name="connsiteY2" fmla="*/ 707232 h 707232"/>
            </a:gdLst>
            <a:ahLst/>
            <a:cxnLst>
              <a:cxn ang="0">
                <a:pos x="connsiteX0" y="connsiteY0"/>
              </a:cxn>
              <a:cxn ang="0">
                <a:pos x="connsiteX1" y="connsiteY1"/>
              </a:cxn>
              <a:cxn ang="0">
                <a:pos x="connsiteX2" y="connsiteY2"/>
              </a:cxn>
            </a:cxnLst>
            <a:rect l="l" t="t" r="r" b="b"/>
            <a:pathLst>
              <a:path w="1165860" h="707232">
                <a:moveTo>
                  <a:pt x="0" y="36672"/>
                </a:moveTo>
                <a:cubicBezTo>
                  <a:pt x="234315" y="-158"/>
                  <a:pt x="468630" y="-36988"/>
                  <a:pt x="662940" y="74772"/>
                </a:cubicBezTo>
                <a:cubicBezTo>
                  <a:pt x="857250" y="186532"/>
                  <a:pt x="1011555" y="446882"/>
                  <a:pt x="1165860" y="707232"/>
                </a:cubicBezTo>
              </a:path>
            </a:pathLst>
          </a:cu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pic>
        <p:nvPicPr>
          <p:cNvPr id="35" name="Picture 2" descr="https://s14-eu5.startpage.com/wikioimage/8680f1ca8785b0ed1fad43817ffb22d2.png">
            <a:extLst>
              <a:ext uri="{FF2B5EF4-FFF2-40B4-BE49-F238E27FC236}">
                <a16:creationId xmlns:a16="http://schemas.microsoft.com/office/drawing/2014/main" id="{9DC22C77-352F-42CB-84BB-DB9EEF366C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810" y="2669974"/>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Install Oracle Linux 8 - YouTube">
            <a:extLst>
              <a:ext uri="{FF2B5EF4-FFF2-40B4-BE49-F238E27FC236}">
                <a16:creationId xmlns:a16="http://schemas.microsoft.com/office/drawing/2014/main" id="{8F6D6283-7A7D-4EBC-9A7F-77F36C67073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28884" y="2985845"/>
            <a:ext cx="719817" cy="40489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s://s14-eu5.startpage.com/wikioimage/8680f1ca8785b0ed1fad43817ffb22d2.png">
            <a:extLst>
              <a:ext uri="{FF2B5EF4-FFF2-40B4-BE49-F238E27FC236}">
                <a16:creationId xmlns:a16="http://schemas.microsoft.com/office/drawing/2014/main" id="{8D357317-202F-48D9-9EE4-3B27495513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629" y="1475565"/>
            <a:ext cx="150889" cy="9259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nstall Oracle Linux 8 - YouTube">
            <a:extLst>
              <a:ext uri="{FF2B5EF4-FFF2-40B4-BE49-F238E27FC236}">
                <a16:creationId xmlns:a16="http://schemas.microsoft.com/office/drawing/2014/main" id="{9B6E030E-1734-4D47-8BAB-F92C3A4C4AF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6476" y="1542867"/>
            <a:ext cx="159843" cy="89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32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64"/>
                                        </p:tgtEl>
                                        <p:attrNameLst>
                                          <p:attrName>style.visibility</p:attrName>
                                        </p:attrNameLst>
                                      </p:cBhvr>
                                      <p:to>
                                        <p:strVal val="visible"/>
                                      </p:to>
                                    </p:set>
                                    <p:animEffect transition="in" filter="fade">
                                      <p:cBhvr>
                                        <p:cTn id="43" dur="500"/>
                                        <p:tgtEl>
                                          <p:spTgt spid="6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55" grpId="0" animBg="1"/>
      <p:bldP spid="56" grpId="0" animBg="1"/>
      <p:bldP spid="20" grpId="0" animBg="1"/>
      <p:bldP spid="59" grpId="0" animBg="1"/>
      <p:bldP spid="63" grpId="0" animBg="1"/>
      <p:bldP spid="64" grpId="0"/>
      <p:bldP spid="21" grpId="0"/>
      <p:bldP spid="3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7884B1FE-01BF-42AA-93A9-CB97FC11FFA0}"/>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a:t>Cloud Native Application Development- on Oracle Cloud | APAC OGB Tour 2021</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CBE344BB-FF7E-42D9-B411-5D78128240B4}"/>
              </a:ext>
            </a:extLst>
          </p:cNvPr>
          <p:cNvSpPr/>
          <p:nvPr/>
        </p:nvSpPr>
        <p:spPr>
          <a:xfrm rot="10800000">
            <a:off x="1683716" y="3319323"/>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CE4E34D4-6E38-4227-9ABC-C58DA8D9A43D}"/>
              </a:ext>
            </a:extLst>
          </p:cNvPr>
          <p:cNvSpPr/>
          <p:nvPr/>
        </p:nvSpPr>
        <p:spPr>
          <a:xfrm rot="10800000">
            <a:off x="6948" y="3229108"/>
            <a:ext cx="1141086" cy="6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93DA7C4F-CF6B-466F-8024-C870C7FA95B6}"/>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Stateless</a:t>
            </a:r>
          </a:p>
        </p:txBody>
      </p:sp>
      <p:cxnSp>
        <p:nvCxnSpPr>
          <p:cNvPr id="40" name="Straight Connector 39">
            <a:extLst>
              <a:ext uri="{FF2B5EF4-FFF2-40B4-BE49-F238E27FC236}">
                <a16:creationId xmlns:a16="http://schemas.microsoft.com/office/drawing/2014/main" id="{AA3FDAD9-8324-4A34-A4A3-A39B9B61F28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175EC5-3397-4579-9136-172A2D0D2064}"/>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59C94AD-EEEE-F849-8DD2-64A1568C852C}"/>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9" name="Rectangle 68">
            <a:extLst>
              <a:ext uri="{FF2B5EF4-FFF2-40B4-BE49-F238E27FC236}">
                <a16:creationId xmlns:a16="http://schemas.microsoft.com/office/drawing/2014/main" id="{63942571-F092-EA4E-87E2-483243E2A4D2}"/>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70" name="Rectangle 69">
            <a:extLst>
              <a:ext uri="{FF2B5EF4-FFF2-40B4-BE49-F238E27FC236}">
                <a16:creationId xmlns:a16="http://schemas.microsoft.com/office/drawing/2014/main" id="{E695DFF3-FD8C-FA44-989F-12D97481A25F}"/>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71" name="Graphic 90">
            <a:extLst>
              <a:ext uri="{FF2B5EF4-FFF2-40B4-BE49-F238E27FC236}">
                <a16:creationId xmlns:a16="http://schemas.microsoft.com/office/drawing/2014/main" id="{C5D64B4F-9112-A64E-BF38-313A763A2AB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1510" y="4256969"/>
            <a:ext cx="465699" cy="465699"/>
          </a:xfrm>
          <a:prstGeom prst="rect">
            <a:avLst/>
          </a:prstGeom>
        </p:spPr>
      </p:pic>
      <p:pic>
        <p:nvPicPr>
          <p:cNvPr id="72" name="Graphic 106">
            <a:extLst>
              <a:ext uri="{FF2B5EF4-FFF2-40B4-BE49-F238E27FC236}">
                <a16:creationId xmlns:a16="http://schemas.microsoft.com/office/drawing/2014/main" id="{D5E28B80-BFC4-3F46-B802-8D39236BE87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2596" y="4256969"/>
            <a:ext cx="496952" cy="496952"/>
          </a:xfrm>
          <a:prstGeom prst="rect">
            <a:avLst/>
          </a:prstGeom>
        </p:spPr>
      </p:pic>
      <p:pic>
        <p:nvPicPr>
          <p:cNvPr id="74" name="Graphic 8">
            <a:extLst>
              <a:ext uri="{FF2B5EF4-FFF2-40B4-BE49-F238E27FC236}">
                <a16:creationId xmlns:a16="http://schemas.microsoft.com/office/drawing/2014/main" id="{8FAA28D3-C6CA-2C41-B57D-29F1386C99D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224" y="4256969"/>
            <a:ext cx="507902" cy="507902"/>
          </a:xfrm>
          <a:prstGeom prst="rect">
            <a:avLst/>
          </a:prstGeom>
        </p:spPr>
      </p:pic>
      <p:grpSp>
        <p:nvGrpSpPr>
          <p:cNvPr id="7" name="Group 6">
            <a:extLst>
              <a:ext uri="{FF2B5EF4-FFF2-40B4-BE49-F238E27FC236}">
                <a16:creationId xmlns:a16="http://schemas.microsoft.com/office/drawing/2014/main" id="{0F25E575-0D22-4DB8-B65B-148A85EE9AA9}"/>
              </a:ext>
            </a:extLst>
          </p:cNvPr>
          <p:cNvGrpSpPr/>
          <p:nvPr/>
        </p:nvGrpSpPr>
        <p:grpSpPr>
          <a:xfrm>
            <a:off x="2770047" y="1404004"/>
            <a:ext cx="503712" cy="243127"/>
            <a:chOff x="2770047" y="1404004"/>
            <a:chExt cx="503712" cy="243127"/>
          </a:xfrm>
        </p:grpSpPr>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2" descr="https://s14-eu5.startpage.com/wikioimage/8680f1ca8785b0ed1fad43817ffb22d2.png">
              <a:extLst>
                <a:ext uri="{FF2B5EF4-FFF2-40B4-BE49-F238E27FC236}">
                  <a16:creationId xmlns:a16="http://schemas.microsoft.com/office/drawing/2014/main" id="{3790EA2B-AF3A-4FC1-B0A3-F0E9204248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9629" y="1475565"/>
              <a:ext cx="150889" cy="9259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Install Oracle Linux 8 - YouTube">
              <a:extLst>
                <a:ext uri="{FF2B5EF4-FFF2-40B4-BE49-F238E27FC236}">
                  <a16:creationId xmlns:a16="http://schemas.microsoft.com/office/drawing/2014/main" id="{E5871D3D-31E3-4D45-B022-9595403DBFD3}"/>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6476" y="1542867"/>
              <a:ext cx="159843" cy="899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D3667EAF-71FD-42A5-8434-4C0848AB45DA}"/>
              </a:ext>
            </a:extLst>
          </p:cNvPr>
          <p:cNvGrpSpPr/>
          <p:nvPr/>
        </p:nvGrpSpPr>
        <p:grpSpPr>
          <a:xfrm>
            <a:off x="4030962" y="2229139"/>
            <a:ext cx="2449448" cy="1269141"/>
            <a:chOff x="4030962" y="2229139"/>
            <a:chExt cx="2449448" cy="1269141"/>
          </a:xfrm>
        </p:grpSpPr>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grpSp>
        <p:pic>
          <p:nvPicPr>
            <p:cNvPr id="42" name="Picture 2" descr="Install Oracle Linux 8 - YouTube">
              <a:extLst>
                <a:ext uri="{FF2B5EF4-FFF2-40B4-BE49-F238E27FC236}">
                  <a16:creationId xmlns:a16="http://schemas.microsoft.com/office/drawing/2014/main" id="{2F2B24BC-999E-48F5-BCA8-2766A22D6C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5537" y="3008454"/>
              <a:ext cx="713801" cy="401513"/>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Speech Bubble: Rectangle 44">
            <a:extLst>
              <a:ext uri="{FF2B5EF4-FFF2-40B4-BE49-F238E27FC236}">
                <a16:creationId xmlns:a16="http://schemas.microsoft.com/office/drawing/2014/main" id="{B71B647D-BA04-4009-ABF5-9309E18DD1B0}"/>
              </a:ext>
            </a:extLst>
          </p:cNvPr>
          <p:cNvSpPr/>
          <p:nvPr/>
        </p:nvSpPr>
        <p:spPr>
          <a:xfrm>
            <a:off x="4657608" y="652452"/>
            <a:ext cx="3999343" cy="1239606"/>
          </a:xfrm>
          <a:prstGeom prst="wedgeRectCallout">
            <a:avLst>
              <a:gd name="adj1" fmla="val -13323"/>
              <a:gd name="adj2" fmla="val 91653"/>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46" name="TextBox 45">
            <a:extLst>
              <a:ext uri="{FF2B5EF4-FFF2-40B4-BE49-F238E27FC236}">
                <a16:creationId xmlns:a16="http://schemas.microsoft.com/office/drawing/2014/main" id="{53ADDDA0-4156-46D9-BF83-0F49E908BAF6}"/>
              </a:ext>
            </a:extLst>
          </p:cNvPr>
          <p:cNvSpPr txBox="1"/>
          <p:nvPr/>
        </p:nvSpPr>
        <p:spPr>
          <a:xfrm>
            <a:off x="4706223" y="662854"/>
            <a:ext cx="3950729" cy="1231106"/>
          </a:xfrm>
          <a:prstGeom prst="rect">
            <a:avLst/>
          </a:prstGeom>
          <a:noFill/>
        </p:spPr>
        <p:txBody>
          <a:bodyPr wrap="square" lIns="0" tIns="0" rIns="0" bIns="0" rtlCol="0">
            <a:spAutoFit/>
          </a:bodyPr>
          <a:lstStyle/>
          <a:p>
            <a:r>
              <a:rPr lang="en-US" sz="1000" dirty="0"/>
              <a:t>Container is kept running for 10-15 minutes – primed (hot) for handling more </a:t>
            </a:r>
            <a:r>
              <a:rPr lang="en-US" sz="1000" dirty="0" err="1"/>
              <a:t>requests.Then</a:t>
            </a:r>
            <a:r>
              <a:rPr lang="en-US" sz="1000" dirty="0"/>
              <a:t> it is removed when it has been idle for that time.</a:t>
            </a:r>
          </a:p>
          <a:p>
            <a:endParaRPr lang="en-US" sz="1000" dirty="0"/>
          </a:p>
          <a:p>
            <a:r>
              <a:rPr lang="en-US" sz="1000" dirty="0"/>
              <a:t>It retains global state and file system contents during its lifetime. Note: hold on to and reuse expensive connections.</a:t>
            </a:r>
            <a:br>
              <a:rPr lang="en-US" sz="1000" dirty="0"/>
            </a:br>
            <a:br>
              <a:rPr lang="en-US" sz="1000" dirty="0"/>
            </a:br>
            <a:r>
              <a:rPr lang="en-US" sz="1000" dirty="0"/>
              <a:t>Container handles one request at a time. Container can perform 10-13 seconds of background work after response was returned.</a:t>
            </a:r>
            <a:endParaRPr lang="en-US" sz="1050" dirty="0"/>
          </a:p>
        </p:txBody>
      </p:sp>
    </p:spTree>
    <p:extLst>
      <p:ext uri="{BB962C8B-B14F-4D97-AF65-F5344CB8AC3E}">
        <p14:creationId xmlns:p14="http://schemas.microsoft.com/office/powerpoint/2010/main" val="1801848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0" presetClass="exit" presetSubtype="0" fill="hold" grpId="0" nodeType="withEffect">
                                  <p:stCondLst>
                                    <p:cond delay="0"/>
                                  </p:stCondLst>
                                  <p:childTnLst>
                                    <p:animEffect transition="out" filter="fade">
                                      <p:cBhvr>
                                        <p:cTn id="12" dur="500"/>
                                        <p:tgtEl>
                                          <p:spTgt spid="59"/>
                                        </p:tgtEl>
                                      </p:cBhvr>
                                    </p:animEffect>
                                    <p:set>
                                      <p:cBhvr>
                                        <p:cTn id="13" dur="1" fill="hold">
                                          <p:stCondLst>
                                            <p:cond delay="499"/>
                                          </p:stCondLst>
                                        </p:cTn>
                                        <p:tgtEl>
                                          <p:spTgt spid="5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35"/>
                                        </p:tgtEl>
                                        <p:attrNameLst>
                                          <p:attrName>style.visibility</p:attrName>
                                        </p:attrNameLst>
                                      </p:cBhvr>
                                      <p:to>
                                        <p:strVal val="hidden"/>
                                      </p:to>
                                    </p:set>
                                  </p:childTnLst>
                                </p:cTn>
                              </p:par>
                              <p:par>
                                <p:cTn id="21" presetID="1" presetClass="exit" presetSubtype="0" fill="hold" grpId="1" nodeType="withEffect">
                                  <p:stCondLst>
                                    <p:cond delay="0"/>
                                  </p:stCondLst>
                                  <p:childTnLst>
                                    <p:set>
                                      <p:cBhvr>
                                        <p:cTn id="22" dur="1" fill="hold">
                                          <p:stCondLst>
                                            <p:cond delay="0"/>
                                          </p:stCondLst>
                                        </p:cTn>
                                        <p:tgtEl>
                                          <p:spTgt spid="3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fade">
                                      <p:cBhvr>
                                        <p:cTn id="35" dur="500"/>
                                        <p:tgtEl>
                                          <p:spTgt spid="4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6"/>
                                        </p:tgtEl>
                                        <p:attrNameLst>
                                          <p:attrName>style.visibility</p:attrName>
                                        </p:attrNameLst>
                                      </p:cBhvr>
                                      <p:to>
                                        <p:strVal val="hidden"/>
                                      </p:to>
                                    </p:set>
                                  </p:childTnLst>
                                </p:cTn>
                              </p:par>
                              <p:par>
                                <p:cTn id="43" presetID="1" presetClass="exit" presetSubtype="0" fill="hold" grpId="1" nodeType="withEffect">
                                  <p:stCondLst>
                                    <p:cond delay="0"/>
                                  </p:stCondLst>
                                  <p:childTnLst>
                                    <p:set>
                                      <p:cBhvr>
                                        <p:cTn id="44" dur="1" fill="hold">
                                          <p:stCondLst>
                                            <p:cond delay="0"/>
                                          </p:stCondLst>
                                        </p:cTn>
                                        <p:tgtEl>
                                          <p:spTgt spid="46"/>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35" grpId="0" animBg="1"/>
      <p:bldP spid="35" grpId="1" animBg="1"/>
      <p:bldP spid="36" grpId="0" animBg="1"/>
      <p:bldP spid="36" grpId="1" animBg="1"/>
      <p:bldP spid="39" grpId="0"/>
      <p:bldP spid="45" grpId="0" animBg="1"/>
      <p:bldP spid="45" grpId="1" animBg="1"/>
      <p:bldP spid="46" grpId="0"/>
      <p:bldP spid="46" grpId="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a:t>Cloud Native Application Development- on Oracle Cloud | APAC OGB Tour 2021</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loud 50">
            <a:extLst>
              <a:ext uri="{FF2B5EF4-FFF2-40B4-BE49-F238E27FC236}">
                <a16:creationId xmlns:a16="http://schemas.microsoft.com/office/drawing/2014/main" id="{982A293C-8288-4BDC-8342-E38AABA8749D}"/>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FFE57C9C-D01B-459D-A148-7B71091C8A4F}"/>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3" name="Rectangle 62">
            <a:extLst>
              <a:ext uri="{FF2B5EF4-FFF2-40B4-BE49-F238E27FC236}">
                <a16:creationId xmlns:a16="http://schemas.microsoft.com/office/drawing/2014/main" id="{A1EE6058-19E8-4D19-8CD7-F1A24FC35601}"/>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4" name="Rectangle 63">
            <a:extLst>
              <a:ext uri="{FF2B5EF4-FFF2-40B4-BE49-F238E27FC236}">
                <a16:creationId xmlns:a16="http://schemas.microsoft.com/office/drawing/2014/main" id="{F19DD9D6-04C3-4EDE-83BF-D94CDADD829A}"/>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5" name="Graphic 90">
            <a:extLst>
              <a:ext uri="{FF2B5EF4-FFF2-40B4-BE49-F238E27FC236}">
                <a16:creationId xmlns:a16="http://schemas.microsoft.com/office/drawing/2014/main" id="{F548C17A-51EB-475B-A10D-B399FD9400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31510" y="4256969"/>
            <a:ext cx="465699" cy="465699"/>
          </a:xfrm>
          <a:prstGeom prst="rect">
            <a:avLst/>
          </a:prstGeom>
        </p:spPr>
      </p:pic>
      <p:pic>
        <p:nvPicPr>
          <p:cNvPr id="66" name="Graphic 106">
            <a:extLst>
              <a:ext uri="{FF2B5EF4-FFF2-40B4-BE49-F238E27FC236}">
                <a16:creationId xmlns:a16="http://schemas.microsoft.com/office/drawing/2014/main" id="{80DED23E-1BCF-48D9-B231-EC168ACF5EB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2596" y="4256969"/>
            <a:ext cx="496952" cy="496952"/>
          </a:xfrm>
          <a:prstGeom prst="rect">
            <a:avLst/>
          </a:prstGeom>
        </p:spPr>
      </p:pic>
      <p:pic>
        <p:nvPicPr>
          <p:cNvPr id="67" name="Graphic 8">
            <a:extLst>
              <a:ext uri="{FF2B5EF4-FFF2-40B4-BE49-F238E27FC236}">
                <a16:creationId xmlns:a16="http://schemas.microsoft.com/office/drawing/2014/main" id="{2E569BD7-C2F4-49BA-B301-59F0FF51ED1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942224" y="4256969"/>
            <a:ext cx="507902" cy="507902"/>
          </a:xfrm>
          <a:prstGeom prst="rect">
            <a:avLst/>
          </a:prstGeom>
        </p:spPr>
      </p:pic>
      <p:grpSp>
        <p:nvGrpSpPr>
          <p:cNvPr id="5" name="Group 4">
            <a:extLst>
              <a:ext uri="{FF2B5EF4-FFF2-40B4-BE49-F238E27FC236}">
                <a16:creationId xmlns:a16="http://schemas.microsoft.com/office/drawing/2014/main" id="{392752DD-2260-4F51-A8CC-49B3F0BDAF03}"/>
              </a:ext>
            </a:extLst>
          </p:cNvPr>
          <p:cNvGrpSpPr/>
          <p:nvPr/>
        </p:nvGrpSpPr>
        <p:grpSpPr>
          <a:xfrm>
            <a:off x="4030962" y="2229139"/>
            <a:ext cx="2449448" cy="1269141"/>
            <a:chOff x="4030962" y="2229139"/>
            <a:chExt cx="2449448" cy="1269141"/>
          </a:xfrm>
        </p:grpSpPr>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grpSp>
        <p:pic>
          <p:nvPicPr>
            <p:cNvPr id="39" name="Picture 2" descr="Install Oracle Linux 8 - YouTube">
              <a:extLst>
                <a:ext uri="{FF2B5EF4-FFF2-40B4-BE49-F238E27FC236}">
                  <a16:creationId xmlns:a16="http://schemas.microsoft.com/office/drawing/2014/main" id="{2820C7D0-31D4-4178-A9C2-69D3B91E31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5537" y="3008454"/>
              <a:ext cx="713801" cy="40151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0" name="Group 69">
            <a:extLst>
              <a:ext uri="{FF2B5EF4-FFF2-40B4-BE49-F238E27FC236}">
                <a16:creationId xmlns:a16="http://schemas.microsoft.com/office/drawing/2014/main" id="{3AE8CB0E-FCB8-493C-AE6A-B8F7E466432A}"/>
              </a:ext>
            </a:extLst>
          </p:cNvPr>
          <p:cNvGrpSpPr/>
          <p:nvPr/>
        </p:nvGrpSpPr>
        <p:grpSpPr>
          <a:xfrm>
            <a:off x="2770047" y="1404004"/>
            <a:ext cx="503712" cy="243127"/>
            <a:chOff x="2770047" y="1404004"/>
            <a:chExt cx="503712" cy="243127"/>
          </a:xfrm>
        </p:grpSpPr>
        <p:grpSp>
          <p:nvGrpSpPr>
            <p:cNvPr id="71" name="Group 70">
              <a:extLst>
                <a:ext uri="{FF2B5EF4-FFF2-40B4-BE49-F238E27FC236}">
                  <a16:creationId xmlns:a16="http://schemas.microsoft.com/office/drawing/2014/main" id="{AD160C32-200F-40B4-A717-B4554788CA30}"/>
                </a:ext>
              </a:extLst>
            </p:cNvPr>
            <p:cNvGrpSpPr/>
            <p:nvPr/>
          </p:nvGrpSpPr>
          <p:grpSpPr>
            <a:xfrm>
              <a:off x="2770047" y="1404004"/>
              <a:ext cx="503712" cy="243127"/>
              <a:chOff x="2885133" y="78244"/>
              <a:chExt cx="2449448" cy="1269141"/>
            </a:xfrm>
          </p:grpSpPr>
          <p:sp>
            <p:nvSpPr>
              <p:cNvPr id="74" name="Rectangle: Rounded Corners 73">
                <a:extLst>
                  <a:ext uri="{FF2B5EF4-FFF2-40B4-BE49-F238E27FC236}">
                    <a16:creationId xmlns:a16="http://schemas.microsoft.com/office/drawing/2014/main" id="{797DC7AD-660A-4970-9FC8-28379497034B}"/>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75"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B3EF483D-1B04-466B-868D-07CB639B71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7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6F03C8CA-36B8-4CA1-9269-AFF69D8429C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2" name="Picture 2" descr="https://s14-eu5.startpage.com/wikioimage/8680f1ca8785b0ed1fad43817ffb22d2.png">
              <a:extLst>
                <a:ext uri="{FF2B5EF4-FFF2-40B4-BE49-F238E27FC236}">
                  <a16:creationId xmlns:a16="http://schemas.microsoft.com/office/drawing/2014/main" id="{71781590-BBC2-44B3-9E3B-5A6A7529ED8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19629" y="1475565"/>
              <a:ext cx="150889" cy="92591"/>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 descr="Install Oracle Linux 8 - YouTube">
              <a:extLst>
                <a:ext uri="{FF2B5EF4-FFF2-40B4-BE49-F238E27FC236}">
                  <a16:creationId xmlns:a16="http://schemas.microsoft.com/office/drawing/2014/main" id="{8649769F-C1E1-4174-9B28-FD3BBB863D6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6476" y="1542867"/>
              <a:ext cx="159843" cy="8991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3529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43" grpId="0" animBg="1"/>
      <p:bldP spid="45" grpId="0" animBg="1"/>
      <p:bldP spid="46" grpId="0" animBg="1"/>
      <p:bldP spid="4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a:t>Cloud Native Application Development- on Oracle Cloud | APAC OGB Tour 2021</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25045" y="234346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71452" y="259443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loud 41">
            <a:extLst>
              <a:ext uri="{FF2B5EF4-FFF2-40B4-BE49-F238E27FC236}">
                <a16:creationId xmlns:a16="http://schemas.microsoft.com/office/drawing/2014/main" id="{130523D3-A7F1-4BD2-963F-A138F0BBA291}"/>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A9189E-6AAD-47CA-B644-F95D325E258B}"/>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52" name="Rectangle 51">
            <a:extLst>
              <a:ext uri="{FF2B5EF4-FFF2-40B4-BE49-F238E27FC236}">
                <a16:creationId xmlns:a16="http://schemas.microsoft.com/office/drawing/2014/main" id="{0C9242AA-8F42-435E-A151-5E0C3F408C4F}"/>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3" name="Rectangle 62">
            <a:extLst>
              <a:ext uri="{FF2B5EF4-FFF2-40B4-BE49-F238E27FC236}">
                <a16:creationId xmlns:a16="http://schemas.microsoft.com/office/drawing/2014/main" id="{6E15F0AB-F135-4BE0-ACA5-079DA3C9B20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4" name="Graphic 90">
            <a:extLst>
              <a:ext uri="{FF2B5EF4-FFF2-40B4-BE49-F238E27FC236}">
                <a16:creationId xmlns:a16="http://schemas.microsoft.com/office/drawing/2014/main" id="{DFE26D95-CFB7-4726-A5CE-8F65921317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3354" y="4185385"/>
            <a:ext cx="465699" cy="465699"/>
          </a:xfrm>
          <a:prstGeom prst="rect">
            <a:avLst/>
          </a:prstGeom>
        </p:spPr>
      </p:pic>
      <p:pic>
        <p:nvPicPr>
          <p:cNvPr id="65" name="Graphic 106">
            <a:extLst>
              <a:ext uri="{FF2B5EF4-FFF2-40B4-BE49-F238E27FC236}">
                <a16:creationId xmlns:a16="http://schemas.microsoft.com/office/drawing/2014/main" id="{E7195EF5-79E6-428E-B9BC-6CD1708A11D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4440" y="4185385"/>
            <a:ext cx="496952" cy="496952"/>
          </a:xfrm>
          <a:prstGeom prst="rect">
            <a:avLst/>
          </a:prstGeom>
        </p:spPr>
      </p:pic>
      <p:pic>
        <p:nvPicPr>
          <p:cNvPr id="66" name="Graphic 8">
            <a:extLst>
              <a:ext uri="{FF2B5EF4-FFF2-40B4-BE49-F238E27FC236}">
                <a16:creationId xmlns:a16="http://schemas.microsoft.com/office/drawing/2014/main" id="{A8F95411-4954-4D45-A477-2ACB92A4A3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94068" y="4185385"/>
            <a:ext cx="507902" cy="507902"/>
          </a:xfrm>
          <a:prstGeom prst="rect">
            <a:avLst/>
          </a:prstGeom>
        </p:spPr>
      </p:pic>
      <p:grpSp>
        <p:nvGrpSpPr>
          <p:cNvPr id="67" name="Group 66">
            <a:extLst>
              <a:ext uri="{FF2B5EF4-FFF2-40B4-BE49-F238E27FC236}">
                <a16:creationId xmlns:a16="http://schemas.microsoft.com/office/drawing/2014/main" id="{8052C2CF-AD58-4465-B378-3CB3BEC025AA}"/>
              </a:ext>
            </a:extLst>
          </p:cNvPr>
          <p:cNvGrpSpPr/>
          <p:nvPr/>
        </p:nvGrpSpPr>
        <p:grpSpPr>
          <a:xfrm>
            <a:off x="2770047" y="1404004"/>
            <a:ext cx="503712" cy="243127"/>
            <a:chOff x="2770047" y="1404004"/>
            <a:chExt cx="503712" cy="243127"/>
          </a:xfrm>
        </p:grpSpPr>
        <p:grpSp>
          <p:nvGrpSpPr>
            <p:cNvPr id="68" name="Group 67">
              <a:extLst>
                <a:ext uri="{FF2B5EF4-FFF2-40B4-BE49-F238E27FC236}">
                  <a16:creationId xmlns:a16="http://schemas.microsoft.com/office/drawing/2014/main" id="{BC4E410C-70B0-422F-9983-507BF08BDCFC}"/>
                </a:ext>
              </a:extLst>
            </p:cNvPr>
            <p:cNvGrpSpPr/>
            <p:nvPr/>
          </p:nvGrpSpPr>
          <p:grpSpPr>
            <a:xfrm>
              <a:off x="2770047" y="1404004"/>
              <a:ext cx="503712" cy="243127"/>
              <a:chOff x="2885133" y="78244"/>
              <a:chExt cx="2449448" cy="1269141"/>
            </a:xfrm>
          </p:grpSpPr>
          <p:sp>
            <p:nvSpPr>
              <p:cNvPr id="71" name="Rectangle: Rounded Corners 70">
                <a:extLst>
                  <a:ext uri="{FF2B5EF4-FFF2-40B4-BE49-F238E27FC236}">
                    <a16:creationId xmlns:a16="http://schemas.microsoft.com/office/drawing/2014/main" id="{DE93DD27-7817-4516-A6E2-28EAB3E86DF1}"/>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72"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A6F1E2ED-1A3C-4F77-841D-CA2132D3FF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73"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B2AAB14-3182-4BB1-B32F-FC324E764F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grpSp>
        <p:pic>
          <p:nvPicPr>
            <p:cNvPr id="69" name="Picture 2" descr="https://s14-eu5.startpage.com/wikioimage/8680f1ca8785b0ed1fad43817ffb22d2.png">
              <a:extLst>
                <a:ext uri="{FF2B5EF4-FFF2-40B4-BE49-F238E27FC236}">
                  <a16:creationId xmlns:a16="http://schemas.microsoft.com/office/drawing/2014/main" id="{D46B94CF-C5BF-40A1-B8AC-69756F43D1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629" y="1475565"/>
              <a:ext cx="150889" cy="92591"/>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nstall Oracle Linux 8 - YouTube">
              <a:extLst>
                <a:ext uri="{FF2B5EF4-FFF2-40B4-BE49-F238E27FC236}">
                  <a16:creationId xmlns:a16="http://schemas.microsoft.com/office/drawing/2014/main" id="{5731D596-8349-4884-AD53-C356E02BC2E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6476" y="1542867"/>
              <a:ext cx="159843" cy="89912"/>
            </a:xfrm>
            <a:prstGeom prst="rect">
              <a:avLst/>
            </a:prstGeom>
            <a:noFill/>
            <a:extLst>
              <a:ext uri="{909E8E84-426E-40DD-AFC4-6F175D3DCCD1}">
                <a14:hiddenFill xmlns:a14="http://schemas.microsoft.com/office/drawing/2010/main">
                  <a:solidFill>
                    <a:srgbClr val="FFFFFF"/>
                  </a:solidFill>
                </a14:hiddenFill>
              </a:ext>
            </a:extLst>
          </p:spPr>
        </p:pic>
      </p:grpSp>
      <p:pic>
        <p:nvPicPr>
          <p:cNvPr id="74" name="Picture 2" descr="Install Oracle Linux 8 - YouTube">
            <a:extLst>
              <a:ext uri="{FF2B5EF4-FFF2-40B4-BE49-F238E27FC236}">
                <a16:creationId xmlns:a16="http://schemas.microsoft.com/office/drawing/2014/main" id="{D830690B-577C-4413-AA0F-9C0D5DA6D88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76810" y="3229522"/>
            <a:ext cx="393559" cy="221377"/>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Install Oracle Linux 8 - YouTube">
            <a:extLst>
              <a:ext uri="{FF2B5EF4-FFF2-40B4-BE49-F238E27FC236}">
                <a16:creationId xmlns:a16="http://schemas.microsoft.com/office/drawing/2014/main" id="{EEE2121F-8C8A-4A95-AF1A-DE947CB07C15}"/>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3332" y="3218095"/>
            <a:ext cx="393559" cy="2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7908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FE7-FB51-4A85-A684-69D4A6C0ABE3}"/>
              </a:ext>
            </a:extLst>
          </p:cNvPr>
          <p:cNvSpPr>
            <a:spLocks noGrp="1"/>
          </p:cNvSpPr>
          <p:nvPr>
            <p:ph type="title"/>
          </p:nvPr>
        </p:nvSpPr>
        <p:spPr/>
        <p:txBody>
          <a:bodyPr/>
          <a:lstStyle/>
          <a:p>
            <a:r>
              <a:rPr lang="en-US" dirty="0"/>
              <a:t>Castle on the Cloud – Physical Foundation</a:t>
            </a:r>
          </a:p>
        </p:txBody>
      </p:sp>
      <p:sp>
        <p:nvSpPr>
          <p:cNvPr id="4" name="Footer Placeholder 3">
            <a:extLst>
              <a:ext uri="{FF2B5EF4-FFF2-40B4-BE49-F238E27FC236}">
                <a16:creationId xmlns:a16="http://schemas.microsoft.com/office/drawing/2014/main" id="{AB24EC8B-2425-4A2F-888A-B504A1578D5A}"/>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7" name="Picture 6" descr="White clouds on pink sky">
            <a:extLst>
              <a:ext uri="{FF2B5EF4-FFF2-40B4-BE49-F238E27FC236}">
                <a16:creationId xmlns:a16="http://schemas.microsoft.com/office/drawing/2014/main" id="{93ACA0F4-478F-4AA5-A118-12BB5D4E9220}"/>
              </a:ext>
            </a:extLst>
          </p:cNvPr>
          <p:cNvPicPr>
            <a:picLocks noChangeAspect="1"/>
          </p:cNvPicPr>
          <p:nvPr/>
        </p:nvPicPr>
        <p:blipFill>
          <a:blip r:embed="rId4">
            <a:duotone>
              <a:schemeClr val="accent6">
                <a:shade val="45000"/>
                <a:satMod val="135000"/>
              </a:schemeClr>
              <a:prstClr val="white"/>
            </a:duotone>
          </a:blip>
          <a:stretch>
            <a:fillRect/>
          </a:stretch>
        </p:blipFill>
        <p:spPr>
          <a:xfrm>
            <a:off x="-282498" y="3291840"/>
            <a:ext cx="9426497" cy="1667220"/>
          </a:xfrm>
          <a:prstGeom prst="rect">
            <a:avLst/>
          </a:prstGeom>
          <a:ln>
            <a:noFill/>
          </a:ln>
          <a:effectLst>
            <a:softEdge rad="112500"/>
          </a:effectLst>
        </p:spPr>
      </p:pic>
      <p:pic>
        <p:nvPicPr>
          <p:cNvPr id="2050" name="Picture 2">
            <a:extLst>
              <a:ext uri="{FF2B5EF4-FFF2-40B4-BE49-F238E27FC236}">
                <a16:creationId xmlns:a16="http://schemas.microsoft.com/office/drawing/2014/main" id="{65A125D4-B466-42D8-B615-4D6E7D502D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1708" y="3490765"/>
            <a:ext cx="907815" cy="939119"/>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6A4074F-8BF6-4742-B579-15E454663F3F}"/>
              </a:ext>
            </a:extLst>
          </p:cNvPr>
          <p:cNvSpPr/>
          <p:nvPr/>
        </p:nvSpPr>
        <p:spPr>
          <a:xfrm>
            <a:off x="455158" y="4531243"/>
            <a:ext cx="944137" cy="4344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power</a:t>
            </a:r>
          </a:p>
        </p:txBody>
      </p:sp>
      <p:sp>
        <p:nvSpPr>
          <p:cNvPr id="9" name="Arrow: Left 8">
            <a:extLst>
              <a:ext uri="{FF2B5EF4-FFF2-40B4-BE49-F238E27FC236}">
                <a16:creationId xmlns:a16="http://schemas.microsoft.com/office/drawing/2014/main" id="{042E35C1-7C66-47D8-AA3D-4A4EFBB92340}"/>
              </a:ext>
            </a:extLst>
          </p:cNvPr>
          <p:cNvSpPr/>
          <p:nvPr/>
        </p:nvSpPr>
        <p:spPr>
          <a:xfrm>
            <a:off x="8064005" y="4472940"/>
            <a:ext cx="944137" cy="4344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cooling</a:t>
            </a:r>
          </a:p>
        </p:txBody>
      </p:sp>
      <p:sp>
        <p:nvSpPr>
          <p:cNvPr id="10" name="Cube 9">
            <a:extLst>
              <a:ext uri="{FF2B5EF4-FFF2-40B4-BE49-F238E27FC236}">
                <a16:creationId xmlns:a16="http://schemas.microsoft.com/office/drawing/2014/main" id="{F5EE2FE5-DF7D-416F-8368-55F28D4F96DD}"/>
              </a:ext>
            </a:extLst>
          </p:cNvPr>
          <p:cNvSpPr/>
          <p:nvPr/>
        </p:nvSpPr>
        <p:spPr>
          <a:xfrm>
            <a:off x="3278459" y="3917293"/>
            <a:ext cx="1293541" cy="625471"/>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ysClr val="windowText" lastClr="000000"/>
                </a:solidFill>
              </a:rPr>
              <a:t>rackspace</a:t>
            </a:r>
            <a:endParaRPr lang="en-US" dirty="0">
              <a:solidFill>
                <a:sysClr val="windowText" lastClr="000000"/>
              </a:solidFill>
            </a:endParaRPr>
          </a:p>
        </p:txBody>
      </p:sp>
      <p:sp>
        <p:nvSpPr>
          <p:cNvPr id="11" name="Cube 10">
            <a:extLst>
              <a:ext uri="{FF2B5EF4-FFF2-40B4-BE49-F238E27FC236}">
                <a16:creationId xmlns:a16="http://schemas.microsoft.com/office/drawing/2014/main" id="{6646E4D0-EA35-4A28-99BA-4EE4F41CF94B}"/>
              </a:ext>
            </a:extLst>
          </p:cNvPr>
          <p:cNvSpPr/>
          <p:nvPr/>
        </p:nvSpPr>
        <p:spPr>
          <a:xfrm>
            <a:off x="1440182" y="4641623"/>
            <a:ext cx="5597912" cy="23863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solidFill>
                  <a:schemeClr val="bg1">
                    <a:lumMod val="85000"/>
                  </a:schemeClr>
                </a:solidFill>
              </a:rPr>
              <a:t>real estate</a:t>
            </a:r>
          </a:p>
        </p:txBody>
      </p:sp>
      <p:pic>
        <p:nvPicPr>
          <p:cNvPr id="2052" name="Picture 4" descr="Google to Spend $1.1 Billion on New Data Centers in Netherlands | Data  Center Knowledge">
            <a:extLst>
              <a:ext uri="{FF2B5EF4-FFF2-40B4-BE49-F238E27FC236}">
                <a16:creationId xmlns:a16="http://schemas.microsoft.com/office/drawing/2014/main" id="{C3ADA679-FED3-4F9E-8317-0B48FD7A44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6257" y="1358620"/>
            <a:ext cx="3626532" cy="18837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Nederlandse datacenters openen hun deuren tijdens de derde Nationale  Datacenter Dag - Dutch Data Center Association">
            <a:extLst>
              <a:ext uri="{FF2B5EF4-FFF2-40B4-BE49-F238E27FC236}">
                <a16:creationId xmlns:a16="http://schemas.microsoft.com/office/drawing/2014/main" id="{4172EA67-34D6-4B99-A2A8-1666AD1FBA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21963" y="932892"/>
            <a:ext cx="3143819" cy="1768398"/>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Connector 14">
            <a:extLst>
              <a:ext uri="{FF2B5EF4-FFF2-40B4-BE49-F238E27FC236}">
                <a16:creationId xmlns:a16="http://schemas.microsoft.com/office/drawing/2014/main" id="{71AC48D9-C4B4-4C34-B3BD-19B6A1FBD684}"/>
              </a:ext>
            </a:extLst>
          </p:cNvPr>
          <p:cNvCxnSpPr/>
          <p:nvPr/>
        </p:nvCxnSpPr>
        <p:spPr>
          <a:xfrm flipV="1">
            <a:off x="2981093" y="932892"/>
            <a:ext cx="2240870" cy="163885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9" name="Straight Connector 18">
            <a:extLst>
              <a:ext uri="{FF2B5EF4-FFF2-40B4-BE49-F238E27FC236}">
                <a16:creationId xmlns:a16="http://schemas.microsoft.com/office/drawing/2014/main" id="{752C4190-90DE-4E4A-8AD9-CB3B6CAA1CEC}"/>
              </a:ext>
            </a:extLst>
          </p:cNvPr>
          <p:cNvCxnSpPr>
            <a:cxnSpLocks/>
          </p:cNvCxnSpPr>
          <p:nvPr/>
        </p:nvCxnSpPr>
        <p:spPr>
          <a:xfrm flipV="1">
            <a:off x="4239138" y="2670610"/>
            <a:ext cx="982825" cy="155911"/>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3" name="2021-11-24 18-22-32">
            <a:hlinkClick r:id="" action="ppaction://media"/>
            <a:extLst>
              <a:ext uri="{FF2B5EF4-FFF2-40B4-BE49-F238E27FC236}">
                <a16:creationId xmlns:a16="http://schemas.microsoft.com/office/drawing/2014/main" id="{95D01B49-6627-4945-B439-BFFB8F9119D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6225" r="3186"/>
          <a:stretch/>
        </p:blipFill>
        <p:spPr>
          <a:xfrm>
            <a:off x="5355728" y="2881357"/>
            <a:ext cx="3457451" cy="1883782"/>
          </a:xfrm>
          <a:prstGeom prst="cloud">
            <a:avLst/>
          </a:prstGeom>
        </p:spPr>
      </p:pic>
    </p:spTree>
    <p:extLst>
      <p:ext uri="{BB962C8B-B14F-4D97-AF65-F5344CB8AC3E}">
        <p14:creationId xmlns:p14="http://schemas.microsoft.com/office/powerpoint/2010/main" val="3545477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568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a:t>Cloud Native Application Development- on Oracle Cloud | APAC OGB Tour 2021</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88783" y="32966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A</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1</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87214" y="312782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44641" y="35279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34187" y="263169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62310" y="288266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9603CCEC-1B53-4419-9EF2-2B30B8DCE95E}"/>
              </a:ext>
            </a:extLst>
          </p:cNvPr>
          <p:cNvGrpSpPr/>
          <p:nvPr/>
        </p:nvGrpSpPr>
        <p:grpSpPr>
          <a:xfrm>
            <a:off x="5211058" y="1206293"/>
            <a:ext cx="1882158" cy="765789"/>
            <a:chOff x="4030962" y="2229139"/>
            <a:chExt cx="2449448" cy="1269141"/>
          </a:xfrm>
        </p:grpSpPr>
        <p:sp>
          <p:nvSpPr>
            <p:cNvPr id="51" name="Rectangle: Rounded Corners 50">
              <a:extLst>
                <a:ext uri="{FF2B5EF4-FFF2-40B4-BE49-F238E27FC236}">
                  <a16:creationId xmlns:a16="http://schemas.microsoft.com/office/drawing/2014/main" id="{88990A52-A5F0-44C8-8E4F-26C21F168F44}"/>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2"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B41DDCA2-270A-4F91-86EF-24246572D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3"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1248798-7333-4366-8A5D-66BDC43C4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14-eu5.startpage.com/wikioimage/8680f1ca8785b0ed1fad43817ffb22d2.png">
              <a:extLst>
                <a:ext uri="{FF2B5EF4-FFF2-40B4-BE49-F238E27FC236}">
                  <a16:creationId xmlns:a16="http://schemas.microsoft.com/office/drawing/2014/main" id="{0934AB81-FFA5-4E26-92E5-87234E432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ectangle 65">
            <a:extLst>
              <a:ext uri="{FF2B5EF4-FFF2-40B4-BE49-F238E27FC236}">
                <a16:creationId xmlns:a16="http://schemas.microsoft.com/office/drawing/2014/main" id="{EEF21854-8341-45DA-8F34-32C1982F18D3}"/>
              </a:ext>
            </a:extLst>
          </p:cNvPr>
          <p:cNvSpPr/>
          <p:nvPr/>
        </p:nvSpPr>
        <p:spPr>
          <a:xfrm>
            <a:off x="4213046" y="2039457"/>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67" name="Rectangle 66">
            <a:extLst>
              <a:ext uri="{FF2B5EF4-FFF2-40B4-BE49-F238E27FC236}">
                <a16:creationId xmlns:a16="http://schemas.microsoft.com/office/drawing/2014/main" id="{85282F22-E6D2-4AE9-890D-23268A8AAE34}"/>
              </a:ext>
            </a:extLst>
          </p:cNvPr>
          <p:cNvSpPr/>
          <p:nvPr/>
        </p:nvSpPr>
        <p:spPr>
          <a:xfrm>
            <a:off x="4100920" y="2242902"/>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B</a:t>
            </a:r>
          </a:p>
        </p:txBody>
      </p:sp>
      <p:sp>
        <p:nvSpPr>
          <p:cNvPr id="68" name="Rectangle 67">
            <a:extLst>
              <a:ext uri="{FF2B5EF4-FFF2-40B4-BE49-F238E27FC236}">
                <a16:creationId xmlns:a16="http://schemas.microsoft.com/office/drawing/2014/main" id="{826D8585-365B-4D00-90C7-5F7D7EB7749A}"/>
              </a:ext>
            </a:extLst>
          </p:cNvPr>
          <p:cNvSpPr/>
          <p:nvPr/>
        </p:nvSpPr>
        <p:spPr>
          <a:xfrm>
            <a:off x="3983805" y="2453097"/>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2</a:t>
            </a:r>
          </a:p>
        </p:txBody>
      </p:sp>
      <p:sp>
        <p:nvSpPr>
          <p:cNvPr id="69" name="Arrow: Right 68">
            <a:extLst>
              <a:ext uri="{FF2B5EF4-FFF2-40B4-BE49-F238E27FC236}">
                <a16:creationId xmlns:a16="http://schemas.microsoft.com/office/drawing/2014/main" id="{2DBB0710-B78F-4B23-9F0F-A468853E21CE}"/>
              </a:ext>
            </a:extLst>
          </p:cNvPr>
          <p:cNvSpPr/>
          <p:nvPr/>
        </p:nvSpPr>
        <p:spPr>
          <a:xfrm>
            <a:off x="-262317" y="2518152"/>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Arrow: Right 69">
            <a:extLst>
              <a:ext uri="{FF2B5EF4-FFF2-40B4-BE49-F238E27FC236}">
                <a16:creationId xmlns:a16="http://schemas.microsoft.com/office/drawing/2014/main" id="{2FBBCE9B-B159-4480-8828-4A245C78A8CF}"/>
              </a:ext>
            </a:extLst>
          </p:cNvPr>
          <p:cNvSpPr/>
          <p:nvPr/>
        </p:nvSpPr>
        <p:spPr>
          <a:xfrm>
            <a:off x="-309290" y="2022023"/>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BF7D287F-F574-4B76-9BD4-4D707AFD42D4}"/>
              </a:ext>
            </a:extLst>
          </p:cNvPr>
          <p:cNvSpPr/>
          <p:nvPr/>
        </p:nvSpPr>
        <p:spPr>
          <a:xfrm>
            <a:off x="-112793" y="22729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Arrow: Right 71">
            <a:extLst>
              <a:ext uri="{FF2B5EF4-FFF2-40B4-BE49-F238E27FC236}">
                <a16:creationId xmlns:a16="http://schemas.microsoft.com/office/drawing/2014/main" id="{F45ACAAA-FD97-4A19-AB6B-6453C6D3ACAB}"/>
              </a:ext>
            </a:extLst>
          </p:cNvPr>
          <p:cNvSpPr/>
          <p:nvPr/>
        </p:nvSpPr>
        <p:spPr>
          <a:xfrm rot="20440012">
            <a:off x="1420619" y="2419337"/>
            <a:ext cx="3941847" cy="7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Right 72">
            <a:extLst>
              <a:ext uri="{FF2B5EF4-FFF2-40B4-BE49-F238E27FC236}">
                <a16:creationId xmlns:a16="http://schemas.microsoft.com/office/drawing/2014/main" id="{5780D74E-EE4C-4D42-ACB3-682F6A908756}"/>
              </a:ext>
            </a:extLst>
          </p:cNvPr>
          <p:cNvSpPr/>
          <p:nvPr/>
        </p:nvSpPr>
        <p:spPr>
          <a:xfrm rot="20286967">
            <a:off x="1325779" y="2368384"/>
            <a:ext cx="407647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Speech Bubble: Rectangle 73">
            <a:extLst>
              <a:ext uri="{FF2B5EF4-FFF2-40B4-BE49-F238E27FC236}">
                <a16:creationId xmlns:a16="http://schemas.microsoft.com/office/drawing/2014/main" id="{9D8D8692-663B-4BD3-B5B9-D9144248F156}"/>
              </a:ext>
            </a:extLst>
          </p:cNvPr>
          <p:cNvSpPr/>
          <p:nvPr/>
        </p:nvSpPr>
        <p:spPr>
          <a:xfrm>
            <a:off x="6250697" y="187747"/>
            <a:ext cx="2764493" cy="933732"/>
          </a:xfrm>
          <a:prstGeom prst="wedgeRectCallout">
            <a:avLst>
              <a:gd name="adj1" fmla="val 3785"/>
              <a:gd name="adj2" fmla="val 113961"/>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5" name="TextBox 74">
            <a:extLst>
              <a:ext uri="{FF2B5EF4-FFF2-40B4-BE49-F238E27FC236}">
                <a16:creationId xmlns:a16="http://schemas.microsoft.com/office/drawing/2014/main" id="{C146B6A5-1EAC-4E4A-A618-B6E8480A9069}"/>
              </a:ext>
            </a:extLst>
          </p:cNvPr>
          <p:cNvSpPr txBox="1"/>
          <p:nvPr/>
        </p:nvSpPr>
        <p:spPr>
          <a:xfrm>
            <a:off x="6282167" y="198148"/>
            <a:ext cx="2733023" cy="923330"/>
          </a:xfrm>
          <a:prstGeom prst="rect">
            <a:avLst/>
          </a:prstGeom>
          <a:noFill/>
        </p:spPr>
        <p:txBody>
          <a:bodyPr wrap="square" lIns="0" tIns="0" rIns="0" bIns="0" rtlCol="0">
            <a:spAutoFit/>
          </a:bodyPr>
          <a:lstStyle/>
          <a:p>
            <a:r>
              <a:rPr lang="en-US" sz="1200" dirty="0"/>
              <a:t>Oracle Functions starts multiple Docker containers, up to the limit specified for your tenancy. The default limit is 30 GB of RAM reserved for function execution per availability domain</a:t>
            </a:r>
          </a:p>
        </p:txBody>
      </p:sp>
      <p:sp>
        <p:nvSpPr>
          <p:cNvPr id="83" name="Cloud 82">
            <a:extLst>
              <a:ext uri="{FF2B5EF4-FFF2-40B4-BE49-F238E27FC236}">
                <a16:creationId xmlns:a16="http://schemas.microsoft.com/office/drawing/2014/main" id="{97DF9B52-F3D4-4CE3-884F-906CA1ADBB59}"/>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6293F034-B433-45CE-BA90-485A2BFB92D7}"/>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5" name="Rectangle 84">
            <a:extLst>
              <a:ext uri="{FF2B5EF4-FFF2-40B4-BE49-F238E27FC236}">
                <a16:creationId xmlns:a16="http://schemas.microsoft.com/office/drawing/2014/main" id="{68B92348-BA51-4FDB-B7C0-D784FFC21C74}"/>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6" name="Rectangle 85">
            <a:extLst>
              <a:ext uri="{FF2B5EF4-FFF2-40B4-BE49-F238E27FC236}">
                <a16:creationId xmlns:a16="http://schemas.microsoft.com/office/drawing/2014/main" id="{F0ABA937-E299-48E0-B1C8-F921ED13C06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7" name="Graphic 90">
            <a:extLst>
              <a:ext uri="{FF2B5EF4-FFF2-40B4-BE49-F238E27FC236}">
                <a16:creationId xmlns:a16="http://schemas.microsoft.com/office/drawing/2014/main" id="{FB153EB9-90D7-4F60-AAAB-EF2B0167297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283354" y="4185385"/>
            <a:ext cx="465699" cy="465699"/>
          </a:xfrm>
          <a:prstGeom prst="rect">
            <a:avLst/>
          </a:prstGeom>
        </p:spPr>
      </p:pic>
      <p:pic>
        <p:nvPicPr>
          <p:cNvPr id="88" name="Graphic 106">
            <a:extLst>
              <a:ext uri="{FF2B5EF4-FFF2-40B4-BE49-F238E27FC236}">
                <a16:creationId xmlns:a16="http://schemas.microsoft.com/office/drawing/2014/main" id="{20C31909-F360-4906-9C45-4F8FD82F19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64440" y="4185385"/>
            <a:ext cx="496952" cy="496952"/>
          </a:xfrm>
          <a:prstGeom prst="rect">
            <a:avLst/>
          </a:prstGeom>
        </p:spPr>
      </p:pic>
      <p:pic>
        <p:nvPicPr>
          <p:cNvPr id="89" name="Graphic 8">
            <a:extLst>
              <a:ext uri="{FF2B5EF4-FFF2-40B4-BE49-F238E27FC236}">
                <a16:creationId xmlns:a16="http://schemas.microsoft.com/office/drawing/2014/main" id="{36302CE5-9FC7-45C1-A167-DE250CC8076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694068" y="4185385"/>
            <a:ext cx="507902" cy="507902"/>
          </a:xfrm>
          <a:prstGeom prst="rect">
            <a:avLst/>
          </a:prstGeom>
        </p:spPr>
      </p:pic>
      <p:grpSp>
        <p:nvGrpSpPr>
          <p:cNvPr id="76" name="Group 75">
            <a:extLst>
              <a:ext uri="{FF2B5EF4-FFF2-40B4-BE49-F238E27FC236}">
                <a16:creationId xmlns:a16="http://schemas.microsoft.com/office/drawing/2014/main" id="{C0BD5D69-DED3-4E83-A910-BD0FE1C01BAF}"/>
              </a:ext>
            </a:extLst>
          </p:cNvPr>
          <p:cNvGrpSpPr/>
          <p:nvPr/>
        </p:nvGrpSpPr>
        <p:grpSpPr>
          <a:xfrm>
            <a:off x="2770047" y="1404004"/>
            <a:ext cx="503712" cy="243127"/>
            <a:chOff x="2770047" y="1404004"/>
            <a:chExt cx="503712" cy="243127"/>
          </a:xfrm>
        </p:grpSpPr>
        <p:grpSp>
          <p:nvGrpSpPr>
            <p:cNvPr id="77" name="Group 76">
              <a:extLst>
                <a:ext uri="{FF2B5EF4-FFF2-40B4-BE49-F238E27FC236}">
                  <a16:creationId xmlns:a16="http://schemas.microsoft.com/office/drawing/2014/main" id="{B588B58C-9E5B-4528-9D55-E6FDDCA41914}"/>
                </a:ext>
              </a:extLst>
            </p:cNvPr>
            <p:cNvGrpSpPr/>
            <p:nvPr/>
          </p:nvGrpSpPr>
          <p:grpSpPr>
            <a:xfrm>
              <a:off x="2770047" y="1404004"/>
              <a:ext cx="503712" cy="243127"/>
              <a:chOff x="2885133" y="78244"/>
              <a:chExt cx="2449448" cy="1269141"/>
            </a:xfrm>
          </p:grpSpPr>
          <p:sp>
            <p:nvSpPr>
              <p:cNvPr id="80" name="Rectangle: Rounded Corners 79">
                <a:extLst>
                  <a:ext uri="{FF2B5EF4-FFF2-40B4-BE49-F238E27FC236}">
                    <a16:creationId xmlns:a16="http://schemas.microsoft.com/office/drawing/2014/main" id="{1595C68C-90AD-46F1-90B2-7CA86B826FDE}"/>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8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7DC5A28-C9E9-4217-869F-36CCF2CD45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8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590842AE-BC95-478C-96D0-290A113040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grpSp>
        <p:pic>
          <p:nvPicPr>
            <p:cNvPr id="78" name="Picture 2" descr="https://s14-eu5.startpage.com/wikioimage/8680f1ca8785b0ed1fad43817ffb22d2.png">
              <a:extLst>
                <a:ext uri="{FF2B5EF4-FFF2-40B4-BE49-F238E27FC236}">
                  <a16:creationId xmlns:a16="http://schemas.microsoft.com/office/drawing/2014/main" id="{DCF544E3-9D44-42A0-BE94-EE85036EB5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19629" y="1475565"/>
              <a:ext cx="150889" cy="92591"/>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nstall Oracle Linux 8 - YouTube">
              <a:extLst>
                <a:ext uri="{FF2B5EF4-FFF2-40B4-BE49-F238E27FC236}">
                  <a16:creationId xmlns:a16="http://schemas.microsoft.com/office/drawing/2014/main" id="{799A6562-20FC-4462-8B62-2BB9BE4E7ED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76476" y="1542867"/>
              <a:ext cx="159843" cy="89912"/>
            </a:xfrm>
            <a:prstGeom prst="rect">
              <a:avLst/>
            </a:prstGeom>
            <a:noFill/>
            <a:extLst>
              <a:ext uri="{909E8E84-426E-40DD-AFC4-6F175D3DCCD1}">
                <a14:hiddenFill xmlns:a14="http://schemas.microsoft.com/office/drawing/2010/main">
                  <a:solidFill>
                    <a:srgbClr val="FFFFFF"/>
                  </a:solidFill>
                </a14:hiddenFill>
              </a:ext>
            </a:extLst>
          </p:spPr>
        </p:pic>
      </p:grpSp>
      <p:pic>
        <p:nvPicPr>
          <p:cNvPr id="90" name="Picture 2" descr="Install Oracle Linux 8 - YouTube">
            <a:extLst>
              <a:ext uri="{FF2B5EF4-FFF2-40B4-BE49-F238E27FC236}">
                <a16:creationId xmlns:a16="http://schemas.microsoft.com/office/drawing/2014/main" id="{0CB58280-B9F8-49A0-9FF7-D0C7A388962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76810" y="3229522"/>
            <a:ext cx="393559" cy="221377"/>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 descr="Install Oracle Linux 8 - YouTube">
            <a:extLst>
              <a:ext uri="{FF2B5EF4-FFF2-40B4-BE49-F238E27FC236}">
                <a16:creationId xmlns:a16="http://schemas.microsoft.com/office/drawing/2014/main" id="{36404339-DDC8-408C-927E-4F6C888B5FA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16751" y="1715455"/>
            <a:ext cx="393559" cy="221377"/>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descr="Install Oracle Linux 8 - YouTube">
            <a:extLst>
              <a:ext uri="{FF2B5EF4-FFF2-40B4-BE49-F238E27FC236}">
                <a16:creationId xmlns:a16="http://schemas.microsoft.com/office/drawing/2014/main" id="{080F32E9-E026-47B8-8840-A7F86C6D5521}"/>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453332" y="3218095"/>
            <a:ext cx="393559" cy="2213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94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300AE-B117-46F0-B51F-1FFE28FB612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Cloud Native Application Development- on Oracle Cloud | APAC OGB Tour 2021</a:t>
            </a:r>
            <a:endParaRPr lang="en-NL"/>
          </a:p>
        </p:txBody>
      </p:sp>
      <p:sp>
        <p:nvSpPr>
          <p:cNvPr id="10" name="Title 2">
            <a:extLst>
              <a:ext uri="{FF2B5EF4-FFF2-40B4-BE49-F238E27FC236}">
                <a16:creationId xmlns:a16="http://schemas.microsoft.com/office/drawing/2014/main" id="{806835BA-5E26-439A-A769-BE1C1129E653}"/>
              </a:ext>
            </a:extLst>
          </p:cNvPr>
          <p:cNvSpPr>
            <a:spLocks noGrp="1"/>
          </p:cNvSpPr>
          <p:nvPr>
            <p:ph type="title"/>
          </p:nvPr>
        </p:nvSpPr>
        <p:spPr>
          <a:xfrm>
            <a:off x="719999" y="288000"/>
            <a:ext cx="6624000" cy="504000"/>
          </a:xfrm>
        </p:spPr>
        <p:txBody>
          <a:bodyPr/>
          <a:lstStyle/>
          <a:p>
            <a:r>
              <a:rPr lang="en-US" dirty="0"/>
              <a:t>Pricing Oracle Functions – no use, no pay</a:t>
            </a:r>
            <a:br>
              <a:rPr lang="en-US" dirty="0"/>
            </a:br>
            <a:r>
              <a:rPr lang="en-US" dirty="0"/>
              <a:t>(and even if quite a bit of use – then still no pay)</a:t>
            </a:r>
          </a:p>
        </p:txBody>
      </p:sp>
      <p:pic>
        <p:nvPicPr>
          <p:cNvPr id="5" name="Picture 4" descr="Graphical user interface, application&#10;&#10;Description automatically generated">
            <a:extLst>
              <a:ext uri="{FF2B5EF4-FFF2-40B4-BE49-F238E27FC236}">
                <a16:creationId xmlns:a16="http://schemas.microsoft.com/office/drawing/2014/main" id="{B0B5206E-883C-4D03-AE25-8B240B8A1C7E}"/>
              </a:ext>
            </a:extLst>
          </p:cNvPr>
          <p:cNvPicPr>
            <a:picLocks noChangeAspect="1"/>
          </p:cNvPicPr>
          <p:nvPr/>
        </p:nvPicPr>
        <p:blipFill>
          <a:blip r:embed="rId2"/>
          <a:stretch>
            <a:fillRect/>
          </a:stretch>
        </p:blipFill>
        <p:spPr>
          <a:xfrm>
            <a:off x="797807" y="1143000"/>
            <a:ext cx="7548385" cy="351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207698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1016308" y="3863193"/>
            <a:ext cx="680987" cy="552982"/>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A52E937-8099-4983-AEFD-B1D4374BC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7" name="Arrow: Right 56">
            <a:extLst>
              <a:ext uri="{FF2B5EF4-FFF2-40B4-BE49-F238E27FC236}">
                <a16:creationId xmlns:a16="http://schemas.microsoft.com/office/drawing/2014/main" id="{C475642B-C82F-4361-9117-67F1A4BA771D}"/>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39BA6B69-2709-470F-96C4-7ECDDD1CE400}"/>
              </a:ext>
            </a:extLst>
          </p:cNvPr>
          <p:cNvGrpSpPr/>
          <p:nvPr/>
        </p:nvGrpSpPr>
        <p:grpSpPr>
          <a:xfrm>
            <a:off x="522957" y="4151251"/>
            <a:ext cx="959797" cy="881472"/>
            <a:chOff x="375699" y="1131597"/>
            <a:chExt cx="1131055" cy="1225337"/>
          </a:xfrm>
        </p:grpSpPr>
        <p:pic>
          <p:nvPicPr>
            <p:cNvPr id="40" name="Graphic 67">
              <a:extLst>
                <a:ext uri="{FF2B5EF4-FFF2-40B4-BE49-F238E27FC236}">
                  <a16:creationId xmlns:a16="http://schemas.microsoft.com/office/drawing/2014/main" id="{7C970FE7-8CDE-4C28-8BF9-6F6BC13B67C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75699" y="1131597"/>
              <a:ext cx="1131055" cy="1131055"/>
            </a:xfrm>
            <a:prstGeom prst="rect">
              <a:avLst/>
            </a:prstGeom>
          </p:spPr>
        </p:pic>
        <p:sp>
          <p:nvSpPr>
            <p:cNvPr id="41" name="Rectangle 40">
              <a:extLst>
                <a:ext uri="{FF2B5EF4-FFF2-40B4-BE49-F238E27FC236}">
                  <a16:creationId xmlns:a16="http://schemas.microsoft.com/office/drawing/2014/main" id="{79FC4B64-D5D6-4EA2-992D-577CD318B763}"/>
                </a:ext>
              </a:extLst>
            </p:cNvPr>
            <p:cNvSpPr/>
            <p:nvPr/>
          </p:nvSpPr>
          <p:spPr>
            <a:xfrm>
              <a:off x="540684" y="2056179"/>
              <a:ext cx="805942" cy="300755"/>
            </a:xfrm>
            <a:prstGeom prst="rect">
              <a:avLst/>
            </a:prstGeom>
          </p:spPr>
          <p:txBody>
            <a:bodyPr wrap="square">
              <a:spAutoFit/>
            </a:bodyPr>
            <a:lstStyle/>
            <a:p>
              <a:pPr algn="ctr">
                <a:buClrTx/>
                <a:buFontTx/>
                <a:buNone/>
              </a:pPr>
              <a:r>
                <a:rPr lang="en-US" sz="700" b="1" kern="1200" dirty="0">
                  <a:solidFill>
                    <a:srgbClr val="FF0000"/>
                  </a:solidFill>
                  <a:latin typeface="Arial" charset="0"/>
                  <a:ea typeface="Arial" charset="0"/>
                  <a:cs typeface="Arial" charset="0"/>
                </a:rPr>
                <a:t>Streaming</a:t>
              </a:r>
            </a:p>
          </p:txBody>
        </p:sp>
      </p:grpSp>
      <p:sp>
        <p:nvSpPr>
          <p:cNvPr id="43" name="Arrow: Right 42">
            <a:extLst>
              <a:ext uri="{FF2B5EF4-FFF2-40B4-BE49-F238E27FC236}">
                <a16:creationId xmlns:a16="http://schemas.microsoft.com/office/drawing/2014/main" id="{4C2964E3-FDA5-48A0-B3E3-92454AE8799B}"/>
              </a:ext>
            </a:extLst>
          </p:cNvPr>
          <p:cNvSpPr/>
          <p:nvPr/>
        </p:nvSpPr>
        <p:spPr>
          <a:xfrm rot="20375032">
            <a:off x="1344127" y="4433985"/>
            <a:ext cx="429795" cy="1158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AEA03006-E26E-4728-950C-F77462EFC562}"/>
              </a:ext>
            </a:extLst>
          </p:cNvPr>
          <p:cNvSpPr/>
          <p:nvPr/>
        </p:nvSpPr>
        <p:spPr>
          <a:xfrm rot="1778826">
            <a:off x="1566564" y="4071650"/>
            <a:ext cx="409866" cy="13477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8" name="Snagit_SNG875">
            <a:extLst>
              <a:ext uri="{FF2B5EF4-FFF2-40B4-BE49-F238E27FC236}">
                <a16:creationId xmlns:a16="http://schemas.microsoft.com/office/drawing/2014/main" id="{F6DE372B-929C-4653-8002-A1927EF820B2}"/>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5132570" y="3979100"/>
            <a:ext cx="615572" cy="588641"/>
          </a:xfrm>
          <a:prstGeom prst="rect">
            <a:avLst/>
          </a:prstGeom>
        </p:spPr>
      </p:pic>
      <p:sp>
        <p:nvSpPr>
          <p:cNvPr id="59" name="Rectangle 58">
            <a:extLst>
              <a:ext uri="{FF2B5EF4-FFF2-40B4-BE49-F238E27FC236}">
                <a16:creationId xmlns:a16="http://schemas.microsoft.com/office/drawing/2014/main" id="{F45F3506-7297-4C05-899C-28CA8A4C2B6C}"/>
              </a:ext>
            </a:extLst>
          </p:cNvPr>
          <p:cNvSpPr/>
          <p:nvPr/>
        </p:nvSpPr>
        <p:spPr>
          <a:xfrm>
            <a:off x="5037385" y="4527527"/>
            <a:ext cx="805942"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OCI DevOps</a:t>
            </a:r>
          </a:p>
        </p:txBody>
      </p:sp>
      <p:sp>
        <p:nvSpPr>
          <p:cNvPr id="60" name="Arrow: Right 59">
            <a:extLst>
              <a:ext uri="{FF2B5EF4-FFF2-40B4-BE49-F238E27FC236}">
                <a16:creationId xmlns:a16="http://schemas.microsoft.com/office/drawing/2014/main" id="{1177D1C5-E67C-4A90-9D75-74C888D4D70E}"/>
              </a:ext>
            </a:extLst>
          </p:cNvPr>
          <p:cNvSpPr/>
          <p:nvPr/>
        </p:nvSpPr>
        <p:spPr>
          <a:xfrm rot="17778177">
            <a:off x="5414268" y="3725137"/>
            <a:ext cx="299196" cy="1661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6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1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9"/>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42"/>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5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5" grpId="0"/>
      <p:bldP spid="17" grpId="0"/>
      <p:bldP spid="20" grpId="0"/>
      <p:bldP spid="21" grpId="0"/>
      <p:bldP spid="28" grpId="0" animBg="1"/>
      <p:bldP spid="31" grpId="0" animBg="1"/>
      <p:bldP spid="32" grpId="0" animBg="1"/>
      <p:bldP spid="37" grpId="0" animBg="1"/>
      <p:bldP spid="38" grpId="0"/>
      <p:bldP spid="47" grpId="0" animBg="1"/>
      <p:bldP spid="49" grpId="0" animBg="1"/>
      <p:bldP spid="50" grpId="0"/>
      <p:bldP spid="51" grpId="0" animBg="1"/>
      <p:bldP spid="52" grpId="0" animBg="1"/>
      <p:bldP spid="53" grpId="0" animBg="1"/>
      <p:bldP spid="55" grpId="0" animBg="1"/>
      <p:bldP spid="57" grpId="0" animBg="1"/>
      <p:bldP spid="43" grpId="0" animBg="1"/>
      <p:bldP spid="44" grpId="0" animBg="1"/>
      <p:bldP spid="59" grpId="0"/>
      <p:bldP spid="6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CB714B6-14C1-4445-B294-D67F00553BD5}"/>
              </a:ext>
            </a:extLst>
          </p:cNvPr>
          <p:cNvGrpSpPr/>
          <p:nvPr/>
        </p:nvGrpSpPr>
        <p:grpSpPr>
          <a:xfrm>
            <a:off x="7166097" y="770671"/>
            <a:ext cx="1757698" cy="921372"/>
            <a:chOff x="6956027" y="723900"/>
            <a:chExt cx="1484411" cy="582817"/>
          </a:xfrm>
        </p:grpSpPr>
        <p:sp>
          <p:nvSpPr>
            <p:cNvPr id="3" name="Rectangle: Rounded Corners 2">
              <a:extLst>
                <a:ext uri="{FF2B5EF4-FFF2-40B4-BE49-F238E27FC236}">
                  <a16:creationId xmlns:a16="http://schemas.microsoft.com/office/drawing/2014/main" id="{DC311F33-B0C3-462A-BD7E-9A2197EBB9A5}"/>
                </a:ext>
              </a:extLst>
            </p:cNvPr>
            <p:cNvSpPr/>
            <p:nvPr/>
          </p:nvSpPr>
          <p:spPr>
            <a:xfrm>
              <a:off x="6956027" y="723900"/>
              <a:ext cx="1467974"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Ops automation</a:t>
              </a:r>
            </a:p>
          </p:txBody>
        </p:sp>
        <p:sp>
          <p:nvSpPr>
            <p:cNvPr id="39" name="Rectangle: Rounded Corners 38">
              <a:extLst>
                <a:ext uri="{FF2B5EF4-FFF2-40B4-BE49-F238E27FC236}">
                  <a16:creationId xmlns:a16="http://schemas.microsoft.com/office/drawing/2014/main" id="{F108BBB9-87BF-4EEA-AB57-A6EBFC02E323}"/>
                </a:ext>
              </a:extLst>
            </p:cNvPr>
            <p:cNvSpPr/>
            <p:nvPr/>
          </p:nvSpPr>
          <p:spPr>
            <a:xfrm>
              <a:off x="6972464" y="1046350"/>
              <a:ext cx="1467974"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Application</a:t>
              </a:r>
            </a:p>
          </p:txBody>
        </p:sp>
      </p:grpSp>
      <p:sp>
        <p:nvSpPr>
          <p:cNvPr id="41" name="Rectangle: Rounded Corners 40">
            <a:extLst>
              <a:ext uri="{FF2B5EF4-FFF2-40B4-BE49-F238E27FC236}">
                <a16:creationId xmlns:a16="http://schemas.microsoft.com/office/drawing/2014/main" id="{7485DC04-3D5F-409F-99F1-FC81F9D06395}"/>
              </a:ext>
            </a:extLst>
          </p:cNvPr>
          <p:cNvSpPr/>
          <p:nvPr/>
        </p:nvSpPr>
        <p:spPr>
          <a:xfrm>
            <a:off x="1115083" y="931045"/>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43" name="Rectangle: Rounded Corners 42">
            <a:extLst>
              <a:ext uri="{FF2B5EF4-FFF2-40B4-BE49-F238E27FC236}">
                <a16:creationId xmlns:a16="http://schemas.microsoft.com/office/drawing/2014/main" id="{5A376CC8-9157-41E7-BBA7-5C8A872A9A73}"/>
              </a:ext>
            </a:extLst>
          </p:cNvPr>
          <p:cNvSpPr/>
          <p:nvPr/>
        </p:nvSpPr>
        <p:spPr>
          <a:xfrm>
            <a:off x="984283" y="347165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44" name="Rectangle: Rounded Corners 43">
            <a:extLst>
              <a:ext uri="{FF2B5EF4-FFF2-40B4-BE49-F238E27FC236}">
                <a16:creationId xmlns:a16="http://schemas.microsoft.com/office/drawing/2014/main" id="{AE1E12EA-3CFC-4C4C-A2C3-D1B2EE57B573}"/>
              </a:ext>
            </a:extLst>
          </p:cNvPr>
          <p:cNvSpPr/>
          <p:nvPr/>
        </p:nvSpPr>
        <p:spPr>
          <a:xfrm>
            <a:off x="2832256" y="3995102"/>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6" name="Rectangle: Rounded Corners 55">
            <a:extLst>
              <a:ext uri="{FF2B5EF4-FFF2-40B4-BE49-F238E27FC236}">
                <a16:creationId xmlns:a16="http://schemas.microsoft.com/office/drawing/2014/main" id="{13965AA7-7D2F-494F-9F63-D0FF8EEB2403}"/>
              </a:ext>
            </a:extLst>
          </p:cNvPr>
          <p:cNvSpPr/>
          <p:nvPr/>
        </p:nvSpPr>
        <p:spPr>
          <a:xfrm>
            <a:off x="7328496" y="369006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7" name="Rectangle: Rounded Corners 56">
            <a:extLst>
              <a:ext uri="{FF2B5EF4-FFF2-40B4-BE49-F238E27FC236}">
                <a16:creationId xmlns:a16="http://schemas.microsoft.com/office/drawing/2014/main" id="{69CE58E3-97D3-44E3-8238-AE4396F3A4B6}"/>
              </a:ext>
            </a:extLst>
          </p:cNvPr>
          <p:cNvSpPr/>
          <p:nvPr/>
        </p:nvSpPr>
        <p:spPr>
          <a:xfrm>
            <a:off x="2514424" y="267263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8" name="Rectangle: Rounded Corners 57">
            <a:extLst>
              <a:ext uri="{FF2B5EF4-FFF2-40B4-BE49-F238E27FC236}">
                <a16:creationId xmlns:a16="http://schemas.microsoft.com/office/drawing/2014/main" id="{2F75D8BE-CD30-4FE4-8842-59445BF41FCD}"/>
              </a:ext>
            </a:extLst>
          </p:cNvPr>
          <p:cNvSpPr/>
          <p:nvPr/>
        </p:nvSpPr>
        <p:spPr>
          <a:xfrm>
            <a:off x="879453" y="1777523"/>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9" name="Rectangle: Rounded Corners 58">
            <a:extLst>
              <a:ext uri="{FF2B5EF4-FFF2-40B4-BE49-F238E27FC236}">
                <a16:creationId xmlns:a16="http://schemas.microsoft.com/office/drawing/2014/main" id="{B145FBCE-1AC6-4A8D-927B-B2B43AFE3A1B}"/>
              </a:ext>
            </a:extLst>
          </p:cNvPr>
          <p:cNvSpPr/>
          <p:nvPr/>
        </p:nvSpPr>
        <p:spPr>
          <a:xfrm>
            <a:off x="2509579" y="3282446"/>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60" name="Rectangle: Rounded Corners 59">
            <a:extLst>
              <a:ext uri="{FF2B5EF4-FFF2-40B4-BE49-F238E27FC236}">
                <a16:creationId xmlns:a16="http://schemas.microsoft.com/office/drawing/2014/main" id="{C701B2FF-CA08-482C-80D2-9D36E8B559A9}"/>
              </a:ext>
            </a:extLst>
          </p:cNvPr>
          <p:cNvSpPr/>
          <p:nvPr/>
        </p:nvSpPr>
        <p:spPr>
          <a:xfrm>
            <a:off x="2873159" y="3124924"/>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61" name="Rectangle: Rounded Corners 60">
            <a:extLst>
              <a:ext uri="{FF2B5EF4-FFF2-40B4-BE49-F238E27FC236}">
                <a16:creationId xmlns:a16="http://schemas.microsoft.com/office/drawing/2014/main" id="{392643A1-8C33-41A3-AD65-AAB52745C30F}"/>
              </a:ext>
            </a:extLst>
          </p:cNvPr>
          <p:cNvSpPr/>
          <p:nvPr/>
        </p:nvSpPr>
        <p:spPr>
          <a:xfrm>
            <a:off x="941826" y="1424262"/>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pic>
        <p:nvPicPr>
          <p:cNvPr id="64"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4A091D8-5560-4DB4-909B-BE77DBC75BF2}"/>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65" name="Arrow: Right 64">
            <a:extLst>
              <a:ext uri="{FF2B5EF4-FFF2-40B4-BE49-F238E27FC236}">
                <a16:creationId xmlns:a16="http://schemas.microsoft.com/office/drawing/2014/main" id="{E2C528C9-480B-4E47-A0EA-32B526BDC962}"/>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D4F4BFF-0463-4038-8588-4702E5A16DBF}"/>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63" name="Picture 62">
            <a:extLst>
              <a:ext uri="{FF2B5EF4-FFF2-40B4-BE49-F238E27FC236}">
                <a16:creationId xmlns:a16="http://schemas.microsoft.com/office/drawing/2014/main" id="{D14169D9-23D0-4377-A665-8FE6301B03D2}"/>
              </a:ext>
            </a:extLst>
          </p:cNvPr>
          <p:cNvPicPr>
            <a:picLocks noChangeAspect="1"/>
          </p:cNvPicPr>
          <p:nvPr/>
        </p:nvPicPr>
        <p:blipFill>
          <a:blip r:embed="rId22"/>
          <a:stretch>
            <a:fillRect/>
          </a:stretch>
        </p:blipFill>
        <p:spPr>
          <a:xfrm>
            <a:off x="1016308" y="3863193"/>
            <a:ext cx="680987" cy="552982"/>
          </a:xfrm>
          <a:prstGeom prst="rect">
            <a:avLst/>
          </a:prstGeom>
        </p:spPr>
      </p:pic>
      <p:grpSp>
        <p:nvGrpSpPr>
          <p:cNvPr id="66" name="Group 65">
            <a:extLst>
              <a:ext uri="{FF2B5EF4-FFF2-40B4-BE49-F238E27FC236}">
                <a16:creationId xmlns:a16="http://schemas.microsoft.com/office/drawing/2014/main" id="{371D402E-F89D-4BE3-80B2-0EC6E9A9EC8B}"/>
              </a:ext>
            </a:extLst>
          </p:cNvPr>
          <p:cNvGrpSpPr/>
          <p:nvPr/>
        </p:nvGrpSpPr>
        <p:grpSpPr>
          <a:xfrm>
            <a:off x="522957" y="4151251"/>
            <a:ext cx="959797" cy="881472"/>
            <a:chOff x="375699" y="1131597"/>
            <a:chExt cx="1131055" cy="1225337"/>
          </a:xfrm>
        </p:grpSpPr>
        <p:pic>
          <p:nvPicPr>
            <p:cNvPr id="67" name="Graphic 67">
              <a:extLst>
                <a:ext uri="{FF2B5EF4-FFF2-40B4-BE49-F238E27FC236}">
                  <a16:creationId xmlns:a16="http://schemas.microsoft.com/office/drawing/2014/main" id="{40B33D73-4E69-46BE-9A9F-E82DFD51A2C7}"/>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375699" y="1131597"/>
              <a:ext cx="1131055" cy="1131055"/>
            </a:xfrm>
            <a:prstGeom prst="rect">
              <a:avLst/>
            </a:prstGeom>
          </p:spPr>
        </p:pic>
        <p:sp>
          <p:nvSpPr>
            <p:cNvPr id="68" name="Rectangle 67">
              <a:extLst>
                <a:ext uri="{FF2B5EF4-FFF2-40B4-BE49-F238E27FC236}">
                  <a16:creationId xmlns:a16="http://schemas.microsoft.com/office/drawing/2014/main" id="{5F23D412-A751-42E1-8AF4-F38D59B16E28}"/>
                </a:ext>
              </a:extLst>
            </p:cNvPr>
            <p:cNvSpPr/>
            <p:nvPr/>
          </p:nvSpPr>
          <p:spPr>
            <a:xfrm>
              <a:off x="540684" y="2056179"/>
              <a:ext cx="805942" cy="300755"/>
            </a:xfrm>
            <a:prstGeom prst="rect">
              <a:avLst/>
            </a:prstGeom>
          </p:spPr>
          <p:txBody>
            <a:bodyPr wrap="square">
              <a:spAutoFit/>
            </a:bodyPr>
            <a:lstStyle/>
            <a:p>
              <a:pPr algn="ctr">
                <a:buClrTx/>
                <a:buFontTx/>
                <a:buNone/>
              </a:pPr>
              <a:r>
                <a:rPr lang="en-US" sz="700" b="1" kern="1200" dirty="0">
                  <a:solidFill>
                    <a:srgbClr val="FF0000"/>
                  </a:solidFill>
                  <a:latin typeface="Arial" charset="0"/>
                  <a:ea typeface="Arial" charset="0"/>
                  <a:cs typeface="Arial" charset="0"/>
                </a:rPr>
                <a:t>Streaming</a:t>
              </a:r>
            </a:p>
          </p:txBody>
        </p:sp>
      </p:grpSp>
      <p:sp>
        <p:nvSpPr>
          <p:cNvPr id="69" name="Arrow: Right 68">
            <a:extLst>
              <a:ext uri="{FF2B5EF4-FFF2-40B4-BE49-F238E27FC236}">
                <a16:creationId xmlns:a16="http://schemas.microsoft.com/office/drawing/2014/main" id="{C68EB052-567D-4960-B624-77071D353B73}"/>
              </a:ext>
            </a:extLst>
          </p:cNvPr>
          <p:cNvSpPr/>
          <p:nvPr/>
        </p:nvSpPr>
        <p:spPr>
          <a:xfrm rot="20375032">
            <a:off x="1344127" y="4433985"/>
            <a:ext cx="429795" cy="1158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0" name="Arrow: Right 69">
            <a:extLst>
              <a:ext uri="{FF2B5EF4-FFF2-40B4-BE49-F238E27FC236}">
                <a16:creationId xmlns:a16="http://schemas.microsoft.com/office/drawing/2014/main" id="{EC10BBC2-9C99-475A-922D-86533D415A47}"/>
              </a:ext>
            </a:extLst>
          </p:cNvPr>
          <p:cNvSpPr/>
          <p:nvPr/>
        </p:nvSpPr>
        <p:spPr>
          <a:xfrm rot="1778826">
            <a:off x="1566564" y="4071650"/>
            <a:ext cx="409866" cy="134777"/>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71" name="Snagit_SNG875">
            <a:extLst>
              <a:ext uri="{FF2B5EF4-FFF2-40B4-BE49-F238E27FC236}">
                <a16:creationId xmlns:a16="http://schemas.microsoft.com/office/drawing/2014/main" id="{B6DE7713-6ED2-46EC-93D2-11CEA86A03A8}"/>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5132570" y="3979100"/>
            <a:ext cx="615572" cy="588641"/>
          </a:xfrm>
          <a:prstGeom prst="rect">
            <a:avLst/>
          </a:prstGeom>
        </p:spPr>
      </p:pic>
      <p:sp>
        <p:nvSpPr>
          <p:cNvPr id="72" name="Rectangle 71">
            <a:extLst>
              <a:ext uri="{FF2B5EF4-FFF2-40B4-BE49-F238E27FC236}">
                <a16:creationId xmlns:a16="http://schemas.microsoft.com/office/drawing/2014/main" id="{DFD9A08A-6A02-49D0-BFE9-7D8AE5F6A375}"/>
              </a:ext>
            </a:extLst>
          </p:cNvPr>
          <p:cNvSpPr/>
          <p:nvPr/>
        </p:nvSpPr>
        <p:spPr>
          <a:xfrm>
            <a:off x="5037385" y="4527527"/>
            <a:ext cx="805942"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OCI DevOps</a:t>
            </a:r>
          </a:p>
        </p:txBody>
      </p:sp>
      <p:sp>
        <p:nvSpPr>
          <p:cNvPr id="73" name="Arrow: Right 72">
            <a:extLst>
              <a:ext uri="{FF2B5EF4-FFF2-40B4-BE49-F238E27FC236}">
                <a16:creationId xmlns:a16="http://schemas.microsoft.com/office/drawing/2014/main" id="{BDF12BE4-70DC-48B9-8175-FE8070CABD09}"/>
              </a:ext>
            </a:extLst>
          </p:cNvPr>
          <p:cNvSpPr/>
          <p:nvPr/>
        </p:nvSpPr>
        <p:spPr>
          <a:xfrm rot="17778177">
            <a:off x="5414268" y="3725137"/>
            <a:ext cx="299196" cy="1661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E1B8B139-42C1-4F0E-A3B7-2E4358826A59}"/>
              </a:ext>
            </a:extLst>
          </p:cNvPr>
          <p:cNvSpPr/>
          <p:nvPr/>
        </p:nvSpPr>
        <p:spPr>
          <a:xfrm>
            <a:off x="4787646" y="4064738"/>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Tree>
    <p:extLst>
      <p:ext uri="{BB962C8B-B14F-4D97-AF65-F5344CB8AC3E}">
        <p14:creationId xmlns:p14="http://schemas.microsoft.com/office/powerpoint/2010/main" val="37084492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Leverage OCI PaaS Services and Facilities from Functions</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579120" y="1884846"/>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168" y="1466842"/>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647468" y="3643400"/>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081" y="3201074"/>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2177479" y="1539070"/>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flipH="1" flipV="1">
            <a:off x="1165498" y="1907904"/>
            <a:ext cx="1598708" cy="209818"/>
          </a:xfrm>
          <a:prstGeom prst="rightArrow">
            <a:avLst>
              <a:gd name="adj1" fmla="val 44303"/>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flipH="1">
            <a:off x="1351033" y="3354025"/>
            <a:ext cx="1559807" cy="19736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E78E1A7-A0CF-47D4-A55E-A4CBFB9E5AFC}"/>
              </a:ext>
            </a:extLst>
          </p:cNvPr>
          <p:cNvSpPr/>
          <p:nvPr/>
        </p:nvSpPr>
        <p:spPr>
          <a:xfrm>
            <a:off x="1229820" y="1546961"/>
            <a:ext cx="2288741" cy="23724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C61471-3853-42F9-85C3-9FC8DDA39F45}"/>
              </a:ext>
            </a:extLst>
          </p:cNvPr>
          <p:cNvSpPr/>
          <p:nvPr/>
        </p:nvSpPr>
        <p:spPr>
          <a:xfrm>
            <a:off x="3689428" y="3028559"/>
            <a:ext cx="915625" cy="243849"/>
          </a:xfrm>
          <a:prstGeom prst="rect">
            <a:avLst/>
          </a:prstGeom>
        </p:spPr>
        <p:txBody>
          <a:bodyPr wrap="square" tIns="73152">
            <a:spAutoFit/>
          </a:bodyPr>
          <a:lstStyle/>
          <a:p>
            <a:pPr algn="ctr">
              <a:lnSpc>
                <a:spcPts val="850"/>
              </a:lnSpc>
            </a:pPr>
            <a:r>
              <a:rPr lang="en-US" sz="1100" b="1" dirty="0">
                <a:solidFill>
                  <a:srgbClr val="C00000"/>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1644" y="2368191"/>
            <a:ext cx="738043" cy="738043"/>
          </a:xfrm>
          <a:prstGeom prst="rect">
            <a:avLst/>
          </a:prstGeom>
        </p:spPr>
      </p:pic>
      <p:sp>
        <p:nvSpPr>
          <p:cNvPr id="53" name="Arrow: Right 52">
            <a:extLst>
              <a:ext uri="{FF2B5EF4-FFF2-40B4-BE49-F238E27FC236}">
                <a16:creationId xmlns:a16="http://schemas.microsoft.com/office/drawing/2014/main" id="{B1B728C1-25D2-419D-9867-C44F754771C0}"/>
              </a:ext>
            </a:extLst>
          </p:cNvPr>
          <p:cNvSpPr/>
          <p:nvPr/>
        </p:nvSpPr>
        <p:spPr>
          <a:xfrm rot="20540286">
            <a:off x="1285735" y="299829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225107D-E290-4BD6-B758-02B703AFF998}"/>
              </a:ext>
            </a:extLst>
          </p:cNvPr>
          <p:cNvSpPr/>
          <p:nvPr/>
        </p:nvSpPr>
        <p:spPr>
          <a:xfrm>
            <a:off x="7045486" y="3357431"/>
            <a:ext cx="884561"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Database</a:t>
            </a:r>
          </a:p>
        </p:txBody>
      </p:sp>
      <p:sp>
        <p:nvSpPr>
          <p:cNvPr id="63" name="Rectangle 62">
            <a:extLst>
              <a:ext uri="{FF2B5EF4-FFF2-40B4-BE49-F238E27FC236}">
                <a16:creationId xmlns:a16="http://schemas.microsoft.com/office/drawing/2014/main" id="{43CE5605-A78F-4BD7-9C19-4423CFBA320A}"/>
              </a:ext>
            </a:extLst>
          </p:cNvPr>
          <p:cNvSpPr/>
          <p:nvPr/>
        </p:nvSpPr>
        <p:spPr>
          <a:xfrm>
            <a:off x="5723138" y="11569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Streaming</a:t>
            </a:r>
          </a:p>
        </p:txBody>
      </p:sp>
      <p:pic>
        <p:nvPicPr>
          <p:cNvPr id="64" name="Graphic 63">
            <a:extLst>
              <a:ext uri="{FF2B5EF4-FFF2-40B4-BE49-F238E27FC236}">
                <a16:creationId xmlns:a16="http://schemas.microsoft.com/office/drawing/2014/main" id="{43E3047D-25D9-416B-B303-2D6CDD753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0447" y="2893325"/>
            <a:ext cx="496952" cy="496952"/>
          </a:xfrm>
          <a:prstGeom prst="rect">
            <a:avLst/>
          </a:prstGeom>
        </p:spPr>
      </p:pic>
      <p:pic>
        <p:nvPicPr>
          <p:cNvPr id="65" name="Graphic 64">
            <a:extLst>
              <a:ext uri="{FF2B5EF4-FFF2-40B4-BE49-F238E27FC236}">
                <a16:creationId xmlns:a16="http://schemas.microsoft.com/office/drawing/2014/main" id="{F3439481-5E9B-423A-8FF3-A8A0F89E50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0992" y="698021"/>
            <a:ext cx="496952" cy="496952"/>
          </a:xfrm>
          <a:prstGeom prst="rect">
            <a:avLst/>
          </a:prstGeom>
        </p:spPr>
      </p:pic>
      <p:sp>
        <p:nvSpPr>
          <p:cNvPr id="66" name="Rectangle 65">
            <a:extLst>
              <a:ext uri="{FF2B5EF4-FFF2-40B4-BE49-F238E27FC236}">
                <a16:creationId xmlns:a16="http://schemas.microsoft.com/office/drawing/2014/main" id="{3A88E8CE-F0E7-41B0-998D-95AA8BED09F8}"/>
              </a:ext>
            </a:extLst>
          </p:cNvPr>
          <p:cNvSpPr/>
          <p:nvPr/>
        </p:nvSpPr>
        <p:spPr>
          <a:xfrm>
            <a:off x="7630881" y="2451096"/>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67" name="Graphic 66">
            <a:extLst>
              <a:ext uri="{FF2B5EF4-FFF2-40B4-BE49-F238E27FC236}">
                <a16:creationId xmlns:a16="http://schemas.microsoft.com/office/drawing/2014/main" id="{76736DEC-3828-43C1-8D7D-930D0310B2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0870" y="1998339"/>
            <a:ext cx="496952" cy="496952"/>
          </a:xfrm>
          <a:prstGeom prst="rect">
            <a:avLst/>
          </a:prstGeom>
        </p:spPr>
      </p:pic>
      <p:sp>
        <p:nvSpPr>
          <p:cNvPr id="68" name="Rectangle 67">
            <a:extLst>
              <a:ext uri="{FF2B5EF4-FFF2-40B4-BE49-F238E27FC236}">
                <a16:creationId xmlns:a16="http://schemas.microsoft.com/office/drawing/2014/main" id="{27B9ADFA-D7F2-4369-9F12-82E4A02236ED}"/>
              </a:ext>
            </a:extLst>
          </p:cNvPr>
          <p:cNvSpPr/>
          <p:nvPr/>
        </p:nvSpPr>
        <p:spPr>
          <a:xfrm>
            <a:off x="5201454" y="452477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69" name="Graphic 68">
            <a:extLst>
              <a:ext uri="{FF2B5EF4-FFF2-40B4-BE49-F238E27FC236}">
                <a16:creationId xmlns:a16="http://schemas.microsoft.com/office/drawing/2014/main" id="{DFB17666-EA6F-4FEE-9086-61C955691B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19396" y="4070198"/>
            <a:ext cx="496952" cy="496952"/>
          </a:xfrm>
          <a:prstGeom prst="rect">
            <a:avLst/>
          </a:prstGeom>
        </p:spPr>
      </p:pic>
      <p:sp>
        <p:nvSpPr>
          <p:cNvPr id="70" name="Rectangle 69">
            <a:extLst>
              <a:ext uri="{FF2B5EF4-FFF2-40B4-BE49-F238E27FC236}">
                <a16:creationId xmlns:a16="http://schemas.microsoft.com/office/drawing/2014/main" id="{CF700B6B-59D7-4772-8D54-9E95B0CDE3A1}"/>
              </a:ext>
            </a:extLst>
          </p:cNvPr>
          <p:cNvSpPr/>
          <p:nvPr/>
        </p:nvSpPr>
        <p:spPr>
          <a:xfrm>
            <a:off x="6636153" y="1729155"/>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NoSQL Database</a:t>
            </a:r>
          </a:p>
        </p:txBody>
      </p:sp>
      <p:sp>
        <p:nvSpPr>
          <p:cNvPr id="71" name="Freeform: Shape 70">
            <a:extLst>
              <a:ext uri="{FF2B5EF4-FFF2-40B4-BE49-F238E27FC236}">
                <a16:creationId xmlns:a16="http://schemas.microsoft.com/office/drawing/2014/main" id="{2C868563-FD09-4563-853A-2FE15C20CBC1}"/>
              </a:ext>
            </a:extLst>
          </p:cNvPr>
          <p:cNvSpPr/>
          <p:nvPr/>
        </p:nvSpPr>
        <p:spPr>
          <a:xfrm>
            <a:off x="6765726" y="1272252"/>
            <a:ext cx="455812" cy="502011"/>
          </a:xfrm>
          <a:custGeom>
            <a:avLst/>
            <a:gdLst>
              <a:gd name="connsiteX0" fmla="*/ 279607 w 455812"/>
              <a:gd name="connsiteY0" fmla="*/ 334349 h 502011"/>
              <a:gd name="connsiteX1" fmla="*/ 290158 w 455812"/>
              <a:gd name="connsiteY1" fmla="*/ 344068 h 502011"/>
              <a:gd name="connsiteX2" fmla="*/ 279607 w 455812"/>
              <a:gd name="connsiteY2" fmla="*/ 353789 h 502011"/>
              <a:gd name="connsiteX3" fmla="*/ 269056 w 455812"/>
              <a:gd name="connsiteY3" fmla="*/ 344068 h 502011"/>
              <a:gd name="connsiteX4" fmla="*/ 279607 w 455812"/>
              <a:gd name="connsiteY4" fmla="*/ 334349 h 502011"/>
              <a:gd name="connsiteX5" fmla="*/ 152466 w 455812"/>
              <a:gd name="connsiteY5" fmla="*/ 319770 h 502011"/>
              <a:gd name="connsiteX6" fmla="*/ 152466 w 455812"/>
              <a:gd name="connsiteY6" fmla="*/ 368367 h 502011"/>
              <a:gd name="connsiteX7" fmla="*/ 305457 w 455812"/>
              <a:gd name="connsiteY7" fmla="*/ 368367 h 502011"/>
              <a:gd name="connsiteX8" fmla="*/ 305457 w 455812"/>
              <a:gd name="connsiteY8" fmla="*/ 319770 h 502011"/>
              <a:gd name="connsiteX9" fmla="*/ 279607 w 455812"/>
              <a:gd name="connsiteY9" fmla="*/ 256108 h 502011"/>
              <a:gd name="connsiteX10" fmla="*/ 290158 w 455812"/>
              <a:gd name="connsiteY10" fmla="*/ 265827 h 502011"/>
              <a:gd name="connsiteX11" fmla="*/ 279607 w 455812"/>
              <a:gd name="connsiteY11" fmla="*/ 275546 h 502011"/>
              <a:gd name="connsiteX12" fmla="*/ 269056 w 455812"/>
              <a:gd name="connsiteY12" fmla="*/ 265827 h 502011"/>
              <a:gd name="connsiteX13" fmla="*/ 279607 w 455812"/>
              <a:gd name="connsiteY13" fmla="*/ 256108 h 502011"/>
              <a:gd name="connsiteX14" fmla="*/ 152466 w 455812"/>
              <a:gd name="connsiteY14" fmla="*/ 241529 h 502011"/>
              <a:gd name="connsiteX15" fmla="*/ 152466 w 455812"/>
              <a:gd name="connsiteY15" fmla="*/ 290126 h 502011"/>
              <a:gd name="connsiteX16" fmla="*/ 305457 w 455812"/>
              <a:gd name="connsiteY16" fmla="*/ 290126 h 502011"/>
              <a:gd name="connsiteX17" fmla="*/ 305457 w 455812"/>
              <a:gd name="connsiteY17" fmla="*/ 241529 h 502011"/>
              <a:gd name="connsiteX18" fmla="*/ 120811 w 455812"/>
              <a:gd name="connsiteY18" fmla="*/ 212370 h 502011"/>
              <a:gd name="connsiteX19" fmla="*/ 337112 w 455812"/>
              <a:gd name="connsiteY19" fmla="*/ 212370 h 502011"/>
              <a:gd name="connsiteX20" fmla="*/ 337112 w 455812"/>
              <a:gd name="connsiteY20" fmla="*/ 290612 h 502011"/>
              <a:gd name="connsiteX21" fmla="*/ 337112 w 455812"/>
              <a:gd name="connsiteY21" fmla="*/ 319285 h 502011"/>
              <a:gd name="connsiteX22" fmla="*/ 337112 w 455812"/>
              <a:gd name="connsiteY22" fmla="*/ 397526 h 502011"/>
              <a:gd name="connsiteX23" fmla="*/ 120811 w 455812"/>
              <a:gd name="connsiteY23" fmla="*/ 397526 h 502011"/>
              <a:gd name="connsiteX24" fmla="*/ 120811 w 455812"/>
              <a:gd name="connsiteY24" fmla="*/ 319285 h 502011"/>
              <a:gd name="connsiteX25" fmla="*/ 120811 w 455812"/>
              <a:gd name="connsiteY25" fmla="*/ 290612 h 502011"/>
              <a:gd name="connsiteX26" fmla="*/ 203787 w 455812"/>
              <a:gd name="connsiteY26" fmla="*/ 91910 h 502011"/>
              <a:gd name="connsiteX27" fmla="*/ 255867 w 455812"/>
              <a:gd name="connsiteY27" fmla="*/ 113231 h 502011"/>
              <a:gd name="connsiteX28" fmla="*/ 326561 w 455812"/>
              <a:gd name="connsiteY28" fmla="*/ 146278 h 502011"/>
              <a:gd name="connsiteX29" fmla="*/ 386701 w 455812"/>
              <a:gd name="connsiteY29" fmla="*/ 212370 h 502011"/>
              <a:gd name="connsiteX30" fmla="*/ 364544 w 455812"/>
              <a:gd name="connsiteY30" fmla="*/ 261940 h 502011"/>
              <a:gd name="connsiteX31" fmla="*/ 349773 w 455812"/>
              <a:gd name="connsiteY31" fmla="*/ 270201 h 502011"/>
              <a:gd name="connsiteX32" fmla="*/ 349773 w 455812"/>
              <a:gd name="connsiteY32" fmla="*/ 233267 h 502011"/>
              <a:gd name="connsiteX33" fmla="*/ 355577 w 455812"/>
              <a:gd name="connsiteY33" fmla="*/ 211399 h 502011"/>
              <a:gd name="connsiteX34" fmla="*/ 355577 w 455812"/>
              <a:gd name="connsiteY34" fmla="*/ 210912 h 502011"/>
              <a:gd name="connsiteX35" fmla="*/ 313898 w 455812"/>
              <a:gd name="connsiteY35" fmla="*/ 174464 h 502011"/>
              <a:gd name="connsiteX36" fmla="*/ 303347 w 455812"/>
              <a:gd name="connsiteY36" fmla="*/ 173493 h 502011"/>
              <a:gd name="connsiteX37" fmla="*/ 300183 w 455812"/>
              <a:gd name="connsiteY37" fmla="*/ 164259 h 502011"/>
              <a:gd name="connsiteX38" fmla="*/ 253757 w 455812"/>
              <a:gd name="connsiteY38" fmla="*/ 143362 h 502011"/>
              <a:gd name="connsiteX39" fmla="*/ 243206 w 455812"/>
              <a:gd name="connsiteY39" fmla="*/ 145792 h 502011"/>
              <a:gd name="connsiteX40" fmla="*/ 236874 w 455812"/>
              <a:gd name="connsiteY40" fmla="*/ 137530 h 502011"/>
              <a:gd name="connsiteX41" fmla="*/ 187812 w 455812"/>
              <a:gd name="connsiteY41" fmla="*/ 122951 h 502011"/>
              <a:gd name="connsiteX42" fmla="*/ 186228 w 455812"/>
              <a:gd name="connsiteY42" fmla="*/ 123437 h 502011"/>
              <a:gd name="connsiteX43" fmla="*/ 160906 w 455812"/>
              <a:gd name="connsiteY43" fmla="*/ 151138 h 502011"/>
              <a:gd name="connsiteX44" fmla="*/ 157740 w 455812"/>
              <a:gd name="connsiteY44" fmla="*/ 160858 h 502011"/>
              <a:gd name="connsiteX45" fmla="*/ 146661 w 455812"/>
              <a:gd name="connsiteY45" fmla="*/ 161342 h 502011"/>
              <a:gd name="connsiteX46" fmla="*/ 102874 w 455812"/>
              <a:gd name="connsiteY46" fmla="*/ 201193 h 502011"/>
              <a:gd name="connsiteX47" fmla="*/ 108150 w 455812"/>
              <a:gd name="connsiteY47" fmla="*/ 226463 h 502011"/>
              <a:gd name="connsiteX48" fmla="*/ 108150 w 455812"/>
              <a:gd name="connsiteY48" fmla="*/ 265827 h 502011"/>
              <a:gd name="connsiteX49" fmla="*/ 87575 w 455812"/>
              <a:gd name="connsiteY49" fmla="*/ 250761 h 502011"/>
              <a:gd name="connsiteX50" fmla="*/ 71222 w 455812"/>
              <a:gd name="connsiteY50" fmla="*/ 197305 h 502011"/>
              <a:gd name="connsiteX51" fmla="*/ 71222 w 455812"/>
              <a:gd name="connsiteY51" fmla="*/ 196819 h 502011"/>
              <a:gd name="connsiteX52" fmla="*/ 133472 w 455812"/>
              <a:gd name="connsiteY52" fmla="*/ 134129 h 502011"/>
              <a:gd name="connsiteX53" fmla="*/ 178844 w 455812"/>
              <a:gd name="connsiteY53" fmla="*/ 94764 h 502011"/>
              <a:gd name="connsiteX54" fmla="*/ 203787 w 455812"/>
              <a:gd name="connsiteY54" fmla="*/ 91910 h 502011"/>
              <a:gd name="connsiteX55" fmla="*/ 47480 w 455812"/>
              <a:gd name="connsiteY55" fmla="*/ 43737 h 502011"/>
              <a:gd name="connsiteX56" fmla="*/ 47480 w 455812"/>
              <a:gd name="connsiteY56" fmla="*/ 458272 h 502011"/>
              <a:gd name="connsiteX57" fmla="*/ 408333 w 455812"/>
              <a:gd name="connsiteY57" fmla="*/ 458272 h 502011"/>
              <a:gd name="connsiteX58" fmla="*/ 408333 w 455812"/>
              <a:gd name="connsiteY58" fmla="*/ 43737 h 502011"/>
              <a:gd name="connsiteX59" fmla="*/ 0 w 455812"/>
              <a:gd name="connsiteY59" fmla="*/ 0 h 502011"/>
              <a:gd name="connsiteX60" fmla="*/ 455812 w 455812"/>
              <a:gd name="connsiteY60" fmla="*/ 0 h 502011"/>
              <a:gd name="connsiteX61" fmla="*/ 455812 w 455812"/>
              <a:gd name="connsiteY61" fmla="*/ 502011 h 502011"/>
              <a:gd name="connsiteX62" fmla="*/ 0 w 455812"/>
              <a:gd name="connsiteY62" fmla="*/ 502011 h 50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55812" h="502011">
                <a:moveTo>
                  <a:pt x="279607" y="334349"/>
                </a:moveTo>
                <a:cubicBezTo>
                  <a:pt x="284884" y="334349"/>
                  <a:pt x="289632" y="338723"/>
                  <a:pt x="290158" y="344068"/>
                </a:cubicBezTo>
                <a:cubicBezTo>
                  <a:pt x="290158" y="349415"/>
                  <a:pt x="285410" y="353789"/>
                  <a:pt x="279607" y="353789"/>
                </a:cubicBezTo>
                <a:cubicBezTo>
                  <a:pt x="273805" y="353789"/>
                  <a:pt x="269056" y="349415"/>
                  <a:pt x="269056" y="344068"/>
                </a:cubicBezTo>
                <a:cubicBezTo>
                  <a:pt x="269056" y="338723"/>
                  <a:pt x="273805" y="334349"/>
                  <a:pt x="279607" y="334349"/>
                </a:cubicBezTo>
                <a:close/>
                <a:moveTo>
                  <a:pt x="152466" y="319770"/>
                </a:moveTo>
                <a:lnTo>
                  <a:pt x="152466" y="368367"/>
                </a:lnTo>
                <a:lnTo>
                  <a:pt x="305457" y="368367"/>
                </a:lnTo>
                <a:lnTo>
                  <a:pt x="305457" y="319770"/>
                </a:lnTo>
                <a:close/>
                <a:moveTo>
                  <a:pt x="279607" y="256108"/>
                </a:moveTo>
                <a:cubicBezTo>
                  <a:pt x="284884" y="256108"/>
                  <a:pt x="289632" y="260482"/>
                  <a:pt x="290158" y="265827"/>
                </a:cubicBezTo>
                <a:cubicBezTo>
                  <a:pt x="290158" y="271172"/>
                  <a:pt x="285410" y="275546"/>
                  <a:pt x="279607" y="275546"/>
                </a:cubicBezTo>
                <a:cubicBezTo>
                  <a:pt x="273805" y="275546"/>
                  <a:pt x="269056" y="271172"/>
                  <a:pt x="269056" y="265827"/>
                </a:cubicBezTo>
                <a:cubicBezTo>
                  <a:pt x="269056" y="260482"/>
                  <a:pt x="273805" y="256108"/>
                  <a:pt x="279607" y="256108"/>
                </a:cubicBezTo>
                <a:close/>
                <a:moveTo>
                  <a:pt x="152466" y="241529"/>
                </a:moveTo>
                <a:lnTo>
                  <a:pt x="152466" y="290126"/>
                </a:lnTo>
                <a:lnTo>
                  <a:pt x="305457" y="290126"/>
                </a:lnTo>
                <a:lnTo>
                  <a:pt x="305457" y="241529"/>
                </a:lnTo>
                <a:close/>
                <a:moveTo>
                  <a:pt x="120811" y="212370"/>
                </a:moveTo>
                <a:lnTo>
                  <a:pt x="337112" y="212370"/>
                </a:lnTo>
                <a:lnTo>
                  <a:pt x="337112" y="290612"/>
                </a:lnTo>
                <a:lnTo>
                  <a:pt x="337112" y="319285"/>
                </a:lnTo>
                <a:lnTo>
                  <a:pt x="337112" y="397526"/>
                </a:lnTo>
                <a:lnTo>
                  <a:pt x="120811" y="397526"/>
                </a:lnTo>
                <a:lnTo>
                  <a:pt x="120811" y="319285"/>
                </a:lnTo>
                <a:lnTo>
                  <a:pt x="120811" y="290612"/>
                </a:lnTo>
                <a:close/>
                <a:moveTo>
                  <a:pt x="203787" y="91910"/>
                </a:moveTo>
                <a:cubicBezTo>
                  <a:pt x="227082" y="92730"/>
                  <a:pt x="245184" y="103391"/>
                  <a:pt x="255867" y="113231"/>
                </a:cubicBezTo>
                <a:cubicBezTo>
                  <a:pt x="294378" y="107886"/>
                  <a:pt x="316536" y="128784"/>
                  <a:pt x="326561" y="146278"/>
                </a:cubicBezTo>
                <a:cubicBezTo>
                  <a:pt x="377206" y="154053"/>
                  <a:pt x="388812" y="191959"/>
                  <a:pt x="386701" y="212370"/>
                </a:cubicBezTo>
                <a:cubicBezTo>
                  <a:pt x="386175" y="234240"/>
                  <a:pt x="378789" y="250761"/>
                  <a:pt x="364544" y="261940"/>
                </a:cubicBezTo>
                <a:cubicBezTo>
                  <a:pt x="359797" y="265341"/>
                  <a:pt x="355049" y="268257"/>
                  <a:pt x="349773" y="270201"/>
                </a:cubicBezTo>
                <a:lnTo>
                  <a:pt x="349773" y="233267"/>
                </a:lnTo>
                <a:cubicBezTo>
                  <a:pt x="353467" y="227922"/>
                  <a:pt x="355577" y="220631"/>
                  <a:pt x="355577" y="211399"/>
                </a:cubicBezTo>
                <a:lnTo>
                  <a:pt x="355577" y="210912"/>
                </a:lnTo>
                <a:cubicBezTo>
                  <a:pt x="355577" y="205567"/>
                  <a:pt x="355049" y="177866"/>
                  <a:pt x="313898" y="174464"/>
                </a:cubicBezTo>
                <a:lnTo>
                  <a:pt x="303347" y="173493"/>
                </a:lnTo>
                <a:lnTo>
                  <a:pt x="300183" y="164259"/>
                </a:lnTo>
                <a:cubicBezTo>
                  <a:pt x="298599" y="159398"/>
                  <a:pt x="288048" y="135100"/>
                  <a:pt x="253757" y="143362"/>
                </a:cubicBezTo>
                <a:lnTo>
                  <a:pt x="243206" y="145792"/>
                </a:lnTo>
                <a:lnTo>
                  <a:pt x="236874" y="137530"/>
                </a:lnTo>
                <a:cubicBezTo>
                  <a:pt x="235292" y="135100"/>
                  <a:pt x="217883" y="114689"/>
                  <a:pt x="187812" y="122951"/>
                </a:cubicBezTo>
                <a:lnTo>
                  <a:pt x="186228" y="123437"/>
                </a:lnTo>
                <a:cubicBezTo>
                  <a:pt x="185702" y="123437"/>
                  <a:pt x="168293" y="127325"/>
                  <a:pt x="160906" y="151138"/>
                </a:cubicBezTo>
                <a:lnTo>
                  <a:pt x="157740" y="160858"/>
                </a:lnTo>
                <a:lnTo>
                  <a:pt x="146661" y="161342"/>
                </a:lnTo>
                <a:cubicBezTo>
                  <a:pt x="142969" y="161829"/>
                  <a:pt x="109733" y="165232"/>
                  <a:pt x="102874" y="201193"/>
                </a:cubicBezTo>
                <a:cubicBezTo>
                  <a:pt x="102874" y="203137"/>
                  <a:pt x="101820" y="215286"/>
                  <a:pt x="108150" y="226463"/>
                </a:cubicBezTo>
                <a:lnTo>
                  <a:pt x="108150" y="265827"/>
                </a:lnTo>
                <a:cubicBezTo>
                  <a:pt x="100236" y="261940"/>
                  <a:pt x="92851" y="257079"/>
                  <a:pt x="87575" y="250761"/>
                </a:cubicBezTo>
                <a:cubicBezTo>
                  <a:pt x="67527" y="227922"/>
                  <a:pt x="71222" y="198763"/>
                  <a:pt x="71222" y="197305"/>
                </a:cubicBezTo>
                <a:lnTo>
                  <a:pt x="71222" y="196819"/>
                </a:lnTo>
                <a:cubicBezTo>
                  <a:pt x="79134" y="155997"/>
                  <a:pt x="110788" y="138989"/>
                  <a:pt x="133472" y="134129"/>
                </a:cubicBezTo>
                <a:cubicBezTo>
                  <a:pt x="147189" y="103512"/>
                  <a:pt x="173039" y="96223"/>
                  <a:pt x="178844" y="94764"/>
                </a:cubicBezTo>
                <a:cubicBezTo>
                  <a:pt x="187680" y="92456"/>
                  <a:pt x="196022" y="91636"/>
                  <a:pt x="203787" y="91910"/>
                </a:cubicBezTo>
                <a:close/>
                <a:moveTo>
                  <a:pt x="47480" y="43737"/>
                </a:moveTo>
                <a:lnTo>
                  <a:pt x="47480" y="458272"/>
                </a:lnTo>
                <a:lnTo>
                  <a:pt x="408333" y="458272"/>
                </a:lnTo>
                <a:lnTo>
                  <a:pt x="408333" y="43737"/>
                </a:lnTo>
                <a:close/>
                <a:moveTo>
                  <a:pt x="0" y="0"/>
                </a:moveTo>
                <a:lnTo>
                  <a:pt x="455812" y="0"/>
                </a:lnTo>
                <a:lnTo>
                  <a:pt x="455812" y="502011"/>
                </a:lnTo>
                <a:lnTo>
                  <a:pt x="0" y="502011"/>
                </a:lnTo>
                <a:close/>
              </a:path>
            </a:pathLst>
          </a:custGeom>
          <a:solidFill>
            <a:srgbClr val="312D2A"/>
          </a:solidFill>
          <a:ln w="3057" cap="flat">
            <a:noFill/>
            <a:prstDash val="solid"/>
            <a:miter/>
          </a:ln>
        </p:spPr>
        <p:txBody>
          <a:bodyPr rtlCol="0" anchor="ctr"/>
          <a:lstStyle/>
          <a:p>
            <a:endParaRPr lang="en-US"/>
          </a:p>
        </p:txBody>
      </p:sp>
      <p:sp>
        <p:nvSpPr>
          <p:cNvPr id="72" name="Rectangle 71">
            <a:extLst>
              <a:ext uri="{FF2B5EF4-FFF2-40B4-BE49-F238E27FC236}">
                <a16:creationId xmlns:a16="http://schemas.microsoft.com/office/drawing/2014/main" id="{2BC3B8CA-975B-4B80-AC16-90B15E9F86DF}"/>
              </a:ext>
            </a:extLst>
          </p:cNvPr>
          <p:cNvSpPr/>
          <p:nvPr/>
        </p:nvSpPr>
        <p:spPr>
          <a:xfrm>
            <a:off x="6375722" y="4170736"/>
            <a:ext cx="884561"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JSON</a:t>
            </a:r>
          </a:p>
        </p:txBody>
      </p:sp>
      <p:pic>
        <p:nvPicPr>
          <p:cNvPr id="73" name="Graphic 72">
            <a:extLst>
              <a:ext uri="{FF2B5EF4-FFF2-40B4-BE49-F238E27FC236}">
                <a16:creationId xmlns:a16="http://schemas.microsoft.com/office/drawing/2014/main" id="{133F4F87-DD30-4BD9-8ED1-9122D335C2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60683" y="3706630"/>
            <a:ext cx="496952" cy="496952"/>
          </a:xfrm>
          <a:prstGeom prst="rect">
            <a:avLst/>
          </a:prstGeom>
        </p:spPr>
      </p:pic>
      <p:sp>
        <p:nvSpPr>
          <p:cNvPr id="74" name="Rectangle 73">
            <a:extLst>
              <a:ext uri="{FF2B5EF4-FFF2-40B4-BE49-F238E27FC236}">
                <a16:creationId xmlns:a16="http://schemas.microsoft.com/office/drawing/2014/main" id="{3206941F-A240-4AAA-BE71-93E2C2B9549F}"/>
              </a:ext>
            </a:extLst>
          </p:cNvPr>
          <p:cNvSpPr/>
          <p:nvPr/>
        </p:nvSpPr>
        <p:spPr>
          <a:xfrm>
            <a:off x="-153280" y="4169355"/>
            <a:ext cx="1013320"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Email Delivery</a:t>
            </a:r>
          </a:p>
        </p:txBody>
      </p:sp>
      <p:pic>
        <p:nvPicPr>
          <p:cNvPr id="75" name="Graphic 74">
            <a:extLst>
              <a:ext uri="{FF2B5EF4-FFF2-40B4-BE49-F238E27FC236}">
                <a16:creationId xmlns:a16="http://schemas.microsoft.com/office/drawing/2014/main" id="{26675628-88FA-4395-B071-1E0AACF34B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904" y="3698026"/>
            <a:ext cx="496952" cy="496952"/>
          </a:xfrm>
          <a:prstGeom prst="rect">
            <a:avLst/>
          </a:prstGeom>
        </p:spPr>
      </p:pic>
      <p:sp>
        <p:nvSpPr>
          <p:cNvPr id="76" name="Arrow: Right 75">
            <a:extLst>
              <a:ext uri="{FF2B5EF4-FFF2-40B4-BE49-F238E27FC236}">
                <a16:creationId xmlns:a16="http://schemas.microsoft.com/office/drawing/2014/main" id="{76277B56-0F04-449B-A0AB-4C11C092019A}"/>
              </a:ext>
            </a:extLst>
          </p:cNvPr>
          <p:cNvSpPr/>
          <p:nvPr/>
        </p:nvSpPr>
        <p:spPr>
          <a:xfrm rot="8549228">
            <a:off x="329799" y="3514478"/>
            <a:ext cx="599918" cy="16595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2C09EDCA-AC8A-41CE-93D3-4ED4C25819E2}"/>
              </a:ext>
            </a:extLst>
          </p:cNvPr>
          <p:cNvSpPr/>
          <p:nvPr/>
        </p:nvSpPr>
        <p:spPr>
          <a:xfrm rot="19664250">
            <a:off x="4675091" y="137592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B58E5AFF-DDDB-47D4-B094-FDF83B55425A}"/>
              </a:ext>
            </a:extLst>
          </p:cNvPr>
          <p:cNvSpPr/>
          <p:nvPr/>
        </p:nvSpPr>
        <p:spPr>
          <a:xfrm rot="20307433">
            <a:off x="5463646" y="1734298"/>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F0BAA472-3AD8-4FDE-A466-EB06643404FD}"/>
              </a:ext>
            </a:extLst>
          </p:cNvPr>
          <p:cNvSpPr/>
          <p:nvPr/>
        </p:nvSpPr>
        <p:spPr>
          <a:xfrm rot="21258773">
            <a:off x="5747112" y="2325212"/>
            <a:ext cx="1974034" cy="22424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B1E33525-C201-4DEA-B644-494DF3B00083}"/>
              </a:ext>
            </a:extLst>
          </p:cNvPr>
          <p:cNvSpPr/>
          <p:nvPr/>
        </p:nvSpPr>
        <p:spPr>
          <a:xfrm rot="779946">
            <a:off x="5826153" y="2882780"/>
            <a:ext cx="1371608" cy="2434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FF8DB669-8938-4238-90D9-392713634B5D}"/>
              </a:ext>
            </a:extLst>
          </p:cNvPr>
          <p:cNvSpPr/>
          <p:nvPr/>
        </p:nvSpPr>
        <p:spPr>
          <a:xfrm rot="2083873">
            <a:off x="5631512" y="3390084"/>
            <a:ext cx="996461"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213B96AF-82D4-4DD6-8A88-6D82E28D0917}"/>
              </a:ext>
            </a:extLst>
          </p:cNvPr>
          <p:cNvSpPr/>
          <p:nvPr/>
        </p:nvSpPr>
        <p:spPr>
          <a:xfrm rot="3223826">
            <a:off x="5002021" y="3657889"/>
            <a:ext cx="688963"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4" name="Cloud 83">
            <a:extLst>
              <a:ext uri="{FF2B5EF4-FFF2-40B4-BE49-F238E27FC236}">
                <a16:creationId xmlns:a16="http://schemas.microsoft.com/office/drawing/2014/main" id="{C21126D2-51BB-49FC-BB2C-1421F6985176}"/>
              </a:ext>
            </a:extLst>
          </p:cNvPr>
          <p:cNvSpPr/>
          <p:nvPr/>
        </p:nvSpPr>
        <p:spPr>
          <a:xfrm>
            <a:off x="2920824" y="4103721"/>
            <a:ext cx="2102713" cy="7317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FF426D26-3CD8-49D3-A69F-B33FA6BCE817}"/>
              </a:ext>
            </a:extLst>
          </p:cNvPr>
          <p:cNvSpPr/>
          <p:nvPr/>
        </p:nvSpPr>
        <p:spPr>
          <a:xfrm>
            <a:off x="4150666"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6" name="Rectangle 85">
            <a:extLst>
              <a:ext uri="{FF2B5EF4-FFF2-40B4-BE49-F238E27FC236}">
                <a16:creationId xmlns:a16="http://schemas.microsoft.com/office/drawing/2014/main" id="{303715DA-02EB-4B99-B112-42D0B9CDC626}"/>
              </a:ext>
            </a:extLst>
          </p:cNvPr>
          <p:cNvSpPr/>
          <p:nvPr/>
        </p:nvSpPr>
        <p:spPr>
          <a:xfrm>
            <a:off x="3582481"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7" name="Rectangle 86">
            <a:extLst>
              <a:ext uri="{FF2B5EF4-FFF2-40B4-BE49-F238E27FC236}">
                <a16:creationId xmlns:a16="http://schemas.microsoft.com/office/drawing/2014/main" id="{498CAC53-AEDF-43BE-919A-4CC4083162F6}"/>
              </a:ext>
            </a:extLst>
          </p:cNvPr>
          <p:cNvSpPr/>
          <p:nvPr/>
        </p:nvSpPr>
        <p:spPr>
          <a:xfrm>
            <a:off x="3007873"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8" name="Graphic 90">
            <a:extLst>
              <a:ext uri="{FF2B5EF4-FFF2-40B4-BE49-F238E27FC236}">
                <a16:creationId xmlns:a16="http://schemas.microsoft.com/office/drawing/2014/main" id="{D0320C3E-4371-42F0-B829-9A599149E6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20787" y="4076999"/>
            <a:ext cx="465699" cy="465699"/>
          </a:xfrm>
          <a:prstGeom prst="rect">
            <a:avLst/>
          </a:prstGeom>
        </p:spPr>
      </p:pic>
      <p:pic>
        <p:nvPicPr>
          <p:cNvPr id="89" name="Graphic 106">
            <a:extLst>
              <a:ext uri="{FF2B5EF4-FFF2-40B4-BE49-F238E27FC236}">
                <a16:creationId xmlns:a16="http://schemas.microsoft.com/office/drawing/2014/main" id="{6C410E97-08C9-4133-AE73-96F75AFCFF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01873" y="4076999"/>
            <a:ext cx="496952" cy="496952"/>
          </a:xfrm>
          <a:prstGeom prst="rect">
            <a:avLst/>
          </a:prstGeom>
        </p:spPr>
      </p:pic>
      <p:pic>
        <p:nvPicPr>
          <p:cNvPr id="90" name="Graphic 8">
            <a:extLst>
              <a:ext uri="{FF2B5EF4-FFF2-40B4-BE49-F238E27FC236}">
                <a16:creationId xmlns:a16="http://schemas.microsoft.com/office/drawing/2014/main" id="{DA32666F-A8C4-42DF-A002-03BF57E9CEA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31501" y="4076999"/>
            <a:ext cx="507902" cy="507902"/>
          </a:xfrm>
          <a:prstGeom prst="rect">
            <a:avLst/>
          </a:prstGeom>
        </p:spPr>
      </p:pic>
      <p:sp>
        <p:nvSpPr>
          <p:cNvPr id="9" name="Arrow: Down 8">
            <a:extLst>
              <a:ext uri="{FF2B5EF4-FFF2-40B4-BE49-F238E27FC236}">
                <a16:creationId xmlns:a16="http://schemas.microsoft.com/office/drawing/2014/main" id="{4F82C0EB-5FF9-4596-A475-35804E7B1A9F}"/>
              </a:ext>
            </a:extLst>
          </p:cNvPr>
          <p:cNvSpPr/>
          <p:nvPr/>
        </p:nvSpPr>
        <p:spPr>
          <a:xfrm>
            <a:off x="3615620" y="3539836"/>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092934-5948-4004-B3B9-9BC589FFFE54}"/>
              </a:ext>
            </a:extLst>
          </p:cNvPr>
          <p:cNvSpPr txBox="1"/>
          <p:nvPr/>
        </p:nvSpPr>
        <p:spPr>
          <a:xfrm>
            <a:off x="1457226" y="1707261"/>
            <a:ext cx="722955" cy="153888"/>
          </a:xfrm>
          <a:prstGeom prst="rect">
            <a:avLst/>
          </a:prstGeom>
          <a:noFill/>
        </p:spPr>
        <p:txBody>
          <a:bodyPr wrap="none" lIns="0" tIns="0" rIns="0" bIns="0" rtlCol="0">
            <a:spAutoFit/>
          </a:bodyPr>
          <a:lstStyle/>
          <a:p>
            <a:r>
              <a:rPr lang="en-US" sz="1000" i="1" dirty="0"/>
              <a:t>synchronous</a:t>
            </a:r>
          </a:p>
        </p:txBody>
      </p:sp>
      <p:sp>
        <p:nvSpPr>
          <p:cNvPr id="91" name="TextBox 90">
            <a:extLst>
              <a:ext uri="{FF2B5EF4-FFF2-40B4-BE49-F238E27FC236}">
                <a16:creationId xmlns:a16="http://schemas.microsoft.com/office/drawing/2014/main" id="{F730CA4A-A867-487B-A05A-4F80A7834522}"/>
              </a:ext>
            </a:extLst>
          </p:cNvPr>
          <p:cNvSpPr txBox="1"/>
          <p:nvPr/>
        </p:nvSpPr>
        <p:spPr>
          <a:xfrm>
            <a:off x="1593226" y="3244985"/>
            <a:ext cx="793487" cy="153888"/>
          </a:xfrm>
          <a:prstGeom prst="rect">
            <a:avLst/>
          </a:prstGeom>
          <a:noFill/>
        </p:spPr>
        <p:txBody>
          <a:bodyPr wrap="none" lIns="0" tIns="0" rIns="0" bIns="0" rtlCol="0">
            <a:spAutoFit/>
          </a:bodyPr>
          <a:lstStyle/>
          <a:p>
            <a:r>
              <a:rPr lang="en-US" sz="1000" i="1" dirty="0"/>
              <a:t>asynchronous</a:t>
            </a:r>
          </a:p>
        </p:txBody>
      </p:sp>
    </p:spTree>
    <p:extLst>
      <p:ext uri="{BB962C8B-B14F-4D97-AF65-F5344CB8AC3E}">
        <p14:creationId xmlns:p14="http://schemas.microsoft.com/office/powerpoint/2010/main" val="61280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4"/>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6"/>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2"/>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8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6"/>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87"/>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88"/>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9"/>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9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28" grpId="0" animBg="1"/>
      <p:bldP spid="31" grpId="0" animBg="1"/>
      <p:bldP spid="37" grpId="0" animBg="1"/>
      <p:bldP spid="53" grpId="0" animBg="1"/>
      <p:bldP spid="62" grpId="0"/>
      <p:bldP spid="63" grpId="0"/>
      <p:bldP spid="66" grpId="0"/>
      <p:bldP spid="68" grpId="0"/>
      <p:bldP spid="70" grpId="0"/>
      <p:bldP spid="71" grpId="0" animBg="1"/>
      <p:bldP spid="72" grpId="0"/>
      <p:bldP spid="74" grpId="0"/>
      <p:bldP spid="76" grpId="0" animBg="1"/>
      <p:bldP spid="77" grpId="0" animBg="1"/>
      <p:bldP spid="78" grpId="0" animBg="1"/>
      <p:bldP spid="79" grpId="0" animBg="1"/>
      <p:bldP spid="80" grpId="0" animBg="1"/>
      <p:bldP spid="81" grpId="0" animBg="1"/>
      <p:bldP spid="82" grpId="0" animBg="1"/>
      <p:bldP spid="84" grpId="0" animBg="1"/>
      <p:bldP spid="85" grpId="0"/>
      <p:bldP spid="86" grpId="0"/>
      <p:bldP spid="87" grpId="0"/>
      <p:bldP spid="9" grpId="0" animBg="1"/>
      <p:bldP spid="13" grpId="0"/>
      <p:bldP spid="9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35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9D248203-5E2C-4F1F-B37B-049559933844}"/>
              </a:ext>
            </a:extLst>
          </p:cNvPr>
          <p:cNvSpPr/>
          <p:nvPr/>
        </p:nvSpPr>
        <p:spPr>
          <a:xfrm>
            <a:off x="4483701"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E421B5F-E559-4812-9448-0D07B30DEEC8}"/>
              </a:ext>
            </a:extLst>
          </p:cNvPr>
          <p:cNvSpPr txBox="1"/>
          <p:nvPr/>
        </p:nvSpPr>
        <p:spPr>
          <a:xfrm>
            <a:off x="4483701" y="2783986"/>
            <a:ext cx="325410" cy="200055"/>
          </a:xfrm>
          <a:prstGeom prst="rect">
            <a:avLst/>
          </a:prstGeom>
          <a:noFill/>
        </p:spPr>
        <p:txBody>
          <a:bodyPr wrap="none" lIns="0" tIns="0" rIns="0" bIns="0" rtlCol="0">
            <a:spAutoFit/>
          </a:bodyPr>
          <a:lstStyle/>
          <a:p>
            <a:r>
              <a:rPr lang="en-US" sz="1300" dirty="0" err="1"/>
              <a:t>pem</a:t>
            </a:r>
            <a:endParaRPr lang="en-US" sz="1300" dirty="0"/>
          </a:p>
        </p:txBody>
      </p:sp>
      <p:sp>
        <p:nvSpPr>
          <p:cNvPr id="29" name="Arrow: Down 28">
            <a:extLst>
              <a:ext uri="{FF2B5EF4-FFF2-40B4-BE49-F238E27FC236}">
                <a16:creationId xmlns:a16="http://schemas.microsoft.com/office/drawing/2014/main" id="{EC7BDE65-90A9-415B-B032-0A2C7B693E40}"/>
              </a:ext>
            </a:extLst>
          </p:cNvPr>
          <p:cNvSpPr/>
          <p:nvPr/>
        </p:nvSpPr>
        <p:spPr>
          <a:xfrm>
            <a:off x="4965952"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379C914-3EC5-4955-B168-672B088FF6C4}"/>
              </a:ext>
            </a:extLst>
          </p:cNvPr>
          <p:cNvSpPr txBox="1"/>
          <p:nvPr/>
        </p:nvSpPr>
        <p:spPr>
          <a:xfrm>
            <a:off x="4965952" y="2783986"/>
            <a:ext cx="278923" cy="200055"/>
          </a:xfrm>
          <a:prstGeom prst="rect">
            <a:avLst/>
          </a:prstGeom>
          <a:noFill/>
        </p:spPr>
        <p:txBody>
          <a:bodyPr wrap="none" lIns="0" tIns="0" rIns="0" bIns="0" rtlCol="0">
            <a:spAutoFit/>
          </a:bodyPr>
          <a:lstStyle/>
          <a:p>
            <a:r>
              <a:rPr lang="en-US" sz="1300" dirty="0" err="1"/>
              <a:t>rpst</a:t>
            </a:r>
            <a:endParaRPr lang="en-US" sz="1300" dirty="0"/>
          </a:p>
        </p:txBody>
      </p:sp>
      <p:sp>
        <p:nvSpPr>
          <p:cNvPr id="31" name="Rectangle: Rounded Corners 30">
            <a:extLst>
              <a:ext uri="{FF2B5EF4-FFF2-40B4-BE49-F238E27FC236}">
                <a16:creationId xmlns:a16="http://schemas.microsoft.com/office/drawing/2014/main" id="{A9D49F49-5572-478C-B688-90AE767A4775}"/>
              </a:ext>
            </a:extLst>
          </p:cNvPr>
          <p:cNvSpPr/>
          <p:nvPr/>
        </p:nvSpPr>
        <p:spPr>
          <a:xfrm>
            <a:off x="2020825" y="3361524"/>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Dynamic group</a:t>
            </a:r>
          </a:p>
        </p:txBody>
      </p:sp>
      <p:sp>
        <p:nvSpPr>
          <p:cNvPr id="32" name="Rectangle: Rounded Corners 31">
            <a:extLst>
              <a:ext uri="{FF2B5EF4-FFF2-40B4-BE49-F238E27FC236}">
                <a16:creationId xmlns:a16="http://schemas.microsoft.com/office/drawing/2014/main" id="{5F3A6965-B6B0-4F56-B104-B7588BC387D0}"/>
              </a:ext>
            </a:extLst>
          </p:cNvPr>
          <p:cNvSpPr/>
          <p:nvPr/>
        </p:nvSpPr>
        <p:spPr>
          <a:xfrm>
            <a:off x="2017010" y="2640568"/>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Policy</a:t>
            </a:r>
          </a:p>
        </p:txBody>
      </p:sp>
      <p:sp>
        <p:nvSpPr>
          <p:cNvPr id="33" name="Rectangle: Rounded Corners 32">
            <a:extLst>
              <a:ext uri="{FF2B5EF4-FFF2-40B4-BE49-F238E27FC236}">
                <a16:creationId xmlns:a16="http://schemas.microsoft.com/office/drawing/2014/main" id="{47CD5A28-56BE-4FCD-98C6-1C43BFD4B338}"/>
              </a:ext>
            </a:extLst>
          </p:cNvPr>
          <p:cNvSpPr/>
          <p:nvPr/>
        </p:nvSpPr>
        <p:spPr>
          <a:xfrm>
            <a:off x="2017010" y="4074611"/>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Rule</a:t>
            </a:r>
          </a:p>
        </p:txBody>
      </p:sp>
      <p:sp>
        <p:nvSpPr>
          <p:cNvPr id="34" name="Arrow: Down 33">
            <a:extLst>
              <a:ext uri="{FF2B5EF4-FFF2-40B4-BE49-F238E27FC236}">
                <a16:creationId xmlns:a16="http://schemas.microsoft.com/office/drawing/2014/main" id="{35FBB7E4-EBF4-4541-A132-0D455B63ECFF}"/>
              </a:ext>
            </a:extLst>
          </p:cNvPr>
          <p:cNvSpPr/>
          <p:nvPr/>
        </p:nvSpPr>
        <p:spPr>
          <a:xfrm>
            <a:off x="2452586" y="3825617"/>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50D97BF8-3D6E-4D64-B7D1-93E177CCB00C}"/>
              </a:ext>
            </a:extLst>
          </p:cNvPr>
          <p:cNvSpPr/>
          <p:nvPr/>
        </p:nvSpPr>
        <p:spPr>
          <a:xfrm rot="14626257">
            <a:off x="3075255" y="3810637"/>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DB2818FA-F403-4C75-9789-45C51C96DD65}"/>
              </a:ext>
            </a:extLst>
          </p:cNvPr>
          <p:cNvSpPr/>
          <p:nvPr/>
        </p:nvSpPr>
        <p:spPr>
          <a:xfrm>
            <a:off x="2440149" y="3057692"/>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97DB35-3AB1-4902-8A2B-9021F3893F75}"/>
              </a:ext>
            </a:extLst>
          </p:cNvPr>
          <p:cNvSpPr/>
          <p:nvPr/>
        </p:nvSpPr>
        <p:spPr>
          <a:xfrm>
            <a:off x="3409988" y="2640052"/>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Resource</a:t>
            </a:r>
          </a:p>
        </p:txBody>
      </p:sp>
      <p:sp>
        <p:nvSpPr>
          <p:cNvPr id="38" name="Arrow: Down 37">
            <a:extLst>
              <a:ext uri="{FF2B5EF4-FFF2-40B4-BE49-F238E27FC236}">
                <a16:creationId xmlns:a16="http://schemas.microsoft.com/office/drawing/2014/main" id="{C6B2A4E5-6A0A-490F-81A0-63C00D797B4D}"/>
              </a:ext>
            </a:extLst>
          </p:cNvPr>
          <p:cNvSpPr/>
          <p:nvPr/>
        </p:nvSpPr>
        <p:spPr>
          <a:xfrm rot="16200000">
            <a:off x="3081426" y="2614911"/>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77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loud 24">
            <a:extLst>
              <a:ext uri="{FF2B5EF4-FFF2-40B4-BE49-F238E27FC236}">
                <a16:creationId xmlns:a16="http://schemas.microsoft.com/office/drawing/2014/main" id="{ADEE6B99-8F0E-4A83-BAC6-02962725986E}"/>
              </a:ext>
            </a:extLst>
          </p:cNvPr>
          <p:cNvSpPr/>
          <p:nvPr/>
        </p:nvSpPr>
        <p:spPr>
          <a:xfrm>
            <a:off x="6195367" y="1535852"/>
            <a:ext cx="3688080" cy="32819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2" name="Title 1">
            <a:extLst>
              <a:ext uri="{FF2B5EF4-FFF2-40B4-BE49-F238E27FC236}">
                <a16:creationId xmlns:a16="http://schemas.microsoft.com/office/drawing/2014/main" id="{981BEBEE-A330-4B7F-8CE7-3CF70EFC0BA7}"/>
              </a:ext>
            </a:extLst>
          </p:cNvPr>
          <p:cNvSpPr>
            <a:spLocks noGrp="1"/>
          </p:cNvSpPr>
          <p:nvPr>
            <p:ph type="title"/>
          </p:nvPr>
        </p:nvSpPr>
        <p:spPr/>
        <p:txBody>
          <a:bodyPr/>
          <a:lstStyle/>
          <a:p>
            <a:r>
              <a:rPr lang="en-US" dirty="0"/>
              <a:t>Application as code</a:t>
            </a:r>
          </a:p>
        </p:txBody>
      </p:sp>
      <p:sp>
        <p:nvSpPr>
          <p:cNvPr id="3" name="Content Placeholder 2">
            <a:extLst>
              <a:ext uri="{FF2B5EF4-FFF2-40B4-BE49-F238E27FC236}">
                <a16:creationId xmlns:a16="http://schemas.microsoft.com/office/drawing/2014/main" id="{F322EC87-9452-4107-979C-734C7FA66DD0}"/>
              </a:ext>
            </a:extLst>
          </p:cNvPr>
          <p:cNvSpPr>
            <a:spLocks noGrp="1"/>
          </p:cNvSpPr>
          <p:nvPr>
            <p:ph idx="1"/>
          </p:nvPr>
        </p:nvSpPr>
        <p:spPr/>
        <p:txBody>
          <a:bodyPr/>
          <a:lstStyle/>
          <a:p>
            <a:r>
              <a:rPr lang="en-US" dirty="0"/>
              <a:t>Functions are NodeJS applications</a:t>
            </a:r>
          </a:p>
          <a:p>
            <a:pPr lvl="1"/>
            <a:r>
              <a:rPr lang="en-US" dirty="0"/>
              <a:t>develop and test (run) as standalone applications</a:t>
            </a:r>
          </a:p>
          <a:p>
            <a:r>
              <a:rPr lang="en-US" dirty="0"/>
              <a:t>Built from Code Repository as </a:t>
            </a:r>
            <a:r>
              <a:rPr lang="en-US" dirty="0" err="1"/>
              <a:t>Fn</a:t>
            </a:r>
            <a:r>
              <a:rPr lang="en-US" dirty="0"/>
              <a:t> Container Images </a:t>
            </a:r>
            <a:br>
              <a:rPr lang="en-US" dirty="0"/>
            </a:br>
            <a:r>
              <a:rPr lang="en-US" dirty="0"/>
              <a:t>in OCI DevOps build pipeline</a:t>
            </a:r>
          </a:p>
          <a:p>
            <a:pPr lvl="1"/>
            <a:r>
              <a:rPr lang="en-US" dirty="0"/>
              <a:t>pushed to Container Image Registry</a:t>
            </a:r>
          </a:p>
          <a:p>
            <a:r>
              <a:rPr lang="en-US" dirty="0"/>
              <a:t>Deployed from Registry in OCI DevOps deployment pipeline </a:t>
            </a:r>
            <a:br>
              <a:rPr lang="en-US" dirty="0"/>
            </a:br>
            <a:r>
              <a:rPr lang="en-US" dirty="0"/>
              <a:t>to Function Application on OCI</a:t>
            </a:r>
          </a:p>
          <a:p>
            <a:endParaRPr lang="en-US" dirty="0"/>
          </a:p>
          <a:p>
            <a:r>
              <a:rPr lang="en-US" dirty="0"/>
              <a:t>Manually create secret in vault with Twitter credentials</a:t>
            </a:r>
          </a:p>
          <a:p>
            <a:r>
              <a:rPr lang="en-US" dirty="0"/>
              <a:t>Pass secret’s identifier as function configuration</a:t>
            </a:r>
          </a:p>
          <a:p>
            <a:endParaRPr lang="en-US" dirty="0"/>
          </a:p>
        </p:txBody>
      </p:sp>
      <p:sp>
        <p:nvSpPr>
          <p:cNvPr id="4" name="Footer Placeholder 3">
            <a:extLst>
              <a:ext uri="{FF2B5EF4-FFF2-40B4-BE49-F238E27FC236}">
                <a16:creationId xmlns:a16="http://schemas.microsoft.com/office/drawing/2014/main" id="{4513DB68-6863-4780-AB95-D4AEBD00A056}"/>
              </a:ext>
            </a:extLst>
          </p:cNvPr>
          <p:cNvSpPr>
            <a:spLocks noGrp="1"/>
          </p:cNvSpPr>
          <p:nvPr>
            <p:ph type="ftr" sz="quarter" idx="11"/>
          </p:nvPr>
        </p:nvSpPr>
        <p:spPr/>
        <p:txBody>
          <a:bodyPr/>
          <a:lstStyle/>
          <a:p>
            <a:r>
              <a:rPr lang="en-US"/>
              <a:t>Cloud Native Application Development- on Oracle Cloud | APAC OGB Tour 2021</a:t>
            </a:r>
            <a:endParaRPr lang="nl-NL" dirty="0"/>
          </a:p>
        </p:txBody>
      </p:sp>
      <p:sp>
        <p:nvSpPr>
          <p:cNvPr id="10" name="Rectangle 9">
            <a:extLst>
              <a:ext uri="{FF2B5EF4-FFF2-40B4-BE49-F238E27FC236}">
                <a16:creationId xmlns:a16="http://schemas.microsoft.com/office/drawing/2014/main" id="{AE5BBDD0-A4AD-4263-8564-83E93B603440}"/>
              </a:ext>
            </a:extLst>
          </p:cNvPr>
          <p:cNvSpPr/>
          <p:nvPr/>
        </p:nvSpPr>
        <p:spPr>
          <a:xfrm>
            <a:off x="7803494" y="4386856"/>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11" name="Graphic 10">
            <a:extLst>
              <a:ext uri="{FF2B5EF4-FFF2-40B4-BE49-F238E27FC236}">
                <a16:creationId xmlns:a16="http://schemas.microsoft.com/office/drawing/2014/main" id="{8D177E1C-4453-44D0-BEAD-E9882BF056C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899313" y="3980110"/>
            <a:ext cx="496952" cy="496952"/>
          </a:xfrm>
          <a:prstGeom prst="rect">
            <a:avLst/>
          </a:prstGeom>
        </p:spPr>
      </p:pic>
      <p:pic>
        <p:nvPicPr>
          <p:cNvPr id="12" name="Graphic 11">
            <a:extLst>
              <a:ext uri="{FF2B5EF4-FFF2-40B4-BE49-F238E27FC236}">
                <a16:creationId xmlns:a16="http://schemas.microsoft.com/office/drawing/2014/main" id="{0E3D160A-E1EC-40E9-9373-465EF753F3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87942" y="3028625"/>
            <a:ext cx="281442" cy="281442"/>
          </a:xfrm>
          <a:prstGeom prst="rect">
            <a:avLst/>
          </a:prstGeom>
        </p:spPr>
      </p:pic>
      <p:pic>
        <p:nvPicPr>
          <p:cNvPr id="14" name="Snagit_SNG839">
            <a:extLst>
              <a:ext uri="{FF2B5EF4-FFF2-40B4-BE49-F238E27FC236}">
                <a16:creationId xmlns:a16="http://schemas.microsoft.com/office/drawing/2014/main" id="{E9F2CC24-DDB5-4190-B24E-51FC0191E3A8}"/>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7019817" y="3468704"/>
            <a:ext cx="408709" cy="634959"/>
          </a:xfrm>
          <a:prstGeom prst="rect">
            <a:avLst/>
          </a:prstGeom>
        </p:spPr>
      </p:pic>
      <p:pic>
        <p:nvPicPr>
          <p:cNvPr id="15" name="Snagit_SNG839">
            <a:extLst>
              <a:ext uri="{FF2B5EF4-FFF2-40B4-BE49-F238E27FC236}">
                <a16:creationId xmlns:a16="http://schemas.microsoft.com/office/drawing/2014/main" id="{BDCC26D0-3B7E-4A57-969F-D72EF9B22CEB}"/>
              </a:ext>
            </a:extLst>
          </p:cNvPr>
          <p:cNvPicPr>
            <a:picLocks noChangeAspect="1"/>
          </p:cNvPicPr>
          <p:nvPr/>
        </p:nvPicPr>
        <p:blipFill rotWithShape="1">
          <a:blip r:embed="rId7">
            <a:duotone>
              <a:prstClr val="black"/>
              <a:schemeClr val="accent4">
                <a:tint val="45000"/>
                <a:satMod val="400000"/>
              </a:schemeClr>
            </a:duotone>
          </a:blip>
          <a:srcRect t="30020" r="-4620" b="26471"/>
          <a:stretch/>
        </p:blipFill>
        <p:spPr>
          <a:xfrm>
            <a:off x="7940931" y="2890492"/>
            <a:ext cx="427592" cy="276265"/>
          </a:xfrm>
          <a:prstGeom prst="rect">
            <a:avLst/>
          </a:prstGeom>
        </p:spPr>
      </p:pic>
      <p:sp>
        <p:nvSpPr>
          <p:cNvPr id="16" name="Rectangle 15">
            <a:extLst>
              <a:ext uri="{FF2B5EF4-FFF2-40B4-BE49-F238E27FC236}">
                <a16:creationId xmlns:a16="http://schemas.microsoft.com/office/drawing/2014/main" id="{46BE1145-9585-4A40-AA8C-773104709F2D}"/>
              </a:ext>
            </a:extLst>
          </p:cNvPr>
          <p:cNvSpPr/>
          <p:nvPr/>
        </p:nvSpPr>
        <p:spPr>
          <a:xfrm>
            <a:off x="7767544" y="3120022"/>
            <a:ext cx="759616"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Build Pipeline</a:t>
            </a:r>
          </a:p>
        </p:txBody>
      </p:sp>
      <p:cxnSp>
        <p:nvCxnSpPr>
          <p:cNvPr id="17" name="Connector: Elbow 16">
            <a:extLst>
              <a:ext uri="{FF2B5EF4-FFF2-40B4-BE49-F238E27FC236}">
                <a16:creationId xmlns:a16="http://schemas.microsoft.com/office/drawing/2014/main" id="{28202AD0-4D39-48E8-88A4-1982D697F636}"/>
              </a:ext>
            </a:extLst>
          </p:cNvPr>
          <p:cNvCxnSpPr>
            <a:cxnSpLocks/>
            <a:stCxn id="14" idx="3"/>
            <a:endCxn id="11" idx="1"/>
          </p:cNvCxnSpPr>
          <p:nvPr/>
        </p:nvCxnSpPr>
        <p:spPr>
          <a:xfrm>
            <a:off x="7428526" y="3786184"/>
            <a:ext cx="462637" cy="442402"/>
          </a:xfrm>
          <a:prstGeom prst="bentConnector3">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E65ED020-D514-4135-B0D4-8AC2AA92BB4B}"/>
              </a:ext>
            </a:extLst>
          </p:cNvPr>
          <p:cNvCxnSpPr>
            <a:cxnSpLocks/>
            <a:stCxn id="14" idx="1"/>
            <a:endCxn id="12" idx="3"/>
          </p:cNvCxnSpPr>
          <p:nvPr/>
        </p:nvCxnSpPr>
        <p:spPr>
          <a:xfrm rot="10800000">
            <a:off x="6669385" y="3169346"/>
            <a:ext cx="350433" cy="61683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571ACF8E-B1E5-4638-A5C6-DCC8A1675848}"/>
              </a:ext>
            </a:extLst>
          </p:cNvPr>
          <p:cNvCxnSpPr>
            <a:stCxn id="15" idx="3"/>
            <a:endCxn id="11" idx="3"/>
          </p:cNvCxnSpPr>
          <p:nvPr/>
        </p:nvCxnSpPr>
        <p:spPr>
          <a:xfrm>
            <a:off x="8368523" y="3028625"/>
            <a:ext cx="27742" cy="1199961"/>
          </a:xfrm>
          <a:prstGeom prst="bentConnector3">
            <a:avLst>
              <a:gd name="adj1" fmla="val 92402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ylinder 19">
            <a:extLst>
              <a:ext uri="{FF2B5EF4-FFF2-40B4-BE49-F238E27FC236}">
                <a16:creationId xmlns:a16="http://schemas.microsoft.com/office/drawing/2014/main" id="{94748283-FF9C-44CE-8ECD-1F4AF56333C9}"/>
              </a:ext>
            </a:extLst>
          </p:cNvPr>
          <p:cNvSpPr/>
          <p:nvPr/>
        </p:nvSpPr>
        <p:spPr>
          <a:xfrm>
            <a:off x="7811962" y="1859107"/>
            <a:ext cx="711773" cy="352661"/>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Git Code Repository</a:t>
            </a:r>
          </a:p>
        </p:txBody>
      </p:sp>
      <p:cxnSp>
        <p:nvCxnSpPr>
          <p:cNvPr id="21" name="Connector: Elbow 20">
            <a:extLst>
              <a:ext uri="{FF2B5EF4-FFF2-40B4-BE49-F238E27FC236}">
                <a16:creationId xmlns:a16="http://schemas.microsoft.com/office/drawing/2014/main" id="{71FD2D32-7C5E-448E-908A-9C9B15E048E2}"/>
              </a:ext>
            </a:extLst>
          </p:cNvPr>
          <p:cNvCxnSpPr>
            <a:cxnSpLocks/>
            <a:stCxn id="20" idx="3"/>
            <a:endCxn id="15" idx="0"/>
          </p:cNvCxnSpPr>
          <p:nvPr/>
        </p:nvCxnSpPr>
        <p:spPr>
          <a:xfrm rot="5400000">
            <a:off x="7821926" y="2544569"/>
            <a:ext cx="678724" cy="131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3096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Serverless</a:t>
            </a:r>
            <a:r>
              <a:rPr lang="nl-NL" dirty="0"/>
              <a:t> </a:t>
            </a:r>
            <a:r>
              <a:rPr lang="nl-NL" dirty="0" err="1"/>
              <a:t>Function</a:t>
            </a:r>
            <a:br>
              <a:rPr lang="nl-NL" dirty="0"/>
            </a:br>
            <a:r>
              <a:rPr lang="nl-NL" dirty="0"/>
              <a:t>&amp; Object Storage</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429813" y="1045114"/>
            <a:ext cx="925490" cy="818515"/>
            <a:chOff x="8770598" y="1468849"/>
            <a:chExt cx="925490" cy="818515"/>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069112" y="14643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443928" y="20993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395346" y="1640251"/>
            <a:ext cx="971301" cy="490353"/>
          </a:xfrm>
          <a:prstGeom prst="wedgeRoundRectCallout">
            <a:avLst>
              <a:gd name="adj1" fmla="val -81061"/>
              <a:gd name="adj2" fmla="val 3118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18987" y="20506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408" y="1281624"/>
            <a:ext cx="422382" cy="422382"/>
          </a:xfrm>
          <a:prstGeom prst="rect">
            <a:avLst/>
          </a:prstGeom>
        </p:spPr>
      </p:pic>
      <p:sp>
        <p:nvSpPr>
          <p:cNvPr id="2" name="Footer Placeholder 1">
            <a:extLst>
              <a:ext uri="{FF2B5EF4-FFF2-40B4-BE49-F238E27FC236}">
                <a16:creationId xmlns:a16="http://schemas.microsoft.com/office/drawing/2014/main" id="{4942510D-A44B-42DF-9693-0B0C31EBC543}"/>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73" name="TextBox 72">
            <a:extLst>
              <a:ext uri="{FF2B5EF4-FFF2-40B4-BE49-F238E27FC236}">
                <a16:creationId xmlns:a16="http://schemas.microsoft.com/office/drawing/2014/main" id="{46785B92-CBC0-4D50-A112-F817B4857560}"/>
              </a:ext>
            </a:extLst>
          </p:cNvPr>
          <p:cNvSpPr txBox="1"/>
          <p:nvPr/>
        </p:nvSpPr>
        <p:spPr>
          <a:xfrm>
            <a:off x="1059294" y="4655445"/>
            <a:ext cx="1421864" cy="200055"/>
          </a:xfrm>
          <a:prstGeom prst="rect">
            <a:avLst/>
          </a:prstGeom>
          <a:noFill/>
        </p:spPr>
        <p:txBody>
          <a:bodyPr wrap="none" lIns="0" tIns="0" rIns="0" bIns="0" rtlCol="0">
            <a:spAutoFit/>
          </a:bodyPr>
          <a:lstStyle/>
          <a:p>
            <a:r>
              <a:rPr lang="nl-NL" sz="1300" dirty="0"/>
              <a:t>#hashtagofinterest</a:t>
            </a:r>
            <a:endParaRPr lang="en-NL" sz="1300" dirty="0" err="1"/>
          </a:p>
        </p:txBody>
      </p:sp>
      <p:grpSp>
        <p:nvGrpSpPr>
          <p:cNvPr id="77" name="Group 76">
            <a:extLst>
              <a:ext uri="{FF2B5EF4-FFF2-40B4-BE49-F238E27FC236}">
                <a16:creationId xmlns:a16="http://schemas.microsoft.com/office/drawing/2014/main" id="{B47A2988-915A-4129-AD75-49C81FE34B1E}"/>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759983E9-5E09-4996-8C77-6EA1241986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A120DC76-B3BF-4756-A463-A65176F54574}"/>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95F08B88-EEEB-4608-BE54-3697AD6E6B3B}"/>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Speech Bubble: Rectangle with Corners Rounded 80">
            <a:extLst>
              <a:ext uri="{FF2B5EF4-FFF2-40B4-BE49-F238E27FC236}">
                <a16:creationId xmlns:a16="http://schemas.microsoft.com/office/drawing/2014/main" id="{D015DD36-896A-4520-A8F6-120890B452F4}"/>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
        <p:nvSpPr>
          <p:cNvPr id="84" name="Speech Bubble: Rectangle with Corners Rounded 83">
            <a:extLst>
              <a:ext uri="{FF2B5EF4-FFF2-40B4-BE49-F238E27FC236}">
                <a16:creationId xmlns:a16="http://schemas.microsoft.com/office/drawing/2014/main" id="{CB46719C-CB7B-4686-A34F-7E1596B832E8}"/>
              </a:ext>
            </a:extLst>
          </p:cNvPr>
          <p:cNvSpPr/>
          <p:nvPr/>
        </p:nvSpPr>
        <p:spPr>
          <a:xfrm>
            <a:off x="2211617" y="2362138"/>
            <a:ext cx="1043428" cy="512311"/>
          </a:xfrm>
          <a:prstGeom prst="wedgeRoundRectCallout">
            <a:avLst>
              <a:gd name="adj1" fmla="val 64662"/>
              <a:gd name="adj2" fmla="val 10883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87" name="Speech Bubble: Rectangle with Corners Rounded 86">
            <a:extLst>
              <a:ext uri="{FF2B5EF4-FFF2-40B4-BE49-F238E27FC236}">
                <a16:creationId xmlns:a16="http://schemas.microsoft.com/office/drawing/2014/main" id="{A541C9C1-A22D-47F5-9DA5-24F52030A702}"/>
              </a:ext>
            </a:extLst>
          </p:cNvPr>
          <p:cNvSpPr/>
          <p:nvPr/>
        </p:nvSpPr>
        <p:spPr>
          <a:xfrm>
            <a:off x="7295958" y="4536316"/>
            <a:ext cx="1043428" cy="389167"/>
          </a:xfrm>
          <a:prstGeom prst="wedgeRoundRectCallout">
            <a:avLst>
              <a:gd name="adj1" fmla="val -79804"/>
              <a:gd name="adj2" fmla="val -12158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Container Image </a:t>
            </a:r>
            <a:r>
              <a:rPr lang="nl-NL" sz="900" dirty="0" err="1">
                <a:solidFill>
                  <a:schemeClr val="dk1"/>
                </a:solidFill>
              </a:rPr>
              <a:t>Registry</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B79D3913-D706-4678-A244-C6244C146739}"/>
              </a:ext>
            </a:extLst>
          </p:cNvPr>
          <p:cNvSpPr/>
          <p:nvPr/>
        </p:nvSpPr>
        <p:spPr>
          <a:xfrm>
            <a:off x="7602328" y="3245584"/>
            <a:ext cx="1043428" cy="389167"/>
          </a:xfrm>
          <a:prstGeom prst="wedgeRoundRectCallout">
            <a:avLst>
              <a:gd name="adj1" fmla="val 765"/>
              <a:gd name="adj2" fmla="val 11363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Central </a:t>
            </a:r>
            <a:r>
              <a:rPr lang="nl-NL" sz="900" dirty="0" err="1">
                <a:solidFill>
                  <a:schemeClr val="dk1"/>
                </a:solidFill>
              </a:rPr>
              <a:t>Logging</a:t>
            </a:r>
            <a:r>
              <a:rPr lang="nl-NL" sz="900" dirty="0">
                <a:solidFill>
                  <a:schemeClr val="dk1"/>
                </a:solidFill>
              </a:rPr>
              <a:t> Service</a:t>
            </a:r>
            <a:endParaRPr lang="en-NL" sz="900" dirty="0">
              <a:solidFill>
                <a:schemeClr val="dk1"/>
              </a:solidFill>
            </a:endParaRPr>
          </a:p>
        </p:txBody>
      </p:sp>
      <p:sp>
        <p:nvSpPr>
          <p:cNvPr id="60" name="Rectangle: Rounded Corners 59">
            <a:extLst>
              <a:ext uri="{FF2B5EF4-FFF2-40B4-BE49-F238E27FC236}">
                <a16:creationId xmlns:a16="http://schemas.microsoft.com/office/drawing/2014/main" id="{38B57638-AB8E-45E4-BB8B-DD4BA7C24D2A}"/>
              </a:ext>
            </a:extLst>
          </p:cNvPr>
          <p:cNvSpPr/>
          <p:nvPr/>
        </p:nvSpPr>
        <p:spPr>
          <a:xfrm>
            <a:off x="3616654" y="2307034"/>
            <a:ext cx="1298280" cy="69518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nl-NL" sz="1050" dirty="0"/>
          </a:p>
          <a:p>
            <a:pPr algn="ctr"/>
            <a:r>
              <a:rPr lang="nl-NL" sz="1050" dirty="0"/>
              <a:t>Tweet </a:t>
            </a:r>
            <a:r>
              <a:rPr lang="nl-NL" sz="1050" dirty="0" err="1"/>
              <a:t>Summarizer</a:t>
            </a:r>
            <a:endParaRPr lang="en-NL" sz="1050" dirty="0"/>
          </a:p>
        </p:txBody>
      </p:sp>
      <p:sp>
        <p:nvSpPr>
          <p:cNvPr id="61" name="Rectangle 60">
            <a:extLst>
              <a:ext uri="{FF2B5EF4-FFF2-40B4-BE49-F238E27FC236}">
                <a16:creationId xmlns:a16="http://schemas.microsoft.com/office/drawing/2014/main" id="{BCB8CD36-E5DB-44F8-BBAF-17EF8F0CFD39}"/>
              </a:ext>
            </a:extLst>
          </p:cNvPr>
          <p:cNvSpPr/>
          <p:nvPr/>
        </p:nvSpPr>
        <p:spPr>
          <a:xfrm>
            <a:off x="5752110" y="463830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2" name="Rectangle 61">
            <a:extLst>
              <a:ext uri="{FF2B5EF4-FFF2-40B4-BE49-F238E27FC236}">
                <a16:creationId xmlns:a16="http://schemas.microsoft.com/office/drawing/2014/main" id="{C3E0E896-6FE6-45EC-A225-A5FB7CC8F3AC}"/>
              </a:ext>
            </a:extLst>
          </p:cNvPr>
          <p:cNvSpPr/>
          <p:nvPr/>
        </p:nvSpPr>
        <p:spPr>
          <a:xfrm>
            <a:off x="7561164" y="4172427"/>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3" name="Graphic 90">
            <a:extLst>
              <a:ext uri="{FF2B5EF4-FFF2-40B4-BE49-F238E27FC236}">
                <a16:creationId xmlns:a16="http://schemas.microsoft.com/office/drawing/2014/main" id="{F13CC816-F300-4A6A-A4BA-AC8884BA25C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922231" y="4229016"/>
            <a:ext cx="465699" cy="465699"/>
          </a:xfrm>
          <a:prstGeom prst="rect">
            <a:avLst/>
          </a:prstGeom>
        </p:spPr>
      </p:pic>
      <p:pic>
        <p:nvPicPr>
          <p:cNvPr id="64" name="Graphic 106">
            <a:extLst>
              <a:ext uri="{FF2B5EF4-FFF2-40B4-BE49-F238E27FC236}">
                <a16:creationId xmlns:a16="http://schemas.microsoft.com/office/drawing/2014/main" id="{005769D3-2883-4805-8652-D723987CDEF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55164" y="3763143"/>
            <a:ext cx="496952" cy="496952"/>
          </a:xfrm>
          <a:prstGeom prst="rect">
            <a:avLst/>
          </a:prstGeom>
        </p:spPr>
      </p:pic>
      <p:sp>
        <p:nvSpPr>
          <p:cNvPr id="65" name="Rectangle 64">
            <a:extLst>
              <a:ext uri="{FF2B5EF4-FFF2-40B4-BE49-F238E27FC236}">
                <a16:creationId xmlns:a16="http://schemas.microsoft.com/office/drawing/2014/main" id="{32D042F3-C8C4-4470-89AF-D873103E0836}"/>
              </a:ext>
            </a:extLst>
          </p:cNvPr>
          <p:cNvSpPr/>
          <p:nvPr/>
        </p:nvSpPr>
        <p:spPr>
          <a:xfrm>
            <a:off x="6519084" y="4281984"/>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66" name="Graphic 65">
            <a:extLst>
              <a:ext uri="{FF2B5EF4-FFF2-40B4-BE49-F238E27FC236}">
                <a16:creationId xmlns:a16="http://schemas.microsoft.com/office/drawing/2014/main" id="{22A56624-71C7-42FC-8317-A7AC4C52529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14903" y="3875238"/>
            <a:ext cx="496952" cy="496952"/>
          </a:xfrm>
          <a:prstGeom prst="rect">
            <a:avLst/>
          </a:prstGeom>
        </p:spPr>
      </p:pic>
      <p:pic>
        <p:nvPicPr>
          <p:cNvPr id="67" name="Graphic 66">
            <a:extLst>
              <a:ext uri="{FF2B5EF4-FFF2-40B4-BE49-F238E27FC236}">
                <a16:creationId xmlns:a16="http://schemas.microsoft.com/office/drawing/2014/main" id="{BF585D30-C9FF-47C7-BF1A-CF241FBBAA1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4962811" y="2184151"/>
            <a:ext cx="281442" cy="281442"/>
          </a:xfrm>
          <a:prstGeom prst="rect">
            <a:avLst/>
          </a:prstGeom>
        </p:spPr>
      </p:pic>
      <p:pic>
        <p:nvPicPr>
          <p:cNvPr id="6" name="Snagit_SNG82A">
            <a:extLst>
              <a:ext uri="{FF2B5EF4-FFF2-40B4-BE49-F238E27FC236}">
                <a16:creationId xmlns:a16="http://schemas.microsoft.com/office/drawing/2014/main" id="{6D307987-C860-41FB-AE60-2690CE8578D5}"/>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8915246" y="2709595"/>
            <a:ext cx="492728" cy="634959"/>
          </a:xfrm>
          <a:prstGeom prst="rect">
            <a:avLst/>
          </a:prstGeom>
        </p:spPr>
      </p:pic>
      <p:pic>
        <p:nvPicPr>
          <p:cNvPr id="8" name="Snagit_SNG839">
            <a:extLst>
              <a:ext uri="{FF2B5EF4-FFF2-40B4-BE49-F238E27FC236}">
                <a16:creationId xmlns:a16="http://schemas.microsoft.com/office/drawing/2014/main" id="{BFB7850F-CF9F-4BB6-A67A-D53ABCEF859F}"/>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5735407" y="3363832"/>
            <a:ext cx="408709" cy="634959"/>
          </a:xfrm>
          <a:prstGeom prst="rect">
            <a:avLst/>
          </a:prstGeom>
        </p:spPr>
      </p:pic>
      <p:pic>
        <p:nvPicPr>
          <p:cNvPr id="71" name="Snagit_SNG839">
            <a:extLst>
              <a:ext uri="{FF2B5EF4-FFF2-40B4-BE49-F238E27FC236}">
                <a16:creationId xmlns:a16="http://schemas.microsoft.com/office/drawing/2014/main" id="{900F70B0-3565-449C-81E8-D4A5FB0C4B9D}"/>
              </a:ext>
            </a:extLst>
          </p:cNvPr>
          <p:cNvPicPr>
            <a:picLocks noChangeAspect="1"/>
          </p:cNvPicPr>
          <p:nvPr/>
        </p:nvPicPr>
        <p:blipFill rotWithShape="1">
          <a:blip r:embed="rId23">
            <a:duotone>
              <a:prstClr val="black"/>
              <a:schemeClr val="accent4">
                <a:tint val="45000"/>
                <a:satMod val="400000"/>
              </a:schemeClr>
            </a:duotone>
          </a:blip>
          <a:srcRect t="30020" r="-4620" b="26471"/>
          <a:stretch/>
        </p:blipFill>
        <p:spPr>
          <a:xfrm>
            <a:off x="6656521" y="2785620"/>
            <a:ext cx="427592" cy="276265"/>
          </a:xfrm>
          <a:prstGeom prst="rect">
            <a:avLst/>
          </a:prstGeom>
        </p:spPr>
      </p:pic>
      <p:sp>
        <p:nvSpPr>
          <p:cNvPr id="72" name="Rectangle 71">
            <a:extLst>
              <a:ext uri="{FF2B5EF4-FFF2-40B4-BE49-F238E27FC236}">
                <a16:creationId xmlns:a16="http://schemas.microsoft.com/office/drawing/2014/main" id="{F82B3513-E4C9-4AA8-B487-7A7F574737C2}"/>
              </a:ext>
            </a:extLst>
          </p:cNvPr>
          <p:cNvSpPr/>
          <p:nvPr/>
        </p:nvSpPr>
        <p:spPr>
          <a:xfrm>
            <a:off x="6483134" y="2573810"/>
            <a:ext cx="759616"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Build Pipeline</a:t>
            </a:r>
          </a:p>
        </p:txBody>
      </p:sp>
      <p:cxnSp>
        <p:nvCxnSpPr>
          <p:cNvPr id="10" name="Connector: Elbow 9">
            <a:extLst>
              <a:ext uri="{FF2B5EF4-FFF2-40B4-BE49-F238E27FC236}">
                <a16:creationId xmlns:a16="http://schemas.microsoft.com/office/drawing/2014/main" id="{BAD51B4A-ADC3-4AA5-BCB3-C6C4468FC13A}"/>
              </a:ext>
            </a:extLst>
          </p:cNvPr>
          <p:cNvCxnSpPr>
            <a:cxnSpLocks/>
            <a:stCxn id="8" idx="3"/>
            <a:endCxn id="66" idx="1"/>
          </p:cNvCxnSpPr>
          <p:nvPr/>
        </p:nvCxnSpPr>
        <p:spPr>
          <a:xfrm>
            <a:off x="6144116" y="3681312"/>
            <a:ext cx="462637" cy="442402"/>
          </a:xfrm>
          <a:prstGeom prst="bentConnector3">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4489BEAE-B477-45D1-AF1E-2CD2156D7342}"/>
              </a:ext>
            </a:extLst>
          </p:cNvPr>
          <p:cNvCxnSpPr>
            <a:cxnSpLocks/>
            <a:stCxn id="8" idx="1"/>
            <a:endCxn id="67" idx="3"/>
          </p:cNvCxnSpPr>
          <p:nvPr/>
        </p:nvCxnSpPr>
        <p:spPr>
          <a:xfrm rot="10800000">
            <a:off x="5244253" y="2324872"/>
            <a:ext cx="491154" cy="13564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81237B5-ED33-466B-AE2D-E224DF05D5DD}"/>
              </a:ext>
            </a:extLst>
          </p:cNvPr>
          <p:cNvCxnSpPr>
            <a:stCxn id="71" idx="3"/>
            <a:endCxn id="66" idx="3"/>
          </p:cNvCxnSpPr>
          <p:nvPr/>
        </p:nvCxnSpPr>
        <p:spPr>
          <a:xfrm>
            <a:off x="7084113" y="2923753"/>
            <a:ext cx="27742" cy="1199961"/>
          </a:xfrm>
          <a:prstGeom prst="bentConnector3">
            <a:avLst>
              <a:gd name="adj1" fmla="val 92402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ylinder 15">
            <a:extLst>
              <a:ext uri="{FF2B5EF4-FFF2-40B4-BE49-F238E27FC236}">
                <a16:creationId xmlns:a16="http://schemas.microsoft.com/office/drawing/2014/main" id="{03670DBD-B9B8-49BE-A226-A09EAD69A1CD}"/>
              </a:ext>
            </a:extLst>
          </p:cNvPr>
          <p:cNvSpPr/>
          <p:nvPr/>
        </p:nvSpPr>
        <p:spPr>
          <a:xfrm>
            <a:off x="6250866" y="2062879"/>
            <a:ext cx="711773" cy="352661"/>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Git Code Repository</a:t>
            </a:r>
          </a:p>
        </p:txBody>
      </p:sp>
      <p:cxnSp>
        <p:nvCxnSpPr>
          <p:cNvPr id="18" name="Connector: Elbow 17">
            <a:extLst>
              <a:ext uri="{FF2B5EF4-FFF2-40B4-BE49-F238E27FC236}">
                <a16:creationId xmlns:a16="http://schemas.microsoft.com/office/drawing/2014/main" id="{A4527DA2-E5AC-4373-82F7-425B88B7BE53}"/>
              </a:ext>
            </a:extLst>
          </p:cNvPr>
          <p:cNvCxnSpPr>
            <a:cxnSpLocks/>
            <a:endCxn id="71" idx="1"/>
          </p:cNvCxnSpPr>
          <p:nvPr/>
        </p:nvCxnSpPr>
        <p:spPr>
          <a:xfrm rot="16200000" flipH="1">
            <a:off x="6255121" y="2522353"/>
            <a:ext cx="517836" cy="28496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068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Trigger</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9408" y="1281624"/>
            <a:ext cx="422382" cy="422382"/>
          </a:xfrm>
          <a:prstGeom prst="rect">
            <a:avLst/>
          </a:prstGeom>
        </p:spPr>
      </p:pic>
      <p:sp>
        <p:nvSpPr>
          <p:cNvPr id="2" name="Footer Placeholder 1">
            <a:extLst>
              <a:ext uri="{FF2B5EF4-FFF2-40B4-BE49-F238E27FC236}">
                <a16:creationId xmlns:a16="http://schemas.microsoft.com/office/drawing/2014/main" id="{98A2EAEC-EBDF-44ED-89D0-7FAF0B76802C}"/>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70" name="TextBox 69">
            <a:extLst>
              <a:ext uri="{FF2B5EF4-FFF2-40B4-BE49-F238E27FC236}">
                <a16:creationId xmlns:a16="http://schemas.microsoft.com/office/drawing/2014/main" id="{39490CB3-A72C-41C4-89FD-58C4A5D7F206}"/>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grpSp>
        <p:nvGrpSpPr>
          <p:cNvPr id="77" name="Group 76">
            <a:extLst>
              <a:ext uri="{FF2B5EF4-FFF2-40B4-BE49-F238E27FC236}">
                <a16:creationId xmlns:a16="http://schemas.microsoft.com/office/drawing/2014/main" id="{A1B19C1F-72D7-4972-89C2-EB0572033A04}"/>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E01D47EC-5340-4414-813D-BF7BFB5124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F5D73AEC-D465-43B4-B58A-0361F3C980CA}"/>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73DD9676-F732-4A48-8B07-6F9510FC1C46}"/>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AA32033B-1C55-4F27-B32A-7C12B4B3DD37}"/>
              </a:ext>
            </a:extLst>
          </p:cNvPr>
          <p:cNvSpPr/>
          <p:nvPr/>
        </p:nvSpPr>
        <p:spPr>
          <a:xfrm>
            <a:off x="3616654" y="2307034"/>
            <a:ext cx="1298280" cy="69518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nl-NL" sz="1050" dirty="0"/>
          </a:p>
          <a:p>
            <a:pPr algn="ctr"/>
            <a:r>
              <a:rPr lang="nl-NL" sz="1050" dirty="0"/>
              <a:t>Tweet </a:t>
            </a:r>
            <a:r>
              <a:rPr lang="nl-NL" sz="1050" dirty="0" err="1"/>
              <a:t>Summarizer</a:t>
            </a:r>
            <a:endParaRPr lang="en-NL" sz="1050" dirty="0"/>
          </a:p>
        </p:txBody>
      </p:sp>
      <p:sp>
        <p:nvSpPr>
          <p:cNvPr id="57" name="Speech Bubble: Rectangle with Corners Rounded 56">
            <a:extLst>
              <a:ext uri="{FF2B5EF4-FFF2-40B4-BE49-F238E27FC236}">
                <a16:creationId xmlns:a16="http://schemas.microsoft.com/office/drawing/2014/main" id="{6D97F0F1-6C02-4DDB-ABD1-E9DE8AADDD1E}"/>
              </a:ext>
            </a:extLst>
          </p:cNvPr>
          <p:cNvSpPr/>
          <p:nvPr/>
        </p:nvSpPr>
        <p:spPr>
          <a:xfrm>
            <a:off x="1484683" y="1835789"/>
            <a:ext cx="1018016" cy="490353"/>
          </a:xfrm>
          <a:prstGeom prst="wedgeRoundRectCallout">
            <a:avLst>
              <a:gd name="adj1" fmla="val 67478"/>
              <a:gd name="adj2" fmla="val 91930"/>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pic>
        <p:nvPicPr>
          <p:cNvPr id="59" name="Graphic 58">
            <a:extLst>
              <a:ext uri="{FF2B5EF4-FFF2-40B4-BE49-F238E27FC236}">
                <a16:creationId xmlns:a16="http://schemas.microsoft.com/office/drawing/2014/main" id="{2C97523F-E274-4044-A696-07D8680983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58727" y="1798052"/>
            <a:ext cx="431901" cy="431901"/>
          </a:xfrm>
          <a:prstGeom prst="rect">
            <a:avLst/>
          </a:prstGeom>
        </p:spPr>
      </p:pic>
      <p:pic>
        <p:nvPicPr>
          <p:cNvPr id="60" name="Graphic 59">
            <a:extLst>
              <a:ext uri="{FF2B5EF4-FFF2-40B4-BE49-F238E27FC236}">
                <a16:creationId xmlns:a16="http://schemas.microsoft.com/office/drawing/2014/main" id="{6AFAF2A3-BD43-4F07-8279-B66F234BED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24170" y="1960085"/>
            <a:ext cx="324250" cy="324250"/>
          </a:xfrm>
          <a:prstGeom prst="rect">
            <a:avLst/>
          </a:prstGeom>
        </p:spPr>
      </p:pic>
      <p:grpSp>
        <p:nvGrpSpPr>
          <p:cNvPr id="66" name="Group 65">
            <a:extLst>
              <a:ext uri="{FF2B5EF4-FFF2-40B4-BE49-F238E27FC236}">
                <a16:creationId xmlns:a16="http://schemas.microsoft.com/office/drawing/2014/main" id="{E1280827-D613-4B42-BAE1-EE88275A530F}"/>
              </a:ext>
            </a:extLst>
          </p:cNvPr>
          <p:cNvGrpSpPr/>
          <p:nvPr/>
        </p:nvGrpSpPr>
        <p:grpSpPr>
          <a:xfrm>
            <a:off x="3429813" y="1045114"/>
            <a:ext cx="925490" cy="818515"/>
            <a:chOff x="8770598" y="1468849"/>
            <a:chExt cx="925490" cy="818515"/>
          </a:xfrm>
        </p:grpSpPr>
        <p:grpSp>
          <p:nvGrpSpPr>
            <p:cNvPr id="67" name="Group 66">
              <a:extLst>
                <a:ext uri="{FF2B5EF4-FFF2-40B4-BE49-F238E27FC236}">
                  <a16:creationId xmlns:a16="http://schemas.microsoft.com/office/drawing/2014/main" id="{B8E40B0B-5999-43A9-8A21-B2960F81A2A9}"/>
                </a:ext>
              </a:extLst>
            </p:cNvPr>
            <p:cNvGrpSpPr/>
            <p:nvPr/>
          </p:nvGrpSpPr>
          <p:grpSpPr>
            <a:xfrm>
              <a:off x="9113143" y="1468849"/>
              <a:ext cx="582945" cy="635162"/>
              <a:chOff x="9113143" y="1758788"/>
              <a:chExt cx="582945" cy="635162"/>
            </a:xfrm>
          </p:grpSpPr>
          <p:sp>
            <p:nvSpPr>
              <p:cNvPr id="69" name="Rectangle 68">
                <a:extLst>
                  <a:ext uri="{FF2B5EF4-FFF2-40B4-BE49-F238E27FC236}">
                    <a16:creationId xmlns:a16="http://schemas.microsoft.com/office/drawing/2014/main" id="{D42285E8-E770-44ED-9301-C05F6C0F86B1}"/>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Freeform 30">
                <a:extLst>
                  <a:ext uri="{FF2B5EF4-FFF2-40B4-BE49-F238E27FC236}">
                    <a16:creationId xmlns:a16="http://schemas.microsoft.com/office/drawing/2014/main" id="{16B21E24-A9A6-457C-ABF4-779D7F4C9AAE}"/>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68" name="Rectangle 67">
              <a:extLst>
                <a:ext uri="{FF2B5EF4-FFF2-40B4-BE49-F238E27FC236}">
                  <a16:creationId xmlns:a16="http://schemas.microsoft.com/office/drawing/2014/main" id="{6575DDD9-A504-4EE5-9D76-B581E71463DE}"/>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spTree>
    <p:extLst>
      <p:ext uri="{BB962C8B-B14F-4D97-AF65-F5344CB8AC3E}">
        <p14:creationId xmlns:p14="http://schemas.microsoft.com/office/powerpoint/2010/main" val="381349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FE7-FB51-4A85-A684-69D4A6C0ABE3}"/>
              </a:ext>
            </a:extLst>
          </p:cNvPr>
          <p:cNvSpPr>
            <a:spLocks noGrp="1"/>
          </p:cNvSpPr>
          <p:nvPr>
            <p:ph type="title"/>
          </p:nvPr>
        </p:nvSpPr>
        <p:spPr/>
        <p:txBody>
          <a:bodyPr/>
          <a:lstStyle/>
          <a:p>
            <a:r>
              <a:rPr lang="en-US" dirty="0"/>
              <a:t>Castle on the Cloud – Security Foundation</a:t>
            </a:r>
          </a:p>
        </p:txBody>
      </p:sp>
      <p:sp>
        <p:nvSpPr>
          <p:cNvPr id="4" name="Footer Placeholder 3">
            <a:extLst>
              <a:ext uri="{FF2B5EF4-FFF2-40B4-BE49-F238E27FC236}">
                <a16:creationId xmlns:a16="http://schemas.microsoft.com/office/drawing/2014/main" id="{AB24EC8B-2425-4A2F-888A-B504A1578D5A}"/>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7" name="Picture 6" descr="White clouds on pink sky">
            <a:extLst>
              <a:ext uri="{FF2B5EF4-FFF2-40B4-BE49-F238E27FC236}">
                <a16:creationId xmlns:a16="http://schemas.microsoft.com/office/drawing/2014/main" id="{93ACA0F4-478F-4AA5-A118-12BB5D4E9220}"/>
              </a:ext>
            </a:extLst>
          </p:cNvPr>
          <p:cNvPicPr>
            <a:picLocks noChangeAspect="1"/>
          </p:cNvPicPr>
          <p:nvPr/>
        </p:nvPicPr>
        <p:blipFill>
          <a:blip r:embed="rId2">
            <a:duotone>
              <a:schemeClr val="accent6">
                <a:shade val="45000"/>
                <a:satMod val="135000"/>
              </a:schemeClr>
              <a:prstClr val="white"/>
            </a:duotone>
          </a:blip>
          <a:stretch>
            <a:fillRect/>
          </a:stretch>
        </p:blipFill>
        <p:spPr>
          <a:xfrm>
            <a:off x="-282498" y="2924863"/>
            <a:ext cx="9426497" cy="2034197"/>
          </a:xfrm>
          <a:prstGeom prst="rect">
            <a:avLst/>
          </a:prstGeom>
          <a:ln>
            <a:noFill/>
          </a:ln>
          <a:effectLst>
            <a:softEdge rad="112500"/>
          </a:effectLst>
        </p:spPr>
      </p:pic>
      <p:pic>
        <p:nvPicPr>
          <p:cNvPr id="2050" name="Picture 2">
            <a:extLst>
              <a:ext uri="{FF2B5EF4-FFF2-40B4-BE49-F238E27FC236}">
                <a16:creationId xmlns:a16="http://schemas.microsoft.com/office/drawing/2014/main" id="{65A125D4-B466-42D8-B615-4D6E7D502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801" y="4119679"/>
            <a:ext cx="453908" cy="46956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6A4074F-8BF6-4742-B579-15E454663F3F}"/>
              </a:ext>
            </a:extLst>
          </p:cNvPr>
          <p:cNvSpPr/>
          <p:nvPr/>
        </p:nvSpPr>
        <p:spPr>
          <a:xfrm>
            <a:off x="455158" y="4531243"/>
            <a:ext cx="944137" cy="4344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power</a:t>
            </a:r>
          </a:p>
        </p:txBody>
      </p:sp>
      <p:sp>
        <p:nvSpPr>
          <p:cNvPr id="9" name="Arrow: Left 8">
            <a:extLst>
              <a:ext uri="{FF2B5EF4-FFF2-40B4-BE49-F238E27FC236}">
                <a16:creationId xmlns:a16="http://schemas.microsoft.com/office/drawing/2014/main" id="{042E35C1-7C66-47D8-AA3D-4A4EFBB92340}"/>
              </a:ext>
            </a:extLst>
          </p:cNvPr>
          <p:cNvSpPr/>
          <p:nvPr/>
        </p:nvSpPr>
        <p:spPr>
          <a:xfrm>
            <a:off x="8064005" y="4472940"/>
            <a:ext cx="944137" cy="4344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cooling</a:t>
            </a:r>
          </a:p>
        </p:txBody>
      </p:sp>
      <p:sp>
        <p:nvSpPr>
          <p:cNvPr id="10" name="Cube 9">
            <a:extLst>
              <a:ext uri="{FF2B5EF4-FFF2-40B4-BE49-F238E27FC236}">
                <a16:creationId xmlns:a16="http://schemas.microsoft.com/office/drawing/2014/main" id="{F5EE2FE5-DF7D-416F-8368-55F28D4F96DD}"/>
              </a:ext>
            </a:extLst>
          </p:cNvPr>
          <p:cNvSpPr/>
          <p:nvPr/>
        </p:nvSpPr>
        <p:spPr>
          <a:xfrm>
            <a:off x="3278460" y="4207500"/>
            <a:ext cx="691374" cy="335264"/>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rPr>
              <a:t>rack</a:t>
            </a:r>
            <a:br>
              <a:rPr lang="en-US" sz="900" dirty="0">
                <a:solidFill>
                  <a:sysClr val="windowText" lastClr="000000"/>
                </a:solidFill>
              </a:rPr>
            </a:br>
            <a:r>
              <a:rPr lang="en-US" sz="900" dirty="0">
                <a:solidFill>
                  <a:sysClr val="windowText" lastClr="000000"/>
                </a:solidFill>
              </a:rPr>
              <a:t>space</a:t>
            </a:r>
          </a:p>
        </p:txBody>
      </p:sp>
      <p:sp>
        <p:nvSpPr>
          <p:cNvPr id="11" name="Cube 10">
            <a:extLst>
              <a:ext uri="{FF2B5EF4-FFF2-40B4-BE49-F238E27FC236}">
                <a16:creationId xmlns:a16="http://schemas.microsoft.com/office/drawing/2014/main" id="{6646E4D0-EA35-4A28-99BA-4EE4F41CF94B}"/>
              </a:ext>
            </a:extLst>
          </p:cNvPr>
          <p:cNvSpPr/>
          <p:nvPr/>
        </p:nvSpPr>
        <p:spPr>
          <a:xfrm>
            <a:off x="1440182" y="4641623"/>
            <a:ext cx="5597912" cy="23863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physical real estate</a:t>
            </a:r>
          </a:p>
        </p:txBody>
      </p:sp>
      <p:sp>
        <p:nvSpPr>
          <p:cNvPr id="12" name="Content Placeholder 2">
            <a:extLst>
              <a:ext uri="{FF2B5EF4-FFF2-40B4-BE49-F238E27FC236}">
                <a16:creationId xmlns:a16="http://schemas.microsoft.com/office/drawing/2014/main" id="{3CBD935A-E7D1-4CE2-B2FF-AA5FF769E541}"/>
              </a:ext>
            </a:extLst>
          </p:cNvPr>
          <p:cNvSpPr>
            <a:spLocks noGrp="1"/>
          </p:cNvSpPr>
          <p:nvPr>
            <p:ph idx="1"/>
          </p:nvPr>
        </p:nvSpPr>
        <p:spPr>
          <a:xfrm>
            <a:off x="720003" y="936000"/>
            <a:ext cx="6623999" cy="3780000"/>
          </a:xfrm>
        </p:spPr>
        <p:txBody>
          <a:bodyPr/>
          <a:lstStyle/>
          <a:p>
            <a:r>
              <a:rPr lang="en-US" dirty="0"/>
              <a:t>Security</a:t>
            </a:r>
          </a:p>
          <a:p>
            <a:pPr lvl="1"/>
            <a:r>
              <a:rPr lang="en-US" dirty="0"/>
              <a:t>digital &amp; physical protection and monitoring</a:t>
            </a:r>
          </a:p>
          <a:p>
            <a:pPr lvl="1"/>
            <a:r>
              <a:rPr lang="en-US" dirty="0"/>
              <a:t>zones: Fault Domains, Availability Domains, Regions</a:t>
            </a:r>
          </a:p>
          <a:p>
            <a:pPr lvl="1"/>
            <a:r>
              <a:rPr lang="en-US" dirty="0"/>
              <a:t>offline, off-site archives</a:t>
            </a:r>
          </a:p>
        </p:txBody>
      </p:sp>
      <p:pic>
        <p:nvPicPr>
          <p:cNvPr id="6" name="Graphic 5" descr="Badge Tick outline">
            <a:extLst>
              <a:ext uri="{FF2B5EF4-FFF2-40B4-BE49-F238E27FC236}">
                <a16:creationId xmlns:a16="http://schemas.microsoft.com/office/drawing/2014/main" id="{0C4D93C1-D04E-4B1F-B22C-9F6A1D6290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09882" y="3636885"/>
            <a:ext cx="914400" cy="914400"/>
          </a:xfrm>
          <a:prstGeom prst="rect">
            <a:avLst/>
          </a:prstGeom>
        </p:spPr>
      </p:pic>
      <p:pic>
        <p:nvPicPr>
          <p:cNvPr id="14" name="Graphic 13" descr="Security camera with solid fill">
            <a:extLst>
              <a:ext uri="{FF2B5EF4-FFF2-40B4-BE49-F238E27FC236}">
                <a16:creationId xmlns:a16="http://schemas.microsoft.com/office/drawing/2014/main" id="{0F46E4F9-A1B0-48A6-A9B3-B5DA8A6223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7345" y="2924863"/>
            <a:ext cx="914400" cy="914400"/>
          </a:xfrm>
          <a:prstGeom prst="rect">
            <a:avLst/>
          </a:prstGeom>
        </p:spPr>
      </p:pic>
      <p:pic>
        <p:nvPicPr>
          <p:cNvPr id="16" name="Graphic 15" descr="Safe with solid fill">
            <a:extLst>
              <a:ext uri="{FF2B5EF4-FFF2-40B4-BE49-F238E27FC236}">
                <a16:creationId xmlns:a16="http://schemas.microsoft.com/office/drawing/2014/main" id="{668C6141-FE52-40F4-9B8A-443F919BD2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920686" y="4099064"/>
            <a:ext cx="452221" cy="452221"/>
          </a:xfrm>
          <a:prstGeom prst="rect">
            <a:avLst/>
          </a:prstGeom>
        </p:spPr>
      </p:pic>
      <p:pic>
        <p:nvPicPr>
          <p:cNvPr id="18" name="Graphic 17" descr="Siren with solid fill">
            <a:extLst>
              <a:ext uri="{FF2B5EF4-FFF2-40B4-BE49-F238E27FC236}">
                <a16:creationId xmlns:a16="http://schemas.microsoft.com/office/drawing/2014/main" id="{9F624B84-DFC4-4D15-A031-C4DFC0F950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98907" y="3853721"/>
            <a:ext cx="521879" cy="521879"/>
          </a:xfrm>
          <a:prstGeom prst="rect">
            <a:avLst/>
          </a:prstGeom>
        </p:spPr>
      </p:pic>
      <p:pic>
        <p:nvPicPr>
          <p:cNvPr id="20" name="Graphic 19" descr="Employee badge outline">
            <a:extLst>
              <a:ext uri="{FF2B5EF4-FFF2-40B4-BE49-F238E27FC236}">
                <a16:creationId xmlns:a16="http://schemas.microsoft.com/office/drawing/2014/main" id="{CEB636E5-9859-49C5-BAEF-1EC4F757E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229" y="3657461"/>
            <a:ext cx="914400" cy="914400"/>
          </a:xfrm>
          <a:prstGeom prst="rect">
            <a:avLst/>
          </a:prstGeom>
        </p:spPr>
      </p:pic>
      <p:pic>
        <p:nvPicPr>
          <p:cNvPr id="22" name="Graphic 21" descr="Full Brick Wall outline">
            <a:extLst>
              <a:ext uri="{FF2B5EF4-FFF2-40B4-BE49-F238E27FC236}">
                <a16:creationId xmlns:a16="http://schemas.microsoft.com/office/drawing/2014/main" id="{22C9B6B0-0821-4F11-8DEE-D611045611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319138" y="3783243"/>
            <a:ext cx="914400" cy="914400"/>
          </a:xfrm>
          <a:prstGeom prst="rect">
            <a:avLst/>
          </a:prstGeom>
          <a:scene3d>
            <a:camera prst="isometricOffAxis2Right"/>
            <a:lightRig rig="threePt" dir="t"/>
          </a:scene3d>
        </p:spPr>
      </p:pic>
      <p:pic>
        <p:nvPicPr>
          <p:cNvPr id="24" name="Graphic 23" descr="Full Brick Wall outline">
            <a:extLst>
              <a:ext uri="{FF2B5EF4-FFF2-40B4-BE49-F238E27FC236}">
                <a16:creationId xmlns:a16="http://schemas.microsoft.com/office/drawing/2014/main" id="{BDCE3E0E-2AF1-4509-8958-408491D1693E}"/>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031999" y="3783243"/>
            <a:ext cx="914400" cy="914400"/>
          </a:xfrm>
          <a:prstGeom prst="rect">
            <a:avLst/>
          </a:prstGeom>
          <a:scene3d>
            <a:camera prst="isometricOffAxis2Right"/>
            <a:lightRig rig="threePt" dir="t"/>
          </a:scene3d>
        </p:spPr>
      </p:pic>
      <p:pic>
        <p:nvPicPr>
          <p:cNvPr id="25" name="Graphic 24" descr="Lock with solid fill">
            <a:extLst>
              <a:ext uri="{FF2B5EF4-FFF2-40B4-BE49-F238E27FC236}">
                <a16:creationId xmlns:a16="http://schemas.microsoft.com/office/drawing/2014/main" id="{F74ED2B7-D5B4-491E-8345-157B9617E8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42454" y="3534884"/>
            <a:ext cx="582045" cy="582045"/>
          </a:xfrm>
          <a:prstGeom prst="rect">
            <a:avLst/>
          </a:prstGeom>
        </p:spPr>
      </p:pic>
      <p:pic>
        <p:nvPicPr>
          <p:cNvPr id="27" name="Graphic 26" descr="Jail outline">
            <a:extLst>
              <a:ext uri="{FF2B5EF4-FFF2-40B4-BE49-F238E27FC236}">
                <a16:creationId xmlns:a16="http://schemas.microsoft.com/office/drawing/2014/main" id="{D30C603E-5563-4AC4-9A5B-FB500D57D9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256289" y="3897625"/>
            <a:ext cx="619750" cy="619750"/>
          </a:xfrm>
          <a:prstGeom prst="rect">
            <a:avLst/>
          </a:prstGeom>
        </p:spPr>
      </p:pic>
    </p:spTree>
    <p:extLst>
      <p:ext uri="{BB962C8B-B14F-4D97-AF65-F5344CB8AC3E}">
        <p14:creationId xmlns:p14="http://schemas.microsoft.com/office/powerpoint/2010/main" val="27504271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a:t>
            </a:r>
            <a:r>
              <a:rPr lang="nl-NL" dirty="0" err="1"/>
              <a:t>how</a:t>
            </a:r>
            <a:r>
              <a:rPr lang="nl-NL" dirty="0"/>
              <a:t> </a:t>
            </a:r>
            <a:r>
              <a:rPr lang="nl-NL" dirty="0" err="1"/>
              <a:t>to</a:t>
            </a:r>
            <a:r>
              <a:rPr lang="nl-NL" dirty="0"/>
              <a:t>] Trigger Email Notification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9408" y="1281624"/>
            <a:ext cx="422382" cy="422382"/>
          </a:xfrm>
          <a:prstGeom prst="rect">
            <a:avLst/>
          </a:prstGeom>
        </p:spPr>
      </p:pic>
      <p:sp>
        <p:nvSpPr>
          <p:cNvPr id="2" name="Footer Placeholder 1">
            <a:extLst>
              <a:ext uri="{FF2B5EF4-FFF2-40B4-BE49-F238E27FC236}">
                <a16:creationId xmlns:a16="http://schemas.microsoft.com/office/drawing/2014/main" id="{98A2EAEC-EBDF-44ED-89D0-7FAF0B76802C}"/>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70" name="TextBox 69">
            <a:extLst>
              <a:ext uri="{FF2B5EF4-FFF2-40B4-BE49-F238E27FC236}">
                <a16:creationId xmlns:a16="http://schemas.microsoft.com/office/drawing/2014/main" id="{39490CB3-A72C-41C4-89FD-58C4A5D7F206}"/>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grpSp>
        <p:nvGrpSpPr>
          <p:cNvPr id="77" name="Group 76">
            <a:extLst>
              <a:ext uri="{FF2B5EF4-FFF2-40B4-BE49-F238E27FC236}">
                <a16:creationId xmlns:a16="http://schemas.microsoft.com/office/drawing/2014/main" id="{A1B19C1F-72D7-4972-89C2-EB0572033A04}"/>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E01D47EC-5340-4414-813D-BF7BFB5124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F5D73AEC-D465-43B4-B58A-0361F3C980CA}"/>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73DD9676-F732-4A48-8B07-6F9510FC1C46}"/>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AA32033B-1C55-4F27-B32A-7C12B4B3DD37}"/>
              </a:ext>
            </a:extLst>
          </p:cNvPr>
          <p:cNvSpPr/>
          <p:nvPr/>
        </p:nvSpPr>
        <p:spPr>
          <a:xfrm>
            <a:off x="3616654" y="2307034"/>
            <a:ext cx="1298280" cy="69518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nl-NL" sz="1050" dirty="0"/>
          </a:p>
          <a:p>
            <a:pPr algn="ctr"/>
            <a:r>
              <a:rPr lang="nl-NL" sz="1050" dirty="0"/>
              <a:t>Tweet </a:t>
            </a:r>
            <a:r>
              <a:rPr lang="nl-NL" sz="1050" dirty="0" err="1"/>
              <a:t>Summarizer</a:t>
            </a:r>
            <a:endParaRPr lang="en-NL" sz="1050" dirty="0"/>
          </a:p>
        </p:txBody>
      </p:sp>
      <p:sp>
        <p:nvSpPr>
          <p:cNvPr id="57" name="Speech Bubble: Rectangle with Corners Rounded 56">
            <a:extLst>
              <a:ext uri="{FF2B5EF4-FFF2-40B4-BE49-F238E27FC236}">
                <a16:creationId xmlns:a16="http://schemas.microsoft.com/office/drawing/2014/main" id="{6D97F0F1-6C02-4DDB-ABD1-E9DE8AADDD1E}"/>
              </a:ext>
            </a:extLst>
          </p:cNvPr>
          <p:cNvSpPr/>
          <p:nvPr/>
        </p:nvSpPr>
        <p:spPr>
          <a:xfrm>
            <a:off x="1484683" y="1835789"/>
            <a:ext cx="1018016" cy="490353"/>
          </a:xfrm>
          <a:prstGeom prst="wedgeRoundRectCallout">
            <a:avLst>
              <a:gd name="adj1" fmla="val 67478"/>
              <a:gd name="adj2" fmla="val 91930"/>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pic>
        <p:nvPicPr>
          <p:cNvPr id="59" name="Graphic 58">
            <a:extLst>
              <a:ext uri="{FF2B5EF4-FFF2-40B4-BE49-F238E27FC236}">
                <a16:creationId xmlns:a16="http://schemas.microsoft.com/office/drawing/2014/main" id="{2C97523F-E274-4044-A696-07D86809833F}"/>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658727" y="1798052"/>
            <a:ext cx="431901" cy="431901"/>
          </a:xfrm>
          <a:prstGeom prst="rect">
            <a:avLst/>
          </a:prstGeom>
        </p:spPr>
      </p:pic>
      <p:pic>
        <p:nvPicPr>
          <p:cNvPr id="60" name="Graphic 59">
            <a:extLst>
              <a:ext uri="{FF2B5EF4-FFF2-40B4-BE49-F238E27FC236}">
                <a16:creationId xmlns:a16="http://schemas.microsoft.com/office/drawing/2014/main" id="{6AFAF2A3-BD43-4F07-8279-B66F234BEDD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624170" y="1960085"/>
            <a:ext cx="324250" cy="324250"/>
          </a:xfrm>
          <a:prstGeom prst="rect">
            <a:avLst/>
          </a:prstGeom>
        </p:spPr>
      </p:pic>
      <p:pic>
        <p:nvPicPr>
          <p:cNvPr id="61" name="Graphic 60" descr="Email">
            <a:extLst>
              <a:ext uri="{FF2B5EF4-FFF2-40B4-BE49-F238E27FC236}">
                <a16:creationId xmlns:a16="http://schemas.microsoft.com/office/drawing/2014/main" id="{C3D0996B-2CF7-4373-8787-1E035B53995F}"/>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6627283" y="3315645"/>
            <a:ext cx="468224" cy="468224"/>
          </a:xfrm>
          <a:prstGeom prst="rect">
            <a:avLst/>
          </a:prstGeom>
        </p:spPr>
      </p:pic>
      <p:cxnSp>
        <p:nvCxnSpPr>
          <p:cNvPr id="62" name="Connector: Elbow 61">
            <a:extLst>
              <a:ext uri="{FF2B5EF4-FFF2-40B4-BE49-F238E27FC236}">
                <a16:creationId xmlns:a16="http://schemas.microsoft.com/office/drawing/2014/main" id="{097A7CAE-2E81-4563-943D-9466791FCEAB}"/>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3" name="Speech Bubble: Rectangle with Corners Rounded 62">
            <a:extLst>
              <a:ext uri="{FF2B5EF4-FFF2-40B4-BE49-F238E27FC236}">
                <a16:creationId xmlns:a16="http://schemas.microsoft.com/office/drawing/2014/main" id="{8DB98579-BCBC-4EE3-A16F-ACBB9CC6E586}"/>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5" name="Freeform: Shape 4">
            <a:extLst>
              <a:ext uri="{FF2B5EF4-FFF2-40B4-BE49-F238E27FC236}">
                <a16:creationId xmlns:a16="http://schemas.microsoft.com/office/drawing/2014/main" id="{AD12417F-3329-4676-8910-F8CC51655DB9}"/>
              </a:ext>
            </a:extLst>
          </p:cNvPr>
          <p:cNvSpPr/>
          <p:nvPr/>
        </p:nvSpPr>
        <p:spPr>
          <a:xfrm>
            <a:off x="4277360" y="1036173"/>
            <a:ext cx="4633563" cy="1544467"/>
          </a:xfrm>
          <a:custGeom>
            <a:avLst/>
            <a:gdLst>
              <a:gd name="connsiteX0" fmla="*/ 0 w 4633563"/>
              <a:gd name="connsiteY0" fmla="*/ 376067 h 1544467"/>
              <a:gd name="connsiteX1" fmla="*/ 1859280 w 4633563"/>
              <a:gd name="connsiteY1" fmla="*/ 30627 h 1544467"/>
              <a:gd name="connsiteX2" fmla="*/ 1717040 w 4633563"/>
              <a:gd name="connsiteY2" fmla="*/ 1066947 h 1544467"/>
              <a:gd name="connsiteX3" fmla="*/ 3281680 w 4633563"/>
              <a:gd name="connsiteY3" fmla="*/ 294787 h 1544467"/>
              <a:gd name="connsiteX4" fmla="*/ 4632960 w 4633563"/>
              <a:gd name="connsiteY4" fmla="*/ 934867 h 1544467"/>
              <a:gd name="connsiteX5" fmla="*/ 3119120 w 4633563"/>
              <a:gd name="connsiteY5" fmla="*/ 1016147 h 1544467"/>
              <a:gd name="connsiteX6" fmla="*/ 2814320 w 4633563"/>
              <a:gd name="connsiteY6" fmla="*/ 1544467 h 154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563" h="1544467" extrusionOk="0">
                <a:moveTo>
                  <a:pt x="0" y="376067"/>
                </a:moveTo>
                <a:cubicBezTo>
                  <a:pt x="789104" y="219649"/>
                  <a:pt x="1505765" y="-78942"/>
                  <a:pt x="1859280" y="30627"/>
                </a:cubicBezTo>
                <a:cubicBezTo>
                  <a:pt x="2090376" y="129430"/>
                  <a:pt x="1529692" y="995386"/>
                  <a:pt x="1717040" y="1066947"/>
                </a:cubicBezTo>
                <a:cubicBezTo>
                  <a:pt x="1970105" y="1091551"/>
                  <a:pt x="2885251" y="298376"/>
                  <a:pt x="3281680" y="294787"/>
                </a:cubicBezTo>
                <a:cubicBezTo>
                  <a:pt x="3787756" y="281500"/>
                  <a:pt x="4674259" y="817123"/>
                  <a:pt x="4632960" y="934867"/>
                </a:cubicBezTo>
                <a:cubicBezTo>
                  <a:pt x="4598304" y="1024863"/>
                  <a:pt x="3461990" y="950138"/>
                  <a:pt x="3119120" y="1016147"/>
                </a:cubicBezTo>
                <a:cubicBezTo>
                  <a:pt x="2777543" y="1128455"/>
                  <a:pt x="2754344" y="1318278"/>
                  <a:pt x="2814320" y="1544467"/>
                </a:cubicBezTo>
              </a:path>
            </a:pathLst>
          </a:custGeom>
          <a:noFill/>
          <a:ln>
            <a:extLst>
              <a:ext uri="{C807C97D-BFC1-408E-A445-0C87EB9F89A2}">
                <ask:lineSketchStyleProps xmlns:ask="http://schemas.microsoft.com/office/drawing/2018/sketchyshapes" sd="2225865239">
                  <a:custGeom>
                    <a:avLst/>
                    <a:gdLst>
                      <a:gd name="connsiteX0" fmla="*/ 0 w 4633563"/>
                      <a:gd name="connsiteY0" fmla="*/ 376067 h 1544467"/>
                      <a:gd name="connsiteX1" fmla="*/ 1859280 w 4633563"/>
                      <a:gd name="connsiteY1" fmla="*/ 30627 h 1544467"/>
                      <a:gd name="connsiteX2" fmla="*/ 1717040 w 4633563"/>
                      <a:gd name="connsiteY2" fmla="*/ 1066947 h 1544467"/>
                      <a:gd name="connsiteX3" fmla="*/ 3281680 w 4633563"/>
                      <a:gd name="connsiteY3" fmla="*/ 294787 h 1544467"/>
                      <a:gd name="connsiteX4" fmla="*/ 4632960 w 4633563"/>
                      <a:gd name="connsiteY4" fmla="*/ 934867 h 1544467"/>
                      <a:gd name="connsiteX5" fmla="*/ 3119120 w 4633563"/>
                      <a:gd name="connsiteY5" fmla="*/ 1016147 h 1544467"/>
                      <a:gd name="connsiteX6" fmla="*/ 2814320 w 4633563"/>
                      <a:gd name="connsiteY6" fmla="*/ 1544467 h 1544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33563" h="1544467">
                        <a:moveTo>
                          <a:pt x="0" y="376067"/>
                        </a:moveTo>
                        <a:cubicBezTo>
                          <a:pt x="786553" y="145773"/>
                          <a:pt x="1573107" y="-84520"/>
                          <a:pt x="1859280" y="30627"/>
                        </a:cubicBezTo>
                        <a:cubicBezTo>
                          <a:pt x="2145453" y="145774"/>
                          <a:pt x="1479973" y="1022920"/>
                          <a:pt x="1717040" y="1066947"/>
                        </a:cubicBezTo>
                        <a:cubicBezTo>
                          <a:pt x="1954107" y="1110974"/>
                          <a:pt x="2795693" y="316800"/>
                          <a:pt x="3281680" y="294787"/>
                        </a:cubicBezTo>
                        <a:cubicBezTo>
                          <a:pt x="3767667" y="272774"/>
                          <a:pt x="4660053" y="814640"/>
                          <a:pt x="4632960" y="934867"/>
                        </a:cubicBezTo>
                        <a:cubicBezTo>
                          <a:pt x="4605867" y="1055094"/>
                          <a:pt x="3422227" y="914547"/>
                          <a:pt x="3119120" y="1016147"/>
                        </a:cubicBezTo>
                        <a:cubicBezTo>
                          <a:pt x="2816013" y="1117747"/>
                          <a:pt x="2815166" y="1331107"/>
                          <a:pt x="2814320" y="1544467"/>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72604DAD-A8B1-42EF-9C40-31C5020C5CCE}"/>
              </a:ext>
            </a:extLst>
          </p:cNvPr>
          <p:cNvSpPr txBox="1"/>
          <p:nvPr/>
        </p:nvSpPr>
        <p:spPr>
          <a:xfrm>
            <a:off x="6102990" y="1524723"/>
            <a:ext cx="256480" cy="553998"/>
          </a:xfrm>
          <a:prstGeom prst="rect">
            <a:avLst/>
          </a:prstGeom>
          <a:noFill/>
        </p:spPr>
        <p:txBody>
          <a:bodyPr wrap="none" lIns="0" tIns="0" rIns="0" bIns="0" rtlCol="0">
            <a:spAutoFit/>
          </a:bodyPr>
          <a:lstStyle/>
          <a:p>
            <a:r>
              <a:rPr lang="en-US" sz="3600" dirty="0"/>
              <a:t>?</a:t>
            </a:r>
          </a:p>
        </p:txBody>
      </p:sp>
      <p:grpSp>
        <p:nvGrpSpPr>
          <p:cNvPr id="64" name="Group 63">
            <a:extLst>
              <a:ext uri="{FF2B5EF4-FFF2-40B4-BE49-F238E27FC236}">
                <a16:creationId xmlns:a16="http://schemas.microsoft.com/office/drawing/2014/main" id="{65544C2B-BEB3-4FAA-B109-89FFB2628952}"/>
              </a:ext>
            </a:extLst>
          </p:cNvPr>
          <p:cNvGrpSpPr/>
          <p:nvPr/>
        </p:nvGrpSpPr>
        <p:grpSpPr>
          <a:xfrm>
            <a:off x="3429813" y="1045114"/>
            <a:ext cx="925490" cy="818515"/>
            <a:chOff x="8770598" y="1468849"/>
            <a:chExt cx="925490" cy="818515"/>
          </a:xfrm>
        </p:grpSpPr>
        <p:grpSp>
          <p:nvGrpSpPr>
            <p:cNvPr id="65" name="Group 64">
              <a:extLst>
                <a:ext uri="{FF2B5EF4-FFF2-40B4-BE49-F238E27FC236}">
                  <a16:creationId xmlns:a16="http://schemas.microsoft.com/office/drawing/2014/main" id="{C6A267E5-DE20-47CF-A915-D8BF50FC2D53}"/>
                </a:ext>
              </a:extLst>
            </p:cNvPr>
            <p:cNvGrpSpPr/>
            <p:nvPr/>
          </p:nvGrpSpPr>
          <p:grpSpPr>
            <a:xfrm>
              <a:off x="9113143" y="1468849"/>
              <a:ext cx="582945" cy="635162"/>
              <a:chOff x="9113143" y="1758788"/>
              <a:chExt cx="582945" cy="635162"/>
            </a:xfrm>
          </p:grpSpPr>
          <p:sp>
            <p:nvSpPr>
              <p:cNvPr id="67" name="Rectangle 66">
                <a:extLst>
                  <a:ext uri="{FF2B5EF4-FFF2-40B4-BE49-F238E27FC236}">
                    <a16:creationId xmlns:a16="http://schemas.microsoft.com/office/drawing/2014/main" id="{A7723F0D-AB86-45BE-8A91-4C2756A1D70A}"/>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8" name="Freeform 30">
                <a:extLst>
                  <a:ext uri="{FF2B5EF4-FFF2-40B4-BE49-F238E27FC236}">
                    <a16:creationId xmlns:a16="http://schemas.microsoft.com/office/drawing/2014/main" id="{B3E0C611-96EC-4BD5-92ED-790978A4F8D8}"/>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66" name="Rectangle 65">
              <a:extLst>
                <a:ext uri="{FF2B5EF4-FFF2-40B4-BE49-F238E27FC236}">
                  <a16:creationId xmlns:a16="http://schemas.microsoft.com/office/drawing/2014/main" id="{1A862A98-429D-432F-BA06-4A5D6F569B84}"/>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spTree>
    <p:extLst>
      <p:ext uri="{BB962C8B-B14F-4D97-AF65-F5344CB8AC3E}">
        <p14:creationId xmlns:p14="http://schemas.microsoft.com/office/powerpoint/2010/main" val="1255704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Produce </a:t>
            </a:r>
            <a:r>
              <a:rPr lang="nl-NL" dirty="0" err="1"/>
              <a:t>CloudEvent</a:t>
            </a:r>
            <a:r>
              <a:rPr lang="nl-NL" dirty="0"/>
              <a:t> &amp;</a:t>
            </a:r>
            <a:br>
              <a:rPr lang="nl-NL" dirty="0"/>
            </a:br>
            <a:r>
              <a:rPr lang="nl-NL" dirty="0" err="1"/>
              <a:t>Publish</a:t>
            </a:r>
            <a:r>
              <a:rPr lang="nl-NL" dirty="0"/>
              <a:t> Notification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344B1678-18DE-4D2C-9A67-76D2B7E210F3}"/>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77" name="Speech Bubble: Rectangle with Corners Rounded 76">
            <a:extLst>
              <a:ext uri="{FF2B5EF4-FFF2-40B4-BE49-F238E27FC236}">
                <a16:creationId xmlns:a16="http://schemas.microsoft.com/office/drawing/2014/main" id="{A8F40340-8C9D-466F-910D-39ABFC303150}"/>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sp>
        <p:nvSpPr>
          <p:cNvPr id="79" name="Speech Bubble: Rectangle with Corners Rounded 78">
            <a:extLst>
              <a:ext uri="{FF2B5EF4-FFF2-40B4-BE49-F238E27FC236}">
                <a16:creationId xmlns:a16="http://schemas.microsoft.com/office/drawing/2014/main" id="{DF0B9C0D-BAFD-49E6-A635-39089F21D57B}"/>
              </a:ext>
            </a:extLst>
          </p:cNvPr>
          <p:cNvSpPr/>
          <p:nvPr/>
        </p:nvSpPr>
        <p:spPr>
          <a:xfrm>
            <a:off x="6066306" y="132539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2" name="Footer Placeholder 1">
            <a:extLst>
              <a:ext uri="{FF2B5EF4-FFF2-40B4-BE49-F238E27FC236}">
                <a16:creationId xmlns:a16="http://schemas.microsoft.com/office/drawing/2014/main" id="{A2F22D87-62C0-4878-A654-A6DDC3E5EEFE}"/>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70" name="TextBox 69">
            <a:extLst>
              <a:ext uri="{FF2B5EF4-FFF2-40B4-BE49-F238E27FC236}">
                <a16:creationId xmlns:a16="http://schemas.microsoft.com/office/drawing/2014/main" id="{9ED17A66-43BF-4B24-B694-D75011002842}"/>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grpSp>
        <p:nvGrpSpPr>
          <p:cNvPr id="78" name="Group 77">
            <a:extLst>
              <a:ext uri="{FF2B5EF4-FFF2-40B4-BE49-F238E27FC236}">
                <a16:creationId xmlns:a16="http://schemas.microsoft.com/office/drawing/2014/main" id="{E8A446CB-E1EE-4C70-A16F-869C2D14044D}"/>
              </a:ext>
            </a:extLst>
          </p:cNvPr>
          <p:cNvGrpSpPr/>
          <p:nvPr/>
        </p:nvGrpSpPr>
        <p:grpSpPr>
          <a:xfrm>
            <a:off x="3100330" y="3289609"/>
            <a:ext cx="953417" cy="722010"/>
            <a:chOff x="303130" y="1040872"/>
            <a:chExt cx="1283748" cy="1283748"/>
          </a:xfrm>
        </p:grpSpPr>
        <p:pic>
          <p:nvPicPr>
            <p:cNvPr id="80" name="Graphic 64">
              <a:extLst>
                <a:ext uri="{FF2B5EF4-FFF2-40B4-BE49-F238E27FC236}">
                  <a16:creationId xmlns:a16="http://schemas.microsoft.com/office/drawing/2014/main" id="{1D6B555E-333A-4F77-89BA-AF921F8C52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3130" y="1040872"/>
              <a:ext cx="1283748" cy="1283748"/>
            </a:xfrm>
            <a:prstGeom prst="rect">
              <a:avLst/>
            </a:prstGeom>
          </p:spPr>
        </p:pic>
        <p:sp>
          <p:nvSpPr>
            <p:cNvPr id="81" name="Rectangle 80">
              <a:extLst>
                <a:ext uri="{FF2B5EF4-FFF2-40B4-BE49-F238E27FC236}">
                  <a16:creationId xmlns:a16="http://schemas.microsoft.com/office/drawing/2014/main" id="{8B822512-69DC-41E9-8646-4E826E99694F}"/>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3" name="Connector: Elbow 82">
            <a:extLst>
              <a:ext uri="{FF2B5EF4-FFF2-40B4-BE49-F238E27FC236}">
                <a16:creationId xmlns:a16="http://schemas.microsoft.com/office/drawing/2014/main" id="{ACF1073A-C6BE-41DF-88DA-05F2BC10787A}"/>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391227CD-1E1F-46E9-A157-4C2E9D58BD7E}"/>
              </a:ext>
            </a:extLst>
          </p:cNvPr>
          <p:cNvGrpSpPr/>
          <p:nvPr/>
        </p:nvGrpSpPr>
        <p:grpSpPr>
          <a:xfrm>
            <a:off x="3429813" y="1045114"/>
            <a:ext cx="925490" cy="818515"/>
            <a:chOff x="8770598" y="1468849"/>
            <a:chExt cx="925490" cy="818515"/>
          </a:xfrm>
        </p:grpSpPr>
        <p:grpSp>
          <p:nvGrpSpPr>
            <p:cNvPr id="59" name="Group 58">
              <a:extLst>
                <a:ext uri="{FF2B5EF4-FFF2-40B4-BE49-F238E27FC236}">
                  <a16:creationId xmlns:a16="http://schemas.microsoft.com/office/drawing/2014/main" id="{5C7DEBDF-B728-489F-9082-174750166A23}"/>
                </a:ext>
              </a:extLst>
            </p:cNvPr>
            <p:cNvGrpSpPr/>
            <p:nvPr/>
          </p:nvGrpSpPr>
          <p:grpSpPr>
            <a:xfrm>
              <a:off x="9113143" y="1468849"/>
              <a:ext cx="582945" cy="635162"/>
              <a:chOff x="9113143" y="1758788"/>
              <a:chExt cx="582945" cy="635162"/>
            </a:xfrm>
          </p:grpSpPr>
          <p:sp>
            <p:nvSpPr>
              <p:cNvPr id="61" name="Rectangle 60">
                <a:extLst>
                  <a:ext uri="{FF2B5EF4-FFF2-40B4-BE49-F238E27FC236}">
                    <a16:creationId xmlns:a16="http://schemas.microsoft.com/office/drawing/2014/main" id="{6AD3C94F-AB34-4ADA-933A-04E93CE75ADE}"/>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2" name="Freeform 30">
                <a:extLst>
                  <a:ext uri="{FF2B5EF4-FFF2-40B4-BE49-F238E27FC236}">
                    <a16:creationId xmlns:a16="http://schemas.microsoft.com/office/drawing/2014/main" id="{A278FF0B-6B6E-4F8F-8BAD-EF5C242E60CB}"/>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60" name="Rectangle 59">
              <a:extLst>
                <a:ext uri="{FF2B5EF4-FFF2-40B4-BE49-F238E27FC236}">
                  <a16:creationId xmlns:a16="http://schemas.microsoft.com/office/drawing/2014/main" id="{220B5C3C-A321-4290-89F2-C665C0D6C337}"/>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spTree>
    <p:extLst>
      <p:ext uri="{BB962C8B-B14F-4D97-AF65-F5344CB8AC3E}">
        <p14:creationId xmlns:p14="http://schemas.microsoft.com/office/powerpoint/2010/main" val="2462687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061392B-7799-4AA2-8380-56E629E41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52" y="929366"/>
            <a:ext cx="8279296" cy="32847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C97541-CED7-49AC-B73D-AE07273CA195}"/>
              </a:ext>
            </a:extLst>
          </p:cNvPr>
          <p:cNvSpPr>
            <a:spLocks noGrp="1"/>
          </p:cNvSpPr>
          <p:nvPr>
            <p:ph type="title"/>
          </p:nvPr>
        </p:nvSpPr>
        <p:spPr>
          <a:xfrm>
            <a:off x="719999" y="288000"/>
            <a:ext cx="6624000" cy="504000"/>
          </a:xfrm>
        </p:spPr>
        <p:txBody>
          <a:bodyPr/>
          <a:lstStyle/>
          <a:p>
            <a:r>
              <a:rPr lang="es-MX" dirty="0"/>
              <a:t>EVENTS and NOTIFICATIONS SERVICES</a:t>
            </a:r>
            <a:endParaRPr lang="en-NL" dirty="0"/>
          </a:p>
        </p:txBody>
      </p:sp>
      <p:sp>
        <p:nvSpPr>
          <p:cNvPr id="4" name="Content Placeholder 3">
            <a:extLst>
              <a:ext uri="{FF2B5EF4-FFF2-40B4-BE49-F238E27FC236}">
                <a16:creationId xmlns:a16="http://schemas.microsoft.com/office/drawing/2014/main" id="{5D2C8D2C-5997-465B-868A-15A9F31928BF}"/>
              </a:ext>
            </a:extLst>
          </p:cNvPr>
          <p:cNvSpPr>
            <a:spLocks noGrp="1"/>
          </p:cNvSpPr>
          <p:nvPr>
            <p:ph idx="1"/>
          </p:nvPr>
        </p:nvSpPr>
        <p:spPr/>
        <p:txBody>
          <a:bodyPr/>
          <a:lstStyle/>
          <a:p>
            <a:endParaRPr lang="en-NL"/>
          </a:p>
        </p:txBody>
      </p:sp>
      <p:sp>
        <p:nvSpPr>
          <p:cNvPr id="5" name="Footer Placeholder 4">
            <a:extLst>
              <a:ext uri="{FF2B5EF4-FFF2-40B4-BE49-F238E27FC236}">
                <a16:creationId xmlns:a16="http://schemas.microsoft.com/office/drawing/2014/main" id="{F89C2530-B495-4826-9211-C1BB180150DB}"/>
              </a:ext>
            </a:extLst>
          </p:cNvPr>
          <p:cNvSpPr>
            <a:spLocks noGrp="1"/>
          </p:cNvSpPr>
          <p:nvPr>
            <p:ph type="ftr" sz="quarter" idx="11"/>
          </p:nvPr>
        </p:nvSpPr>
        <p:spPr/>
        <p:txBody>
          <a:bodyPr/>
          <a:lstStyle/>
          <a:p>
            <a:r>
              <a:rPr lang="en-US"/>
              <a:t>Cloud Native Application Development- on Oracle Cloud | APAC OGB Tour 2021</a:t>
            </a:r>
            <a:endParaRPr lang="en-NL"/>
          </a:p>
        </p:txBody>
      </p:sp>
      <p:sp>
        <p:nvSpPr>
          <p:cNvPr id="3" name="Oval 2">
            <a:extLst>
              <a:ext uri="{FF2B5EF4-FFF2-40B4-BE49-F238E27FC236}">
                <a16:creationId xmlns:a16="http://schemas.microsoft.com/office/drawing/2014/main" id="{FCC5028A-354B-44A5-AF2D-DC44D76D0AD7}"/>
              </a:ext>
            </a:extLst>
          </p:cNvPr>
          <p:cNvSpPr/>
          <p:nvPr/>
        </p:nvSpPr>
        <p:spPr>
          <a:xfrm>
            <a:off x="5039360" y="2153920"/>
            <a:ext cx="3672288" cy="1117600"/>
          </a:xfrm>
          <a:custGeom>
            <a:avLst/>
            <a:gdLst>
              <a:gd name="connsiteX0" fmla="*/ 0 w 3672288"/>
              <a:gd name="connsiteY0" fmla="*/ 558800 h 1117600"/>
              <a:gd name="connsiteX1" fmla="*/ 1836144 w 3672288"/>
              <a:gd name="connsiteY1" fmla="*/ 0 h 1117600"/>
              <a:gd name="connsiteX2" fmla="*/ 3672288 w 3672288"/>
              <a:gd name="connsiteY2" fmla="*/ 558800 h 1117600"/>
              <a:gd name="connsiteX3" fmla="*/ 1836144 w 3672288"/>
              <a:gd name="connsiteY3" fmla="*/ 1117600 h 1117600"/>
              <a:gd name="connsiteX4" fmla="*/ 0 w 3672288"/>
              <a:gd name="connsiteY4" fmla="*/ 558800 h 1117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2288" h="1117600" extrusionOk="0">
                <a:moveTo>
                  <a:pt x="0" y="558800"/>
                </a:moveTo>
                <a:cubicBezTo>
                  <a:pt x="166139" y="111783"/>
                  <a:pt x="735928" y="-141512"/>
                  <a:pt x="1836144" y="0"/>
                </a:cubicBezTo>
                <a:cubicBezTo>
                  <a:pt x="2825429" y="-17581"/>
                  <a:pt x="3688284" y="276274"/>
                  <a:pt x="3672288" y="558800"/>
                </a:cubicBezTo>
                <a:cubicBezTo>
                  <a:pt x="3618361" y="971446"/>
                  <a:pt x="2766585" y="1046065"/>
                  <a:pt x="1836144" y="1117600"/>
                </a:cubicBezTo>
                <a:cubicBezTo>
                  <a:pt x="777564" y="1179091"/>
                  <a:pt x="7030" y="860548"/>
                  <a:pt x="0" y="558800"/>
                </a:cubicBezTo>
                <a:close/>
              </a:path>
            </a:pathLst>
          </a:custGeom>
          <a:noFill/>
          <a:ln w="57150">
            <a:solidFill>
              <a:srgbClr val="C00000"/>
            </a:solidFill>
            <a:extLst>
              <a:ext uri="{C807C97D-BFC1-408E-A445-0C87EB9F89A2}">
                <ask:lineSketchStyleProps xmlns:ask="http://schemas.microsoft.com/office/drawing/2018/sketchyshapes" sd="234381249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909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Rectángulo 23">
            <a:extLst>
              <a:ext uri="{FF2B5EF4-FFF2-40B4-BE49-F238E27FC236}">
                <a16:creationId xmlns:a16="http://schemas.microsoft.com/office/drawing/2014/main" id="{D62CF983-CA27-4E4B-A232-CD28766BF8B8}"/>
              </a:ext>
            </a:extLst>
          </p:cNvPr>
          <p:cNvSpPr/>
          <p:nvPr/>
        </p:nvSpPr>
        <p:spPr>
          <a:xfrm>
            <a:off x="7992329" y="1608192"/>
            <a:ext cx="665922" cy="3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Web</a:t>
            </a:r>
            <a:br>
              <a:rPr lang="es-MX" sz="1050" dirty="0"/>
            </a:br>
            <a:r>
              <a:rPr lang="es-MX" sz="1050" dirty="0"/>
              <a:t>Hook</a:t>
            </a:r>
          </a:p>
        </p:txBody>
      </p:sp>
      <p:sp>
        <p:nvSpPr>
          <p:cNvPr id="56" name="Rectángulo 23">
            <a:extLst>
              <a:ext uri="{FF2B5EF4-FFF2-40B4-BE49-F238E27FC236}">
                <a16:creationId xmlns:a16="http://schemas.microsoft.com/office/drawing/2014/main" id="{61D67B4D-33E7-4508-90CF-4ECF1D69EEC6}"/>
              </a:ext>
            </a:extLst>
          </p:cNvPr>
          <p:cNvSpPr/>
          <p:nvPr/>
        </p:nvSpPr>
        <p:spPr>
          <a:xfrm>
            <a:off x="7992329" y="1220743"/>
            <a:ext cx="665922" cy="3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Slack</a:t>
            </a:r>
            <a:endParaRPr lang="es-MX" sz="1050" dirty="0"/>
          </a:p>
        </p:txBody>
      </p:sp>
      <p:sp>
        <p:nvSpPr>
          <p:cNvPr id="57" name="Rectángulo 23">
            <a:extLst>
              <a:ext uri="{FF2B5EF4-FFF2-40B4-BE49-F238E27FC236}">
                <a16:creationId xmlns:a16="http://schemas.microsoft.com/office/drawing/2014/main" id="{CF9BE889-3FEA-436F-8309-2B5CF402CB56}"/>
              </a:ext>
            </a:extLst>
          </p:cNvPr>
          <p:cNvSpPr/>
          <p:nvPr/>
        </p:nvSpPr>
        <p:spPr>
          <a:xfrm>
            <a:off x="7995474" y="832318"/>
            <a:ext cx="665922" cy="3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Pager</a:t>
            </a:r>
            <a:r>
              <a:rPr lang="es-MX" sz="1050" dirty="0"/>
              <a:t> </a:t>
            </a:r>
            <a:r>
              <a:rPr lang="es-MX" sz="1050" dirty="0" err="1"/>
              <a:t>Duty</a:t>
            </a:r>
            <a:endParaRPr lang="es-MX" sz="1050" dirty="0"/>
          </a:p>
        </p:txBody>
      </p:sp>
      <p:sp>
        <p:nvSpPr>
          <p:cNvPr id="24" name="Rectángulo 23">
            <a:extLst>
              <a:ext uri="{FF2B5EF4-FFF2-40B4-BE49-F238E27FC236}">
                <a16:creationId xmlns:a16="http://schemas.microsoft.com/office/drawing/2014/main" id="{A6D6EA7D-0508-48DF-A136-402C889083BC}"/>
              </a:ext>
            </a:extLst>
          </p:cNvPr>
          <p:cNvSpPr/>
          <p:nvPr/>
        </p:nvSpPr>
        <p:spPr>
          <a:xfrm>
            <a:off x="7992329" y="2044271"/>
            <a:ext cx="665922" cy="3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Email</a:t>
            </a:r>
          </a:p>
        </p:txBody>
      </p:sp>
      <p:sp>
        <p:nvSpPr>
          <p:cNvPr id="6" name="Cilindro 5">
            <a:extLst>
              <a:ext uri="{FF2B5EF4-FFF2-40B4-BE49-F238E27FC236}">
                <a16:creationId xmlns:a16="http://schemas.microsoft.com/office/drawing/2014/main" id="{9790D8BD-EF73-469C-8E24-B42B13A0F5EE}"/>
              </a:ext>
            </a:extLst>
          </p:cNvPr>
          <p:cNvSpPr/>
          <p:nvPr/>
        </p:nvSpPr>
        <p:spPr>
          <a:xfrm>
            <a:off x="546652" y="2097159"/>
            <a:ext cx="775252" cy="1093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OCI </a:t>
            </a:r>
            <a:r>
              <a:rPr lang="es-MX" sz="1050" dirty="0" err="1"/>
              <a:t>Resource</a:t>
            </a:r>
            <a:endParaRPr lang="es-MX" sz="1050" dirty="0"/>
          </a:p>
        </p:txBody>
      </p:sp>
      <p:sp>
        <p:nvSpPr>
          <p:cNvPr id="7" name="Rectángulo 6">
            <a:extLst>
              <a:ext uri="{FF2B5EF4-FFF2-40B4-BE49-F238E27FC236}">
                <a16:creationId xmlns:a16="http://schemas.microsoft.com/office/drawing/2014/main" id="{26E42B15-70D9-4652-81DB-D5751B9F5D92}"/>
              </a:ext>
            </a:extLst>
          </p:cNvPr>
          <p:cNvSpPr/>
          <p:nvPr/>
        </p:nvSpPr>
        <p:spPr>
          <a:xfrm>
            <a:off x="3092256" y="2136915"/>
            <a:ext cx="44726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 </a:t>
            </a:r>
          </a:p>
          <a:p>
            <a:pPr algn="ctr"/>
            <a:endParaRPr lang="es-MX" sz="1050" dirty="0"/>
          </a:p>
          <a:p>
            <a:pPr algn="ctr"/>
            <a:r>
              <a:rPr lang="es-MX" sz="1050" dirty="0"/>
              <a:t> </a:t>
            </a:r>
          </a:p>
        </p:txBody>
      </p:sp>
      <p:sp>
        <p:nvSpPr>
          <p:cNvPr id="8" name="Nube 7">
            <a:extLst>
              <a:ext uri="{FF2B5EF4-FFF2-40B4-BE49-F238E27FC236}">
                <a16:creationId xmlns:a16="http://schemas.microsoft.com/office/drawing/2014/main" id="{19ED7BCD-36A0-4627-946C-DE1EFFFEDE25}"/>
              </a:ext>
            </a:extLst>
          </p:cNvPr>
          <p:cNvSpPr/>
          <p:nvPr/>
        </p:nvSpPr>
        <p:spPr>
          <a:xfrm>
            <a:off x="1782300" y="2126977"/>
            <a:ext cx="795129" cy="1093304"/>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100" dirty="0"/>
              <a:t>Cloud Event</a:t>
            </a:r>
          </a:p>
        </p:txBody>
      </p:sp>
      <p:grpSp>
        <p:nvGrpSpPr>
          <p:cNvPr id="32" name="Grupo 31">
            <a:extLst>
              <a:ext uri="{FF2B5EF4-FFF2-40B4-BE49-F238E27FC236}">
                <a16:creationId xmlns:a16="http://schemas.microsoft.com/office/drawing/2014/main" id="{B8B8CD92-6CB7-48A9-90AF-FB6AE23F36E7}"/>
              </a:ext>
            </a:extLst>
          </p:cNvPr>
          <p:cNvGrpSpPr/>
          <p:nvPr/>
        </p:nvGrpSpPr>
        <p:grpSpPr>
          <a:xfrm>
            <a:off x="6587449" y="2107099"/>
            <a:ext cx="747228" cy="1053548"/>
            <a:chOff x="7719390" y="3044689"/>
            <a:chExt cx="768626" cy="1404730"/>
          </a:xfrm>
        </p:grpSpPr>
        <p:sp>
          <p:nvSpPr>
            <p:cNvPr id="19" name="Rectángulo 18">
              <a:extLst>
                <a:ext uri="{FF2B5EF4-FFF2-40B4-BE49-F238E27FC236}">
                  <a16:creationId xmlns:a16="http://schemas.microsoft.com/office/drawing/2014/main" id="{6499F15C-B570-4A0D-8521-8CE44DAAB5F7}"/>
                </a:ext>
              </a:extLst>
            </p:cNvPr>
            <p:cNvSpPr/>
            <p:nvPr/>
          </p:nvSpPr>
          <p:spPr>
            <a:xfrm>
              <a:off x="7719390" y="3044689"/>
              <a:ext cx="768626" cy="1404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0" name="Rectángulo 19">
              <a:extLst>
                <a:ext uri="{FF2B5EF4-FFF2-40B4-BE49-F238E27FC236}">
                  <a16:creationId xmlns:a16="http://schemas.microsoft.com/office/drawing/2014/main" id="{6E5E21F3-BFF4-4FFF-9540-3300AB4D0CCC}"/>
                </a:ext>
              </a:extLst>
            </p:cNvPr>
            <p:cNvSpPr/>
            <p:nvPr/>
          </p:nvSpPr>
          <p:spPr>
            <a:xfrm>
              <a:off x="7878416" y="3177211"/>
              <a:ext cx="198783" cy="26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1" name="Elipse 20">
              <a:extLst>
                <a:ext uri="{FF2B5EF4-FFF2-40B4-BE49-F238E27FC236}">
                  <a16:creationId xmlns:a16="http://schemas.microsoft.com/office/drawing/2014/main" id="{50CA1363-B1CE-49C3-A97B-14075531813F}"/>
                </a:ext>
              </a:extLst>
            </p:cNvPr>
            <p:cNvSpPr/>
            <p:nvPr/>
          </p:nvSpPr>
          <p:spPr>
            <a:xfrm>
              <a:off x="8001605" y="3629439"/>
              <a:ext cx="278296" cy="26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22" name="Triángulo isósceles 21">
              <a:extLst>
                <a:ext uri="{FF2B5EF4-FFF2-40B4-BE49-F238E27FC236}">
                  <a16:creationId xmlns:a16="http://schemas.microsoft.com/office/drawing/2014/main" id="{358C69A9-DAA7-4A9A-B410-2A105C243359}"/>
                </a:ext>
              </a:extLst>
            </p:cNvPr>
            <p:cNvSpPr/>
            <p:nvPr/>
          </p:nvSpPr>
          <p:spPr>
            <a:xfrm>
              <a:off x="7878415" y="4078359"/>
              <a:ext cx="198783" cy="2617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sp>
        <p:nvSpPr>
          <p:cNvPr id="14" name="Rectángulo 13">
            <a:extLst>
              <a:ext uri="{FF2B5EF4-FFF2-40B4-BE49-F238E27FC236}">
                <a16:creationId xmlns:a16="http://schemas.microsoft.com/office/drawing/2014/main" id="{40717931-3990-4864-836E-0E236747521E}"/>
              </a:ext>
            </a:extLst>
          </p:cNvPr>
          <p:cNvSpPr/>
          <p:nvPr/>
        </p:nvSpPr>
        <p:spPr>
          <a:xfrm>
            <a:off x="4079575" y="2126977"/>
            <a:ext cx="57647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t>Notifications</a:t>
            </a:r>
            <a:endParaRPr lang="es-MX" sz="1200" dirty="0"/>
          </a:p>
        </p:txBody>
      </p:sp>
      <p:grpSp>
        <p:nvGrpSpPr>
          <p:cNvPr id="31" name="Grupo 30">
            <a:extLst>
              <a:ext uri="{FF2B5EF4-FFF2-40B4-BE49-F238E27FC236}">
                <a16:creationId xmlns:a16="http://schemas.microsoft.com/office/drawing/2014/main" id="{68C24D6D-6011-4A6E-8C26-17CAF1F93E69}"/>
              </a:ext>
            </a:extLst>
          </p:cNvPr>
          <p:cNvGrpSpPr/>
          <p:nvPr/>
        </p:nvGrpSpPr>
        <p:grpSpPr>
          <a:xfrm>
            <a:off x="5174285" y="2421791"/>
            <a:ext cx="930750" cy="483796"/>
            <a:chOff x="6061931" y="3300590"/>
            <a:chExt cx="1240999" cy="645061"/>
          </a:xfrm>
        </p:grpSpPr>
        <p:sp>
          <p:nvSpPr>
            <p:cNvPr id="13" name="Cilindro 12">
              <a:extLst>
                <a:ext uri="{FF2B5EF4-FFF2-40B4-BE49-F238E27FC236}">
                  <a16:creationId xmlns:a16="http://schemas.microsoft.com/office/drawing/2014/main" id="{5C18C5DD-08F4-4F3E-AFF9-AFF8DC39C8E6}"/>
                </a:ext>
              </a:extLst>
            </p:cNvPr>
            <p:cNvSpPr/>
            <p:nvPr/>
          </p:nvSpPr>
          <p:spPr>
            <a:xfrm rot="5400000">
              <a:off x="6363682" y="3006404"/>
              <a:ext cx="645061" cy="12334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23" name="CuadroTexto 22">
              <a:extLst>
                <a:ext uri="{FF2B5EF4-FFF2-40B4-BE49-F238E27FC236}">
                  <a16:creationId xmlns:a16="http://schemas.microsoft.com/office/drawing/2014/main" id="{7477BA56-A607-4357-ABDA-D0ED1855456B}"/>
                </a:ext>
              </a:extLst>
            </p:cNvPr>
            <p:cNvSpPr txBox="1"/>
            <p:nvPr/>
          </p:nvSpPr>
          <p:spPr>
            <a:xfrm>
              <a:off x="6061931" y="3333707"/>
              <a:ext cx="1186650" cy="553997"/>
            </a:xfrm>
            <a:prstGeom prst="rect">
              <a:avLst/>
            </a:prstGeom>
            <a:noFill/>
          </p:spPr>
          <p:txBody>
            <a:bodyPr wrap="none" rtlCol="0">
              <a:spAutoFit/>
            </a:bodyPr>
            <a:lstStyle/>
            <a:p>
              <a:pPr algn="ctr"/>
              <a:r>
                <a:rPr lang="es-MX" sz="1050" dirty="0" err="1">
                  <a:solidFill>
                    <a:schemeClr val="bg1"/>
                  </a:solidFill>
                </a:rPr>
                <a:t>Notification</a:t>
              </a:r>
              <a:r>
                <a:rPr lang="es-MX" sz="1050" dirty="0">
                  <a:solidFill>
                    <a:schemeClr val="bg1"/>
                  </a:solidFill>
                </a:rPr>
                <a:t> </a:t>
              </a:r>
            </a:p>
            <a:p>
              <a:pPr algn="ctr"/>
              <a:r>
                <a:rPr lang="es-MX" sz="1050" dirty="0" err="1">
                  <a:solidFill>
                    <a:schemeClr val="bg1"/>
                  </a:solidFill>
                </a:rPr>
                <a:t>Topic</a:t>
              </a:r>
              <a:endParaRPr lang="es-MX" sz="1050" dirty="0">
                <a:solidFill>
                  <a:schemeClr val="bg1"/>
                </a:solidFill>
              </a:endParaRPr>
            </a:p>
          </p:txBody>
        </p:sp>
      </p:grpSp>
      <p:sp>
        <p:nvSpPr>
          <p:cNvPr id="28" name="CuadroTexto 27">
            <a:extLst>
              <a:ext uri="{FF2B5EF4-FFF2-40B4-BE49-F238E27FC236}">
                <a16:creationId xmlns:a16="http://schemas.microsoft.com/office/drawing/2014/main" id="{5485A0F3-64C0-415F-A996-AEE36AD7EBAA}"/>
              </a:ext>
            </a:extLst>
          </p:cNvPr>
          <p:cNvSpPr txBox="1"/>
          <p:nvPr/>
        </p:nvSpPr>
        <p:spPr>
          <a:xfrm rot="10800000">
            <a:off x="3124504" y="2243032"/>
            <a:ext cx="346249" cy="820096"/>
          </a:xfrm>
          <a:prstGeom prst="rect">
            <a:avLst/>
          </a:prstGeom>
          <a:noFill/>
        </p:spPr>
        <p:txBody>
          <a:bodyPr vert="eaVert" wrap="none" rtlCol="0">
            <a:spAutoFit/>
          </a:bodyPr>
          <a:lstStyle/>
          <a:p>
            <a:r>
              <a:rPr lang="es-MX" sz="1050" dirty="0">
                <a:solidFill>
                  <a:schemeClr val="bg1"/>
                </a:solidFill>
              </a:rPr>
              <a:t>Event Rules</a:t>
            </a:r>
          </a:p>
        </p:txBody>
      </p:sp>
      <p:sp>
        <p:nvSpPr>
          <p:cNvPr id="29" name="Flecha: a la derecha 28">
            <a:extLst>
              <a:ext uri="{FF2B5EF4-FFF2-40B4-BE49-F238E27FC236}">
                <a16:creationId xmlns:a16="http://schemas.microsoft.com/office/drawing/2014/main" id="{F70670E9-EDFD-4424-BA2E-ED881D2700D6}"/>
              </a:ext>
            </a:extLst>
          </p:cNvPr>
          <p:cNvSpPr/>
          <p:nvPr/>
        </p:nvSpPr>
        <p:spPr>
          <a:xfrm>
            <a:off x="1349993" y="2495132"/>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0" name="Flecha: a la derecha 29">
            <a:extLst>
              <a:ext uri="{FF2B5EF4-FFF2-40B4-BE49-F238E27FC236}">
                <a16:creationId xmlns:a16="http://schemas.microsoft.com/office/drawing/2014/main" id="{F4C1B672-8AA9-4653-BBAD-BA3E4FA422BD}"/>
              </a:ext>
            </a:extLst>
          </p:cNvPr>
          <p:cNvSpPr/>
          <p:nvPr/>
        </p:nvSpPr>
        <p:spPr>
          <a:xfrm>
            <a:off x="2626180" y="2521954"/>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3" name="Flecha: a la derecha 32">
            <a:extLst>
              <a:ext uri="{FF2B5EF4-FFF2-40B4-BE49-F238E27FC236}">
                <a16:creationId xmlns:a16="http://schemas.microsoft.com/office/drawing/2014/main" id="{D5A5A016-0722-47E9-A9BE-5B9D76C0BB06}"/>
              </a:ext>
            </a:extLst>
          </p:cNvPr>
          <p:cNvSpPr/>
          <p:nvPr/>
        </p:nvSpPr>
        <p:spPr>
          <a:xfrm>
            <a:off x="3580756" y="2510877"/>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4" name="Flecha: a la derecha 33">
            <a:extLst>
              <a:ext uri="{FF2B5EF4-FFF2-40B4-BE49-F238E27FC236}">
                <a16:creationId xmlns:a16="http://schemas.microsoft.com/office/drawing/2014/main" id="{B411EFAF-151D-4F1D-85D5-6EE3A2EB53A4}"/>
              </a:ext>
            </a:extLst>
          </p:cNvPr>
          <p:cNvSpPr/>
          <p:nvPr/>
        </p:nvSpPr>
        <p:spPr>
          <a:xfrm>
            <a:off x="4700772" y="2534480"/>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6" name="Flecha: a la derecha con bandas 35">
            <a:extLst>
              <a:ext uri="{FF2B5EF4-FFF2-40B4-BE49-F238E27FC236}">
                <a16:creationId xmlns:a16="http://schemas.microsoft.com/office/drawing/2014/main" id="{5275FBA2-FD2D-4E31-B775-2DC653465CA5}"/>
              </a:ext>
            </a:extLst>
          </p:cNvPr>
          <p:cNvSpPr/>
          <p:nvPr/>
        </p:nvSpPr>
        <p:spPr>
          <a:xfrm>
            <a:off x="6142667" y="2524541"/>
            <a:ext cx="402836" cy="2484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6" name="Rectángulo 25">
            <a:extLst>
              <a:ext uri="{FF2B5EF4-FFF2-40B4-BE49-F238E27FC236}">
                <a16:creationId xmlns:a16="http://schemas.microsoft.com/office/drawing/2014/main" id="{11729543-6247-451A-83DC-6A67A5DBD2B5}"/>
              </a:ext>
            </a:extLst>
          </p:cNvPr>
          <p:cNvSpPr/>
          <p:nvPr/>
        </p:nvSpPr>
        <p:spPr>
          <a:xfrm>
            <a:off x="7917786" y="2480350"/>
            <a:ext cx="815009" cy="3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Functions</a:t>
            </a:r>
            <a:endParaRPr lang="es-MX" sz="1050" dirty="0"/>
          </a:p>
        </p:txBody>
      </p:sp>
      <p:sp>
        <p:nvSpPr>
          <p:cNvPr id="27" name="Rectángulo 26">
            <a:extLst>
              <a:ext uri="{FF2B5EF4-FFF2-40B4-BE49-F238E27FC236}">
                <a16:creationId xmlns:a16="http://schemas.microsoft.com/office/drawing/2014/main" id="{BD64734E-1284-4B99-8E6C-A61D8EA74D42}"/>
              </a:ext>
            </a:extLst>
          </p:cNvPr>
          <p:cNvSpPr/>
          <p:nvPr/>
        </p:nvSpPr>
        <p:spPr>
          <a:xfrm>
            <a:off x="7872323" y="2956184"/>
            <a:ext cx="911169" cy="3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Streaming</a:t>
            </a:r>
            <a:endParaRPr lang="es-MX" sz="1050" dirty="0"/>
          </a:p>
        </p:txBody>
      </p:sp>
      <p:grpSp>
        <p:nvGrpSpPr>
          <p:cNvPr id="40" name="Grupo 39">
            <a:extLst>
              <a:ext uri="{FF2B5EF4-FFF2-40B4-BE49-F238E27FC236}">
                <a16:creationId xmlns:a16="http://schemas.microsoft.com/office/drawing/2014/main" id="{02DC41FE-99EB-4BD7-9416-241F43C5060E}"/>
              </a:ext>
            </a:extLst>
          </p:cNvPr>
          <p:cNvGrpSpPr/>
          <p:nvPr/>
        </p:nvGrpSpPr>
        <p:grpSpPr>
          <a:xfrm>
            <a:off x="7479371" y="2129960"/>
            <a:ext cx="380636" cy="1034638"/>
            <a:chOff x="9573234" y="3052927"/>
            <a:chExt cx="507514" cy="1379517"/>
          </a:xfrm>
        </p:grpSpPr>
        <p:sp>
          <p:nvSpPr>
            <p:cNvPr id="37" name="Flecha: a la derecha 36">
              <a:extLst>
                <a:ext uri="{FF2B5EF4-FFF2-40B4-BE49-F238E27FC236}">
                  <a16:creationId xmlns:a16="http://schemas.microsoft.com/office/drawing/2014/main" id="{722FEC8F-B304-406D-87DB-D3B8CB973C83}"/>
                </a:ext>
              </a:extLst>
            </p:cNvPr>
            <p:cNvSpPr/>
            <p:nvPr/>
          </p:nvSpPr>
          <p:spPr>
            <a:xfrm rot="19326242">
              <a:off x="9644413" y="3052927"/>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8" name="Flecha: a la derecha 37">
              <a:extLst>
                <a:ext uri="{FF2B5EF4-FFF2-40B4-BE49-F238E27FC236}">
                  <a16:creationId xmlns:a16="http://schemas.microsoft.com/office/drawing/2014/main" id="{61216537-6480-483A-A9CC-4391FCED017E}"/>
                </a:ext>
              </a:extLst>
            </p:cNvPr>
            <p:cNvSpPr/>
            <p:nvPr/>
          </p:nvSpPr>
          <p:spPr>
            <a:xfrm>
              <a:off x="9588931" y="3539279"/>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9" name="Flecha: a la derecha 38">
              <a:extLst>
                <a:ext uri="{FF2B5EF4-FFF2-40B4-BE49-F238E27FC236}">
                  <a16:creationId xmlns:a16="http://schemas.microsoft.com/office/drawing/2014/main" id="{B02BB033-4EA1-4456-B932-D3D58B68520E}"/>
                </a:ext>
              </a:extLst>
            </p:cNvPr>
            <p:cNvSpPr/>
            <p:nvPr/>
          </p:nvSpPr>
          <p:spPr>
            <a:xfrm rot="1355731">
              <a:off x="9573234" y="4099718"/>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sp>
        <p:nvSpPr>
          <p:cNvPr id="35" name="Rectángulo 25">
            <a:extLst>
              <a:ext uri="{FF2B5EF4-FFF2-40B4-BE49-F238E27FC236}">
                <a16:creationId xmlns:a16="http://schemas.microsoft.com/office/drawing/2014/main" id="{499F622C-8F19-4BD2-ACE2-E79F8B8B8B9A}"/>
              </a:ext>
            </a:extLst>
          </p:cNvPr>
          <p:cNvSpPr/>
          <p:nvPr/>
        </p:nvSpPr>
        <p:spPr>
          <a:xfrm>
            <a:off x="4079576" y="3264297"/>
            <a:ext cx="576470" cy="34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Functions</a:t>
            </a:r>
            <a:endParaRPr lang="es-MX" sz="1050" dirty="0"/>
          </a:p>
        </p:txBody>
      </p:sp>
      <p:sp>
        <p:nvSpPr>
          <p:cNvPr id="42" name="Rectángulo 26">
            <a:extLst>
              <a:ext uri="{FF2B5EF4-FFF2-40B4-BE49-F238E27FC236}">
                <a16:creationId xmlns:a16="http://schemas.microsoft.com/office/drawing/2014/main" id="{C19DDD1D-2973-4AAD-97A1-70E0D891FDB7}"/>
              </a:ext>
            </a:extLst>
          </p:cNvPr>
          <p:cNvSpPr/>
          <p:nvPr/>
        </p:nvSpPr>
        <p:spPr>
          <a:xfrm>
            <a:off x="4084073" y="3697015"/>
            <a:ext cx="576471" cy="412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Streaming</a:t>
            </a:r>
            <a:endParaRPr lang="es-MX" sz="1050" dirty="0"/>
          </a:p>
        </p:txBody>
      </p:sp>
      <p:sp>
        <p:nvSpPr>
          <p:cNvPr id="46" name="Nube 45">
            <a:extLst>
              <a:ext uri="{FF2B5EF4-FFF2-40B4-BE49-F238E27FC236}">
                <a16:creationId xmlns:a16="http://schemas.microsoft.com/office/drawing/2014/main" id="{3973D03B-F3A3-43C6-B3BF-DF6290437AEC}"/>
              </a:ext>
            </a:extLst>
          </p:cNvPr>
          <p:cNvSpPr/>
          <p:nvPr/>
        </p:nvSpPr>
        <p:spPr>
          <a:xfrm>
            <a:off x="4407129" y="2084743"/>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7" name="Nube 46">
            <a:extLst>
              <a:ext uri="{FF2B5EF4-FFF2-40B4-BE49-F238E27FC236}">
                <a16:creationId xmlns:a16="http://schemas.microsoft.com/office/drawing/2014/main" id="{02E67239-56EE-4557-81E9-66EBB3FDDAF8}"/>
              </a:ext>
            </a:extLst>
          </p:cNvPr>
          <p:cNvSpPr/>
          <p:nvPr/>
        </p:nvSpPr>
        <p:spPr>
          <a:xfrm>
            <a:off x="5657738" y="2161405"/>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8" name="Nube 47">
            <a:extLst>
              <a:ext uri="{FF2B5EF4-FFF2-40B4-BE49-F238E27FC236}">
                <a16:creationId xmlns:a16="http://schemas.microsoft.com/office/drawing/2014/main" id="{E4DA65BF-46CC-44A0-990E-870A6A691D7F}"/>
              </a:ext>
            </a:extLst>
          </p:cNvPr>
          <p:cNvSpPr/>
          <p:nvPr/>
        </p:nvSpPr>
        <p:spPr>
          <a:xfrm>
            <a:off x="7418424" y="1846916"/>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9" name="Nube 48">
            <a:extLst>
              <a:ext uri="{FF2B5EF4-FFF2-40B4-BE49-F238E27FC236}">
                <a16:creationId xmlns:a16="http://schemas.microsoft.com/office/drawing/2014/main" id="{4A567102-5286-47B6-95D9-DE29E956A1F4}"/>
              </a:ext>
            </a:extLst>
          </p:cNvPr>
          <p:cNvSpPr/>
          <p:nvPr/>
        </p:nvSpPr>
        <p:spPr>
          <a:xfrm>
            <a:off x="7480823" y="2995137"/>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2" name="Title 1">
            <a:extLst>
              <a:ext uri="{FF2B5EF4-FFF2-40B4-BE49-F238E27FC236}">
                <a16:creationId xmlns:a16="http://schemas.microsoft.com/office/drawing/2014/main" id="{3D559765-C430-43C9-BF9A-3119CB1B0433}"/>
              </a:ext>
            </a:extLst>
          </p:cNvPr>
          <p:cNvSpPr>
            <a:spLocks noGrp="1"/>
          </p:cNvSpPr>
          <p:nvPr>
            <p:ph type="title"/>
          </p:nvPr>
        </p:nvSpPr>
        <p:spPr/>
        <p:txBody>
          <a:bodyPr/>
          <a:lstStyle/>
          <a:p>
            <a:r>
              <a:rPr lang="es-MX" dirty="0"/>
              <a:t>Events </a:t>
            </a:r>
            <a:r>
              <a:rPr lang="es-MX" dirty="0" err="1"/>
              <a:t>identified</a:t>
            </a:r>
            <a:r>
              <a:rPr lang="es-MX" dirty="0"/>
              <a:t> and </a:t>
            </a:r>
            <a:r>
              <a:rPr lang="es-MX" dirty="0" err="1"/>
              <a:t>turned</a:t>
            </a:r>
            <a:r>
              <a:rPr lang="es-MX" dirty="0"/>
              <a:t> </a:t>
            </a:r>
            <a:r>
              <a:rPr lang="es-MX" dirty="0" err="1"/>
              <a:t>to</a:t>
            </a:r>
            <a:r>
              <a:rPr lang="es-MX" dirty="0"/>
              <a:t> </a:t>
            </a:r>
            <a:br>
              <a:rPr lang="es-MX" dirty="0"/>
            </a:br>
            <a:r>
              <a:rPr lang="es-MX" dirty="0" err="1"/>
              <a:t>Notification</a:t>
            </a:r>
            <a:r>
              <a:rPr lang="es-MX" dirty="0"/>
              <a:t> Events </a:t>
            </a:r>
            <a:r>
              <a:rPr lang="es-MX" dirty="0" err="1"/>
              <a:t>to</a:t>
            </a:r>
            <a:r>
              <a:rPr lang="es-MX" dirty="0"/>
              <a:t> be </a:t>
            </a:r>
            <a:r>
              <a:rPr lang="es-MX" dirty="0" err="1"/>
              <a:t>Published</a:t>
            </a:r>
            <a:r>
              <a:rPr lang="es-MX" dirty="0"/>
              <a:t> and </a:t>
            </a:r>
            <a:r>
              <a:rPr lang="es-MX" dirty="0" err="1"/>
              <a:t>Routed</a:t>
            </a:r>
            <a:r>
              <a:rPr lang="es-MX" dirty="0"/>
              <a:t> </a:t>
            </a:r>
          </a:p>
        </p:txBody>
      </p:sp>
      <p:sp>
        <p:nvSpPr>
          <p:cNvPr id="3" name="Footer Placeholder 2">
            <a:extLst>
              <a:ext uri="{FF2B5EF4-FFF2-40B4-BE49-F238E27FC236}">
                <a16:creationId xmlns:a16="http://schemas.microsoft.com/office/drawing/2014/main" id="{11F0432C-8709-44D7-AD6D-AD1FEAE3FFCC}"/>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4" name="TextBox 3">
            <a:extLst>
              <a:ext uri="{FF2B5EF4-FFF2-40B4-BE49-F238E27FC236}">
                <a16:creationId xmlns:a16="http://schemas.microsoft.com/office/drawing/2014/main" id="{62C6564C-4F83-471D-96EF-042E0E039678}"/>
              </a:ext>
            </a:extLst>
          </p:cNvPr>
          <p:cNvSpPr txBox="1"/>
          <p:nvPr/>
        </p:nvSpPr>
        <p:spPr>
          <a:xfrm rot="5400000">
            <a:off x="6813615" y="2558829"/>
            <a:ext cx="920124" cy="184666"/>
          </a:xfrm>
          <a:prstGeom prst="rect">
            <a:avLst/>
          </a:prstGeom>
          <a:noFill/>
        </p:spPr>
        <p:txBody>
          <a:bodyPr wrap="none" lIns="0" tIns="0" rIns="0" bIns="0" rtlCol="0">
            <a:spAutoFit/>
          </a:bodyPr>
          <a:lstStyle/>
          <a:p>
            <a:r>
              <a:rPr lang="nl-NL" sz="1200" dirty="0" err="1">
                <a:solidFill>
                  <a:schemeClr val="bg1">
                    <a:lumMod val="50000"/>
                  </a:schemeClr>
                </a:solidFill>
              </a:rPr>
              <a:t>Subscriptions</a:t>
            </a:r>
            <a:endParaRPr lang="en-NL" sz="1200" dirty="0" err="1">
              <a:solidFill>
                <a:schemeClr val="bg1">
                  <a:lumMod val="50000"/>
                </a:schemeClr>
              </a:solidFill>
            </a:endParaRPr>
          </a:p>
        </p:txBody>
      </p:sp>
      <p:sp>
        <p:nvSpPr>
          <p:cNvPr id="5" name="Explosion: 14 Points 4">
            <a:extLst>
              <a:ext uri="{FF2B5EF4-FFF2-40B4-BE49-F238E27FC236}">
                <a16:creationId xmlns:a16="http://schemas.microsoft.com/office/drawing/2014/main" id="{9CA12B1E-D343-42DA-8C9D-C941F8E28EC3}"/>
              </a:ext>
            </a:extLst>
          </p:cNvPr>
          <p:cNvSpPr/>
          <p:nvPr/>
        </p:nvSpPr>
        <p:spPr>
          <a:xfrm>
            <a:off x="354762" y="2136915"/>
            <a:ext cx="1250609" cy="657917"/>
          </a:xfrm>
          <a:prstGeom prst="irregularSeal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00" dirty="0"/>
              <a:t>Cloud Event</a:t>
            </a:r>
            <a:endParaRPr lang="en-NL" sz="1000" dirty="0"/>
          </a:p>
        </p:txBody>
      </p:sp>
      <p:sp>
        <p:nvSpPr>
          <p:cNvPr id="51" name="Rectangle 50">
            <a:extLst>
              <a:ext uri="{FF2B5EF4-FFF2-40B4-BE49-F238E27FC236}">
                <a16:creationId xmlns:a16="http://schemas.microsoft.com/office/drawing/2014/main" id="{59718533-7894-466B-B83C-3D34F83A436A}"/>
              </a:ext>
            </a:extLst>
          </p:cNvPr>
          <p:cNvSpPr/>
          <p:nvPr/>
        </p:nvSpPr>
        <p:spPr>
          <a:xfrm>
            <a:off x="4489974" y="1399854"/>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52" name="Graphic 51">
            <a:extLst>
              <a:ext uri="{FF2B5EF4-FFF2-40B4-BE49-F238E27FC236}">
                <a16:creationId xmlns:a16="http://schemas.microsoft.com/office/drawing/2014/main" id="{A7A58DE5-556B-4BB6-BFA3-131DB98937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51080" y="915855"/>
            <a:ext cx="496952" cy="496952"/>
          </a:xfrm>
          <a:prstGeom prst="rect">
            <a:avLst/>
          </a:prstGeom>
        </p:spPr>
      </p:pic>
      <p:sp>
        <p:nvSpPr>
          <p:cNvPr id="53" name="Rectangle 52">
            <a:extLst>
              <a:ext uri="{FF2B5EF4-FFF2-40B4-BE49-F238E27FC236}">
                <a16:creationId xmlns:a16="http://schemas.microsoft.com/office/drawing/2014/main" id="{E4D3969F-0679-45B7-9000-C3ED56296B32}"/>
              </a:ext>
            </a:extLst>
          </p:cNvPr>
          <p:cNvSpPr/>
          <p:nvPr/>
        </p:nvSpPr>
        <p:spPr>
          <a:xfrm>
            <a:off x="3977430" y="140361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54" name="Graphic 53">
            <a:extLst>
              <a:ext uri="{FF2B5EF4-FFF2-40B4-BE49-F238E27FC236}">
                <a16:creationId xmlns:a16="http://schemas.microsoft.com/office/drawing/2014/main" id="{296A6194-EA20-4EB4-97E5-316DD2FA31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70494" y="959693"/>
            <a:ext cx="496952" cy="496952"/>
          </a:xfrm>
          <a:prstGeom prst="rect">
            <a:avLst/>
          </a:prstGeom>
        </p:spPr>
      </p:pic>
      <p:cxnSp>
        <p:nvCxnSpPr>
          <p:cNvPr id="10" name="Straight Arrow Connector 9">
            <a:extLst>
              <a:ext uri="{FF2B5EF4-FFF2-40B4-BE49-F238E27FC236}">
                <a16:creationId xmlns:a16="http://schemas.microsoft.com/office/drawing/2014/main" id="{94601763-166E-4FE6-B37F-478FBF8123A1}"/>
              </a:ext>
            </a:extLst>
          </p:cNvPr>
          <p:cNvCxnSpPr/>
          <p:nvPr/>
        </p:nvCxnSpPr>
        <p:spPr>
          <a:xfrm>
            <a:off x="4488292" y="1610487"/>
            <a:ext cx="653867" cy="806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EC6B84B-B101-4293-B857-5C4E0B73291B}"/>
              </a:ext>
            </a:extLst>
          </p:cNvPr>
          <p:cNvCxnSpPr>
            <a:stCxn id="51" idx="2"/>
          </p:cNvCxnSpPr>
          <p:nvPr/>
        </p:nvCxnSpPr>
        <p:spPr>
          <a:xfrm>
            <a:off x="4892945" y="1637098"/>
            <a:ext cx="358157" cy="7637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Flecha: a la derecha 32">
            <a:extLst>
              <a:ext uri="{FF2B5EF4-FFF2-40B4-BE49-F238E27FC236}">
                <a16:creationId xmlns:a16="http://schemas.microsoft.com/office/drawing/2014/main" id="{E47A10C8-7711-4F4E-B321-7462AF6D4F1D}"/>
              </a:ext>
            </a:extLst>
          </p:cNvPr>
          <p:cNvSpPr/>
          <p:nvPr/>
        </p:nvSpPr>
        <p:spPr>
          <a:xfrm>
            <a:off x="3580756" y="3309824"/>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59" name="Flecha: a la derecha 32">
            <a:extLst>
              <a:ext uri="{FF2B5EF4-FFF2-40B4-BE49-F238E27FC236}">
                <a16:creationId xmlns:a16="http://schemas.microsoft.com/office/drawing/2014/main" id="{4FBF4FC3-5234-493A-A9A4-F477D036CED9}"/>
              </a:ext>
            </a:extLst>
          </p:cNvPr>
          <p:cNvSpPr/>
          <p:nvPr/>
        </p:nvSpPr>
        <p:spPr>
          <a:xfrm>
            <a:off x="3580756" y="3774286"/>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Tree>
    <p:extLst>
      <p:ext uri="{BB962C8B-B14F-4D97-AF65-F5344CB8AC3E}">
        <p14:creationId xmlns:p14="http://schemas.microsoft.com/office/powerpoint/2010/main" val="204899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6"/>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2" nodeType="clickEffect">
                                  <p:stCondLst>
                                    <p:cond delay="0"/>
                                  </p:stCondLst>
                                  <p:childTnLst>
                                    <p:set>
                                      <p:cBhvr>
                                        <p:cTn id="78" dur="1" fill="hold">
                                          <p:stCondLst>
                                            <p:cond delay="0"/>
                                          </p:stCondLst>
                                        </p:cTn>
                                        <p:tgtEl>
                                          <p:spTgt spid="5"/>
                                        </p:tgtEl>
                                        <p:attrNameLst>
                                          <p:attrName>style.visibility</p:attrName>
                                        </p:attrNameLst>
                                      </p:cBhvr>
                                      <p:to>
                                        <p:strVal val="visible"/>
                                      </p:to>
                                    </p:set>
                                  </p:childTnLst>
                                </p:cTn>
                              </p:par>
                            </p:childTnLst>
                          </p:cTn>
                        </p:par>
                        <p:par>
                          <p:cTn id="79" fill="hold">
                            <p:stCondLst>
                              <p:cond delay="0"/>
                            </p:stCondLst>
                            <p:childTnLst>
                              <p:par>
                                <p:cTn id="80" presetID="56" presetClass="path" presetSubtype="0" accel="50000" decel="50000" fill="hold" grpId="0" nodeType="afterEffect">
                                  <p:stCondLst>
                                    <p:cond delay="500"/>
                                  </p:stCondLst>
                                  <p:childTnLst>
                                    <p:animMotion origin="layout" path="M 0.00729 -0.00432 L 0.67257 0.02068 " pathEditMode="relative" rAng="0" ptsTypes="AA">
                                      <p:cBhvr>
                                        <p:cTn id="81" dur="3250" fill="hold"/>
                                        <p:tgtEl>
                                          <p:spTgt spid="5"/>
                                        </p:tgtEl>
                                        <p:attrNameLst>
                                          <p:attrName>ppt_x</p:attrName>
                                          <p:attrName>ppt_y</p:attrName>
                                        </p:attrNameLst>
                                      </p:cBhvr>
                                      <p:rCtr x="33264" y="1235"/>
                                    </p:animMotion>
                                  </p:childTnLst>
                                </p:cTn>
                              </p:par>
                            </p:childTnLst>
                          </p:cTn>
                        </p:par>
                        <p:par>
                          <p:cTn id="82" fill="hold">
                            <p:stCondLst>
                              <p:cond delay="3750"/>
                            </p:stCondLst>
                            <p:childTnLst>
                              <p:par>
                                <p:cTn id="83" presetID="56" presetClass="path" presetSubtype="0" accel="50000" decel="50000" fill="hold" grpId="1" nodeType="afterEffect">
                                  <p:stCondLst>
                                    <p:cond delay="0"/>
                                  </p:stCondLst>
                                  <p:childTnLst>
                                    <p:animMotion origin="layout" path="M 0.67257 0.02068 L 0.84791 -0.10401 " pathEditMode="relative" rAng="0" ptsTypes="AA">
                                      <p:cBhvr>
                                        <p:cTn id="84" dur="2000" fill="hold"/>
                                        <p:tgtEl>
                                          <p:spTgt spid="5"/>
                                        </p:tgtEl>
                                        <p:attrNameLst>
                                          <p:attrName>ppt_x</p:attrName>
                                          <p:attrName>ppt_y</p:attrName>
                                        </p:attrNameLst>
                                      </p:cBhvr>
                                      <p:rCtr x="7378" y="-6574"/>
                                    </p:animMotion>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5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5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54"/>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10"/>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24" grpId="0" animBg="1"/>
      <p:bldP spid="6" grpId="0" animBg="1"/>
      <p:bldP spid="7" grpId="0" animBg="1"/>
      <p:bldP spid="8" grpId="0" animBg="1"/>
      <p:bldP spid="14" grpId="0" animBg="1"/>
      <p:bldP spid="28" grpId="0"/>
      <p:bldP spid="29" grpId="0" animBg="1"/>
      <p:bldP spid="30" grpId="0" animBg="1"/>
      <p:bldP spid="33" grpId="0" animBg="1"/>
      <p:bldP spid="34" grpId="0" animBg="1"/>
      <p:bldP spid="36" grpId="0" animBg="1"/>
      <p:bldP spid="26" grpId="0" animBg="1"/>
      <p:bldP spid="27" grpId="0" animBg="1"/>
      <p:bldP spid="35" grpId="0" animBg="1"/>
      <p:bldP spid="42" grpId="0" animBg="1"/>
      <p:bldP spid="46" grpId="0" animBg="1"/>
      <p:bldP spid="47" grpId="0" animBg="1"/>
      <p:bldP spid="48" grpId="0" animBg="1"/>
      <p:bldP spid="49" grpId="0" animBg="1"/>
      <p:bldP spid="4" grpId="0"/>
      <p:bldP spid="5" grpId="0" animBg="1"/>
      <p:bldP spid="5" grpId="1" animBg="1"/>
      <p:bldP spid="5" grpId="2" animBg="1"/>
      <p:bldP spid="51" grpId="0"/>
      <p:bldP spid="53" grpId="0"/>
      <p:bldP spid="58" grpId="0" animBg="1"/>
      <p:bldP spid="59"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ilindro 5">
            <a:extLst>
              <a:ext uri="{FF2B5EF4-FFF2-40B4-BE49-F238E27FC236}">
                <a16:creationId xmlns:a16="http://schemas.microsoft.com/office/drawing/2014/main" id="{9790D8BD-EF73-469C-8E24-B42B13A0F5EE}"/>
              </a:ext>
            </a:extLst>
          </p:cNvPr>
          <p:cNvSpPr/>
          <p:nvPr/>
        </p:nvSpPr>
        <p:spPr>
          <a:xfrm>
            <a:off x="546652" y="2097159"/>
            <a:ext cx="775252" cy="1093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OCI </a:t>
            </a:r>
            <a:r>
              <a:rPr lang="es-MX" sz="1050" dirty="0" err="1"/>
              <a:t>Resource</a:t>
            </a:r>
            <a:endParaRPr lang="es-MX" sz="1050" dirty="0"/>
          </a:p>
        </p:txBody>
      </p:sp>
      <p:grpSp>
        <p:nvGrpSpPr>
          <p:cNvPr id="32" name="Grupo 31">
            <a:extLst>
              <a:ext uri="{FF2B5EF4-FFF2-40B4-BE49-F238E27FC236}">
                <a16:creationId xmlns:a16="http://schemas.microsoft.com/office/drawing/2014/main" id="{B8B8CD92-6CB7-48A9-90AF-FB6AE23F36E7}"/>
              </a:ext>
            </a:extLst>
          </p:cNvPr>
          <p:cNvGrpSpPr/>
          <p:nvPr/>
        </p:nvGrpSpPr>
        <p:grpSpPr>
          <a:xfrm>
            <a:off x="6587449" y="2107099"/>
            <a:ext cx="576470" cy="1053548"/>
            <a:chOff x="7719390" y="3044689"/>
            <a:chExt cx="768626" cy="1404730"/>
          </a:xfrm>
        </p:grpSpPr>
        <p:sp>
          <p:nvSpPr>
            <p:cNvPr id="19" name="Rectángulo 18">
              <a:extLst>
                <a:ext uri="{FF2B5EF4-FFF2-40B4-BE49-F238E27FC236}">
                  <a16:creationId xmlns:a16="http://schemas.microsoft.com/office/drawing/2014/main" id="{6499F15C-B570-4A0D-8521-8CE44DAAB5F7}"/>
                </a:ext>
              </a:extLst>
            </p:cNvPr>
            <p:cNvSpPr/>
            <p:nvPr/>
          </p:nvSpPr>
          <p:spPr>
            <a:xfrm>
              <a:off x="7719390" y="3044689"/>
              <a:ext cx="768626" cy="1404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0" name="Rectángulo 19">
              <a:extLst>
                <a:ext uri="{FF2B5EF4-FFF2-40B4-BE49-F238E27FC236}">
                  <a16:creationId xmlns:a16="http://schemas.microsoft.com/office/drawing/2014/main" id="{6E5E21F3-BFF4-4FFF-9540-3300AB4D0CCC}"/>
                </a:ext>
              </a:extLst>
            </p:cNvPr>
            <p:cNvSpPr/>
            <p:nvPr/>
          </p:nvSpPr>
          <p:spPr>
            <a:xfrm>
              <a:off x="7878416" y="3177211"/>
              <a:ext cx="198783" cy="26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1" name="Elipse 20">
              <a:extLst>
                <a:ext uri="{FF2B5EF4-FFF2-40B4-BE49-F238E27FC236}">
                  <a16:creationId xmlns:a16="http://schemas.microsoft.com/office/drawing/2014/main" id="{50CA1363-B1CE-49C3-A97B-14075531813F}"/>
                </a:ext>
              </a:extLst>
            </p:cNvPr>
            <p:cNvSpPr/>
            <p:nvPr/>
          </p:nvSpPr>
          <p:spPr>
            <a:xfrm>
              <a:off x="8077199" y="3633062"/>
              <a:ext cx="278296" cy="261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2" name="Triángulo isósceles 21">
              <a:extLst>
                <a:ext uri="{FF2B5EF4-FFF2-40B4-BE49-F238E27FC236}">
                  <a16:creationId xmlns:a16="http://schemas.microsoft.com/office/drawing/2014/main" id="{358C69A9-DAA7-4A9A-B410-2A105C243359}"/>
                </a:ext>
              </a:extLst>
            </p:cNvPr>
            <p:cNvSpPr/>
            <p:nvPr/>
          </p:nvSpPr>
          <p:spPr>
            <a:xfrm>
              <a:off x="7878415" y="4078359"/>
              <a:ext cx="198783" cy="2617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sp>
        <p:nvSpPr>
          <p:cNvPr id="14" name="Rectángulo 13">
            <a:extLst>
              <a:ext uri="{FF2B5EF4-FFF2-40B4-BE49-F238E27FC236}">
                <a16:creationId xmlns:a16="http://schemas.microsoft.com/office/drawing/2014/main" id="{40717931-3990-4864-836E-0E236747521E}"/>
              </a:ext>
            </a:extLst>
          </p:cNvPr>
          <p:cNvSpPr/>
          <p:nvPr/>
        </p:nvSpPr>
        <p:spPr>
          <a:xfrm>
            <a:off x="4079575" y="2126977"/>
            <a:ext cx="57647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t>Notifications</a:t>
            </a:r>
            <a:endParaRPr lang="es-MX" sz="1200" dirty="0"/>
          </a:p>
        </p:txBody>
      </p:sp>
      <p:grpSp>
        <p:nvGrpSpPr>
          <p:cNvPr id="31" name="Grupo 30">
            <a:extLst>
              <a:ext uri="{FF2B5EF4-FFF2-40B4-BE49-F238E27FC236}">
                <a16:creationId xmlns:a16="http://schemas.microsoft.com/office/drawing/2014/main" id="{68C24D6D-6011-4A6E-8C26-17CAF1F93E69}"/>
              </a:ext>
            </a:extLst>
          </p:cNvPr>
          <p:cNvGrpSpPr/>
          <p:nvPr/>
        </p:nvGrpSpPr>
        <p:grpSpPr>
          <a:xfrm>
            <a:off x="5174285" y="2421791"/>
            <a:ext cx="930750" cy="483796"/>
            <a:chOff x="6061931" y="3300590"/>
            <a:chExt cx="1240999" cy="645061"/>
          </a:xfrm>
        </p:grpSpPr>
        <p:sp>
          <p:nvSpPr>
            <p:cNvPr id="13" name="Cilindro 12">
              <a:extLst>
                <a:ext uri="{FF2B5EF4-FFF2-40B4-BE49-F238E27FC236}">
                  <a16:creationId xmlns:a16="http://schemas.microsoft.com/office/drawing/2014/main" id="{5C18C5DD-08F4-4F3E-AFF9-AFF8DC39C8E6}"/>
                </a:ext>
              </a:extLst>
            </p:cNvPr>
            <p:cNvSpPr/>
            <p:nvPr/>
          </p:nvSpPr>
          <p:spPr>
            <a:xfrm rot="5400000">
              <a:off x="6363682" y="3006404"/>
              <a:ext cx="645061" cy="12334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23" name="CuadroTexto 22">
              <a:extLst>
                <a:ext uri="{FF2B5EF4-FFF2-40B4-BE49-F238E27FC236}">
                  <a16:creationId xmlns:a16="http://schemas.microsoft.com/office/drawing/2014/main" id="{7477BA56-A607-4357-ABDA-D0ED1855456B}"/>
                </a:ext>
              </a:extLst>
            </p:cNvPr>
            <p:cNvSpPr txBox="1"/>
            <p:nvPr/>
          </p:nvSpPr>
          <p:spPr>
            <a:xfrm>
              <a:off x="6061931" y="3333707"/>
              <a:ext cx="1186650" cy="553997"/>
            </a:xfrm>
            <a:prstGeom prst="rect">
              <a:avLst/>
            </a:prstGeom>
            <a:noFill/>
          </p:spPr>
          <p:txBody>
            <a:bodyPr wrap="none" rtlCol="0">
              <a:spAutoFit/>
            </a:bodyPr>
            <a:lstStyle/>
            <a:p>
              <a:pPr algn="ctr"/>
              <a:r>
                <a:rPr lang="es-MX" sz="1050" dirty="0" err="1">
                  <a:solidFill>
                    <a:schemeClr val="bg1"/>
                  </a:solidFill>
                </a:rPr>
                <a:t>Notification</a:t>
              </a:r>
              <a:r>
                <a:rPr lang="es-MX" sz="1050" dirty="0">
                  <a:solidFill>
                    <a:schemeClr val="bg1"/>
                  </a:solidFill>
                </a:rPr>
                <a:t> </a:t>
              </a:r>
            </a:p>
            <a:p>
              <a:pPr algn="ctr"/>
              <a:r>
                <a:rPr lang="es-MX" sz="1050" dirty="0" err="1">
                  <a:solidFill>
                    <a:schemeClr val="bg1"/>
                  </a:solidFill>
                </a:rPr>
                <a:t>Topic</a:t>
              </a:r>
              <a:endParaRPr lang="es-MX" sz="1050" dirty="0">
                <a:solidFill>
                  <a:schemeClr val="bg1"/>
                </a:solidFill>
              </a:endParaRPr>
            </a:p>
          </p:txBody>
        </p:sp>
      </p:grpSp>
      <p:sp>
        <p:nvSpPr>
          <p:cNvPr id="33" name="Flecha: a la derecha 32">
            <a:extLst>
              <a:ext uri="{FF2B5EF4-FFF2-40B4-BE49-F238E27FC236}">
                <a16:creationId xmlns:a16="http://schemas.microsoft.com/office/drawing/2014/main" id="{D5A5A016-0722-47E9-A9BE-5B9D76C0BB06}"/>
              </a:ext>
            </a:extLst>
          </p:cNvPr>
          <p:cNvSpPr/>
          <p:nvPr/>
        </p:nvSpPr>
        <p:spPr>
          <a:xfrm>
            <a:off x="3580756" y="2510877"/>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4" name="Flecha: a la derecha 33">
            <a:extLst>
              <a:ext uri="{FF2B5EF4-FFF2-40B4-BE49-F238E27FC236}">
                <a16:creationId xmlns:a16="http://schemas.microsoft.com/office/drawing/2014/main" id="{B411EFAF-151D-4F1D-85D5-6EE3A2EB53A4}"/>
              </a:ext>
            </a:extLst>
          </p:cNvPr>
          <p:cNvSpPr/>
          <p:nvPr/>
        </p:nvSpPr>
        <p:spPr>
          <a:xfrm>
            <a:off x="4700772" y="2534480"/>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6" name="Flecha: a la derecha con bandas 35">
            <a:extLst>
              <a:ext uri="{FF2B5EF4-FFF2-40B4-BE49-F238E27FC236}">
                <a16:creationId xmlns:a16="http://schemas.microsoft.com/office/drawing/2014/main" id="{5275FBA2-FD2D-4E31-B775-2DC653465CA5}"/>
              </a:ext>
            </a:extLst>
          </p:cNvPr>
          <p:cNvSpPr/>
          <p:nvPr/>
        </p:nvSpPr>
        <p:spPr>
          <a:xfrm>
            <a:off x="6142667" y="2524541"/>
            <a:ext cx="402836" cy="2484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nvGrpSpPr>
          <p:cNvPr id="41" name="Grupo 40">
            <a:extLst>
              <a:ext uri="{FF2B5EF4-FFF2-40B4-BE49-F238E27FC236}">
                <a16:creationId xmlns:a16="http://schemas.microsoft.com/office/drawing/2014/main" id="{F43D7795-50C3-4B9D-AE33-78F5041CE9F0}"/>
              </a:ext>
            </a:extLst>
          </p:cNvPr>
          <p:cNvGrpSpPr/>
          <p:nvPr/>
        </p:nvGrpSpPr>
        <p:grpSpPr>
          <a:xfrm>
            <a:off x="7249499" y="2064861"/>
            <a:ext cx="1304121" cy="1220026"/>
            <a:chOff x="9573234" y="2938675"/>
            <a:chExt cx="1738828" cy="1626701"/>
          </a:xfrm>
        </p:grpSpPr>
        <p:sp>
          <p:nvSpPr>
            <p:cNvPr id="24" name="Rectángulo 23">
              <a:extLst>
                <a:ext uri="{FF2B5EF4-FFF2-40B4-BE49-F238E27FC236}">
                  <a16:creationId xmlns:a16="http://schemas.microsoft.com/office/drawing/2014/main" id="{A6D6EA7D-0508-48DF-A136-402C889083BC}"/>
                </a:ext>
              </a:extLst>
            </p:cNvPr>
            <p:cNvSpPr/>
            <p:nvPr/>
          </p:nvSpPr>
          <p:spPr>
            <a:xfrm>
              <a:off x="10257178" y="2938675"/>
              <a:ext cx="887896"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Email</a:t>
              </a:r>
            </a:p>
          </p:txBody>
        </p:sp>
        <p:sp>
          <p:nvSpPr>
            <p:cNvPr id="26" name="Rectángulo 25">
              <a:extLst>
                <a:ext uri="{FF2B5EF4-FFF2-40B4-BE49-F238E27FC236}">
                  <a16:creationId xmlns:a16="http://schemas.microsoft.com/office/drawing/2014/main" id="{11729543-6247-451A-83DC-6A67A5DBD2B5}"/>
                </a:ext>
              </a:extLst>
            </p:cNvPr>
            <p:cNvSpPr/>
            <p:nvPr/>
          </p:nvSpPr>
          <p:spPr>
            <a:xfrm>
              <a:off x="10157787" y="3520113"/>
              <a:ext cx="1086679"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Functions</a:t>
              </a:r>
              <a:endParaRPr lang="es-MX" sz="1050" dirty="0"/>
            </a:p>
          </p:txBody>
        </p:sp>
        <p:sp>
          <p:nvSpPr>
            <p:cNvPr id="27" name="Rectángulo 26">
              <a:extLst>
                <a:ext uri="{FF2B5EF4-FFF2-40B4-BE49-F238E27FC236}">
                  <a16:creationId xmlns:a16="http://schemas.microsoft.com/office/drawing/2014/main" id="{BD64734E-1284-4B99-8E6C-A61D8EA74D42}"/>
                </a:ext>
              </a:extLst>
            </p:cNvPr>
            <p:cNvSpPr/>
            <p:nvPr/>
          </p:nvSpPr>
          <p:spPr>
            <a:xfrm>
              <a:off x="10097170" y="4154559"/>
              <a:ext cx="1214892"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Streaming</a:t>
              </a:r>
              <a:endParaRPr lang="es-MX" sz="1050" dirty="0"/>
            </a:p>
          </p:txBody>
        </p:sp>
        <p:grpSp>
          <p:nvGrpSpPr>
            <p:cNvPr id="40" name="Grupo 39">
              <a:extLst>
                <a:ext uri="{FF2B5EF4-FFF2-40B4-BE49-F238E27FC236}">
                  <a16:creationId xmlns:a16="http://schemas.microsoft.com/office/drawing/2014/main" id="{02DC41FE-99EB-4BD7-9416-241F43C5060E}"/>
                </a:ext>
              </a:extLst>
            </p:cNvPr>
            <p:cNvGrpSpPr/>
            <p:nvPr/>
          </p:nvGrpSpPr>
          <p:grpSpPr>
            <a:xfrm>
              <a:off x="9573234" y="3052927"/>
              <a:ext cx="507514" cy="1379517"/>
              <a:chOff x="9573234" y="3052927"/>
              <a:chExt cx="507514" cy="1379517"/>
            </a:xfrm>
          </p:grpSpPr>
          <p:sp>
            <p:nvSpPr>
              <p:cNvPr id="37" name="Flecha: a la derecha 36">
                <a:extLst>
                  <a:ext uri="{FF2B5EF4-FFF2-40B4-BE49-F238E27FC236}">
                    <a16:creationId xmlns:a16="http://schemas.microsoft.com/office/drawing/2014/main" id="{722FEC8F-B304-406D-87DB-D3B8CB973C83}"/>
                  </a:ext>
                </a:extLst>
              </p:cNvPr>
              <p:cNvSpPr/>
              <p:nvPr/>
            </p:nvSpPr>
            <p:spPr>
              <a:xfrm rot="19326242">
                <a:off x="9644413" y="3052927"/>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8" name="Flecha: a la derecha 37">
                <a:extLst>
                  <a:ext uri="{FF2B5EF4-FFF2-40B4-BE49-F238E27FC236}">
                    <a16:creationId xmlns:a16="http://schemas.microsoft.com/office/drawing/2014/main" id="{61216537-6480-483A-A9CC-4391FCED017E}"/>
                  </a:ext>
                </a:extLst>
              </p:cNvPr>
              <p:cNvSpPr/>
              <p:nvPr/>
            </p:nvSpPr>
            <p:spPr>
              <a:xfrm>
                <a:off x="9588931" y="3539279"/>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9" name="Flecha: a la derecha 38">
                <a:extLst>
                  <a:ext uri="{FF2B5EF4-FFF2-40B4-BE49-F238E27FC236}">
                    <a16:creationId xmlns:a16="http://schemas.microsoft.com/office/drawing/2014/main" id="{B02BB033-4EA1-4456-B932-D3D58B68520E}"/>
                  </a:ext>
                </a:extLst>
              </p:cNvPr>
              <p:cNvSpPr/>
              <p:nvPr/>
            </p:nvSpPr>
            <p:spPr>
              <a:xfrm rot="1355731">
                <a:off x="9573234" y="4099718"/>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grpSp>
      <p:sp>
        <p:nvSpPr>
          <p:cNvPr id="46" name="Nube 45">
            <a:extLst>
              <a:ext uri="{FF2B5EF4-FFF2-40B4-BE49-F238E27FC236}">
                <a16:creationId xmlns:a16="http://schemas.microsoft.com/office/drawing/2014/main" id="{3973D03B-F3A3-43C6-B3BF-DF6290437AEC}"/>
              </a:ext>
            </a:extLst>
          </p:cNvPr>
          <p:cNvSpPr/>
          <p:nvPr/>
        </p:nvSpPr>
        <p:spPr>
          <a:xfrm>
            <a:off x="4407129" y="2084743"/>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7" name="Nube 46">
            <a:extLst>
              <a:ext uri="{FF2B5EF4-FFF2-40B4-BE49-F238E27FC236}">
                <a16:creationId xmlns:a16="http://schemas.microsoft.com/office/drawing/2014/main" id="{02E67239-56EE-4557-81E9-66EBB3FDDAF8}"/>
              </a:ext>
            </a:extLst>
          </p:cNvPr>
          <p:cNvSpPr/>
          <p:nvPr/>
        </p:nvSpPr>
        <p:spPr>
          <a:xfrm>
            <a:off x="5657738" y="2161405"/>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8" name="Nube 47">
            <a:extLst>
              <a:ext uri="{FF2B5EF4-FFF2-40B4-BE49-F238E27FC236}">
                <a16:creationId xmlns:a16="http://schemas.microsoft.com/office/drawing/2014/main" id="{E4DA65BF-46CC-44A0-990E-870A6A691D7F}"/>
              </a:ext>
            </a:extLst>
          </p:cNvPr>
          <p:cNvSpPr/>
          <p:nvPr/>
        </p:nvSpPr>
        <p:spPr>
          <a:xfrm>
            <a:off x="7188552" y="1867506"/>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9" name="Nube 48">
            <a:extLst>
              <a:ext uri="{FF2B5EF4-FFF2-40B4-BE49-F238E27FC236}">
                <a16:creationId xmlns:a16="http://schemas.microsoft.com/office/drawing/2014/main" id="{4A567102-5286-47B6-95D9-DE29E956A1F4}"/>
              </a:ext>
            </a:extLst>
          </p:cNvPr>
          <p:cNvSpPr/>
          <p:nvPr/>
        </p:nvSpPr>
        <p:spPr>
          <a:xfrm>
            <a:off x="7250951" y="3015727"/>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5" name="Rectángulo 44">
            <a:extLst>
              <a:ext uri="{FF2B5EF4-FFF2-40B4-BE49-F238E27FC236}">
                <a16:creationId xmlns:a16="http://schemas.microsoft.com/office/drawing/2014/main" id="{C74EB674-E0D0-40EB-844A-20366794E5D9}"/>
              </a:ext>
            </a:extLst>
          </p:cNvPr>
          <p:cNvSpPr/>
          <p:nvPr/>
        </p:nvSpPr>
        <p:spPr>
          <a:xfrm>
            <a:off x="3840534" y="1461464"/>
            <a:ext cx="3223994" cy="2146853"/>
          </a:xfrm>
          <a:prstGeom prst="rect">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NOTIFICATION SERVICES</a:t>
            </a:r>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p:txBody>
      </p:sp>
      <p:sp>
        <p:nvSpPr>
          <p:cNvPr id="2" name="Title 1">
            <a:extLst>
              <a:ext uri="{FF2B5EF4-FFF2-40B4-BE49-F238E27FC236}">
                <a16:creationId xmlns:a16="http://schemas.microsoft.com/office/drawing/2014/main" id="{3D559765-C430-43C9-BF9A-3119CB1B0433}"/>
              </a:ext>
            </a:extLst>
          </p:cNvPr>
          <p:cNvSpPr>
            <a:spLocks noGrp="1"/>
          </p:cNvSpPr>
          <p:nvPr>
            <p:ph type="title"/>
          </p:nvPr>
        </p:nvSpPr>
        <p:spPr/>
        <p:txBody>
          <a:bodyPr/>
          <a:lstStyle/>
          <a:p>
            <a:r>
              <a:rPr lang="es-MX" dirty="0"/>
              <a:t>THE BASICS FOR THESE TWO SERVICES ARE…</a:t>
            </a:r>
          </a:p>
        </p:txBody>
      </p:sp>
      <p:sp>
        <p:nvSpPr>
          <p:cNvPr id="5" name="Footer Placeholder 4">
            <a:extLst>
              <a:ext uri="{FF2B5EF4-FFF2-40B4-BE49-F238E27FC236}">
                <a16:creationId xmlns:a16="http://schemas.microsoft.com/office/drawing/2014/main" id="{DC86B0DA-0885-4248-B044-603034D39CDE}"/>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42" name="Rectángulo 6">
            <a:extLst>
              <a:ext uri="{FF2B5EF4-FFF2-40B4-BE49-F238E27FC236}">
                <a16:creationId xmlns:a16="http://schemas.microsoft.com/office/drawing/2014/main" id="{EF1F0FE6-1D0A-4768-A1D1-A73B128C5413}"/>
              </a:ext>
            </a:extLst>
          </p:cNvPr>
          <p:cNvSpPr/>
          <p:nvPr/>
        </p:nvSpPr>
        <p:spPr>
          <a:xfrm>
            <a:off x="3092256" y="2136915"/>
            <a:ext cx="44726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 </a:t>
            </a:r>
          </a:p>
          <a:p>
            <a:pPr algn="ctr"/>
            <a:endParaRPr lang="es-MX" sz="1050" dirty="0"/>
          </a:p>
          <a:p>
            <a:pPr algn="ctr"/>
            <a:r>
              <a:rPr lang="es-MX" sz="1050" dirty="0"/>
              <a:t> </a:t>
            </a:r>
          </a:p>
        </p:txBody>
      </p:sp>
      <p:sp>
        <p:nvSpPr>
          <p:cNvPr id="44" name="Nube 7">
            <a:extLst>
              <a:ext uri="{FF2B5EF4-FFF2-40B4-BE49-F238E27FC236}">
                <a16:creationId xmlns:a16="http://schemas.microsoft.com/office/drawing/2014/main" id="{FD327CC0-100C-4989-A1C3-A2AD4E2C2BDF}"/>
              </a:ext>
            </a:extLst>
          </p:cNvPr>
          <p:cNvSpPr/>
          <p:nvPr/>
        </p:nvSpPr>
        <p:spPr>
          <a:xfrm>
            <a:off x="1782300" y="2126977"/>
            <a:ext cx="795129" cy="1093304"/>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100" dirty="0"/>
              <a:t>Cloud Event</a:t>
            </a:r>
          </a:p>
        </p:txBody>
      </p:sp>
      <p:sp>
        <p:nvSpPr>
          <p:cNvPr id="50" name="CuadroTexto 27">
            <a:extLst>
              <a:ext uri="{FF2B5EF4-FFF2-40B4-BE49-F238E27FC236}">
                <a16:creationId xmlns:a16="http://schemas.microsoft.com/office/drawing/2014/main" id="{AD8A02F5-309D-4E6D-A047-E23C1B96AEA3}"/>
              </a:ext>
            </a:extLst>
          </p:cNvPr>
          <p:cNvSpPr txBox="1"/>
          <p:nvPr/>
        </p:nvSpPr>
        <p:spPr>
          <a:xfrm rot="10800000">
            <a:off x="3124504" y="2243032"/>
            <a:ext cx="346249" cy="820096"/>
          </a:xfrm>
          <a:prstGeom prst="rect">
            <a:avLst/>
          </a:prstGeom>
          <a:noFill/>
        </p:spPr>
        <p:txBody>
          <a:bodyPr vert="eaVert" wrap="none" rtlCol="0">
            <a:spAutoFit/>
          </a:bodyPr>
          <a:lstStyle/>
          <a:p>
            <a:r>
              <a:rPr lang="es-MX" sz="1050" dirty="0">
                <a:solidFill>
                  <a:schemeClr val="bg1"/>
                </a:solidFill>
              </a:rPr>
              <a:t>Event Rules</a:t>
            </a:r>
          </a:p>
        </p:txBody>
      </p:sp>
      <p:sp>
        <p:nvSpPr>
          <p:cNvPr id="51" name="Flecha: a la derecha 28">
            <a:extLst>
              <a:ext uri="{FF2B5EF4-FFF2-40B4-BE49-F238E27FC236}">
                <a16:creationId xmlns:a16="http://schemas.microsoft.com/office/drawing/2014/main" id="{4832152B-D7BB-4B16-988D-BEAB26699E06}"/>
              </a:ext>
            </a:extLst>
          </p:cNvPr>
          <p:cNvSpPr/>
          <p:nvPr/>
        </p:nvSpPr>
        <p:spPr>
          <a:xfrm>
            <a:off x="1349993" y="2495132"/>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52" name="Flecha: a la derecha 29">
            <a:extLst>
              <a:ext uri="{FF2B5EF4-FFF2-40B4-BE49-F238E27FC236}">
                <a16:creationId xmlns:a16="http://schemas.microsoft.com/office/drawing/2014/main" id="{14EDACAF-D346-4103-A65D-94C79CCFD6AD}"/>
              </a:ext>
            </a:extLst>
          </p:cNvPr>
          <p:cNvSpPr/>
          <p:nvPr/>
        </p:nvSpPr>
        <p:spPr>
          <a:xfrm>
            <a:off x="2626180" y="2521954"/>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43" name="Rectángulo 42">
            <a:extLst>
              <a:ext uri="{FF2B5EF4-FFF2-40B4-BE49-F238E27FC236}">
                <a16:creationId xmlns:a16="http://schemas.microsoft.com/office/drawing/2014/main" id="{1F709A63-AA4F-41BC-BD9A-695D70A77BA8}"/>
              </a:ext>
            </a:extLst>
          </p:cNvPr>
          <p:cNvSpPr/>
          <p:nvPr/>
        </p:nvSpPr>
        <p:spPr>
          <a:xfrm>
            <a:off x="1388346" y="1456627"/>
            <a:ext cx="2230897" cy="2146853"/>
          </a:xfrm>
          <a:prstGeom prst="rect">
            <a:avLst/>
          </a:prstGeom>
          <a:solidFill>
            <a:srgbClr val="FFC0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EVENTS SERVICES</a:t>
            </a:r>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p:txBody>
      </p:sp>
    </p:spTree>
    <p:extLst>
      <p:ext uri="{BB962C8B-B14F-4D97-AF65-F5344CB8AC3E}">
        <p14:creationId xmlns:p14="http://schemas.microsoft.com/office/powerpoint/2010/main" val="109344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51" grpId="0" animBg="1"/>
      <p:bldP spid="5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97F6-9067-43EB-9268-4B0D9D00FAA4}"/>
              </a:ext>
            </a:extLst>
          </p:cNvPr>
          <p:cNvSpPr>
            <a:spLocks noGrp="1"/>
          </p:cNvSpPr>
          <p:nvPr>
            <p:ph type="title"/>
          </p:nvPr>
        </p:nvSpPr>
        <p:spPr/>
        <p:txBody>
          <a:bodyPr/>
          <a:lstStyle/>
          <a:p>
            <a:r>
              <a:rPr lang="nl-NL" dirty="0" err="1"/>
              <a:t>Configure</a:t>
            </a:r>
            <a:r>
              <a:rPr lang="nl-NL" dirty="0"/>
              <a:t> Event </a:t>
            </a:r>
            <a:r>
              <a:rPr lang="nl-NL" dirty="0" err="1"/>
              <a:t>Rule</a:t>
            </a:r>
            <a:r>
              <a:rPr lang="nl-NL" dirty="0"/>
              <a:t> Notification triplet</a:t>
            </a:r>
            <a:endParaRPr lang="en-NL" dirty="0"/>
          </a:p>
        </p:txBody>
      </p:sp>
      <p:pic>
        <p:nvPicPr>
          <p:cNvPr id="6" name="Snagit_SNG81C">
            <a:extLst>
              <a:ext uri="{FF2B5EF4-FFF2-40B4-BE49-F238E27FC236}">
                <a16:creationId xmlns:a16="http://schemas.microsoft.com/office/drawing/2014/main" id="{F6120AFF-3F8D-4466-A620-13A37A178395}"/>
              </a:ext>
            </a:extLst>
          </p:cNvPr>
          <p:cNvPicPr>
            <a:picLocks noGrp="1" noChangeAspect="1"/>
          </p:cNvPicPr>
          <p:nvPr>
            <p:ph idx="1"/>
          </p:nvPr>
        </p:nvPicPr>
        <p:blipFill>
          <a:blip r:embed="rId2"/>
          <a:stretch>
            <a:fillRect/>
          </a:stretch>
        </p:blipFill>
        <p:spPr>
          <a:xfrm>
            <a:off x="719999" y="825287"/>
            <a:ext cx="8085601" cy="276531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6751815-92A0-47A9-849C-C580A7DD3CB7}"/>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8" name="Picture 7">
            <a:extLst>
              <a:ext uri="{FF2B5EF4-FFF2-40B4-BE49-F238E27FC236}">
                <a16:creationId xmlns:a16="http://schemas.microsoft.com/office/drawing/2014/main" id="{C6D07359-B6AD-4E8D-AB17-C191868B9414}"/>
              </a:ext>
            </a:extLst>
          </p:cNvPr>
          <p:cNvPicPr>
            <a:picLocks noChangeAspect="1"/>
          </p:cNvPicPr>
          <p:nvPr/>
        </p:nvPicPr>
        <p:blipFill>
          <a:blip r:embed="rId3"/>
          <a:stretch>
            <a:fillRect/>
          </a:stretch>
        </p:blipFill>
        <p:spPr>
          <a:xfrm>
            <a:off x="1785600" y="3174061"/>
            <a:ext cx="7236000" cy="1758453"/>
          </a:xfrm>
          <a:prstGeom prst="rect">
            <a:avLst/>
          </a:prstGeom>
          <a:ln>
            <a:noFill/>
          </a:ln>
          <a:effectLst>
            <a:outerShdw blurRad="292100" dist="139700" dir="2700000" algn="tl" rotWithShape="0">
              <a:srgbClr val="333333">
                <a:alpha val="65000"/>
              </a:srgbClr>
            </a:outerShdw>
          </a:effectLst>
        </p:spPr>
      </p:pic>
      <p:sp>
        <p:nvSpPr>
          <p:cNvPr id="9" name="Cilindro 5">
            <a:extLst>
              <a:ext uri="{FF2B5EF4-FFF2-40B4-BE49-F238E27FC236}">
                <a16:creationId xmlns:a16="http://schemas.microsoft.com/office/drawing/2014/main" id="{4FDBEE43-E63E-42BE-8BC6-902E5242A78A}"/>
              </a:ext>
            </a:extLst>
          </p:cNvPr>
          <p:cNvSpPr/>
          <p:nvPr/>
        </p:nvSpPr>
        <p:spPr>
          <a:xfrm>
            <a:off x="4500866" y="2670060"/>
            <a:ext cx="670224" cy="5040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 dirty="0"/>
              <a:t>OCI </a:t>
            </a:r>
            <a:r>
              <a:rPr lang="es-MX" sz="800" dirty="0" err="1"/>
              <a:t>Resource</a:t>
            </a:r>
            <a:endParaRPr lang="es-MX" sz="800" dirty="0"/>
          </a:p>
        </p:txBody>
      </p:sp>
      <p:sp>
        <p:nvSpPr>
          <p:cNvPr id="10" name="Nube 7">
            <a:extLst>
              <a:ext uri="{FF2B5EF4-FFF2-40B4-BE49-F238E27FC236}">
                <a16:creationId xmlns:a16="http://schemas.microsoft.com/office/drawing/2014/main" id="{9C9A1743-B8E3-46EF-BFE3-F93E18733915}"/>
              </a:ext>
            </a:extLst>
          </p:cNvPr>
          <p:cNvSpPr/>
          <p:nvPr/>
        </p:nvSpPr>
        <p:spPr>
          <a:xfrm>
            <a:off x="4603754" y="2086552"/>
            <a:ext cx="841954" cy="550221"/>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100" dirty="0"/>
              <a:t>Cloud Event</a:t>
            </a:r>
          </a:p>
        </p:txBody>
      </p:sp>
      <p:sp>
        <p:nvSpPr>
          <p:cNvPr id="11" name="CuadroTexto 27">
            <a:extLst>
              <a:ext uri="{FF2B5EF4-FFF2-40B4-BE49-F238E27FC236}">
                <a16:creationId xmlns:a16="http://schemas.microsoft.com/office/drawing/2014/main" id="{B2E30B52-D8AB-4C45-A560-E3CF51706D8D}"/>
              </a:ext>
            </a:extLst>
          </p:cNvPr>
          <p:cNvSpPr txBox="1"/>
          <p:nvPr/>
        </p:nvSpPr>
        <p:spPr>
          <a:xfrm rot="10800000">
            <a:off x="3124504" y="2243032"/>
            <a:ext cx="346249" cy="820096"/>
          </a:xfrm>
          <a:prstGeom prst="rect">
            <a:avLst/>
          </a:prstGeom>
          <a:noFill/>
        </p:spPr>
        <p:txBody>
          <a:bodyPr vert="eaVert" wrap="none" rtlCol="0">
            <a:spAutoFit/>
          </a:bodyPr>
          <a:lstStyle/>
          <a:p>
            <a:r>
              <a:rPr lang="es-MX" sz="1050" dirty="0">
                <a:solidFill>
                  <a:schemeClr val="bg1"/>
                </a:solidFill>
              </a:rPr>
              <a:t>Event Rules</a:t>
            </a:r>
          </a:p>
        </p:txBody>
      </p:sp>
      <p:sp>
        <p:nvSpPr>
          <p:cNvPr id="14" name="Rectángulo 13">
            <a:extLst>
              <a:ext uri="{FF2B5EF4-FFF2-40B4-BE49-F238E27FC236}">
                <a16:creationId xmlns:a16="http://schemas.microsoft.com/office/drawing/2014/main" id="{BD1B91D1-AB9C-4A09-9A7D-3B66EE76FF8D}"/>
              </a:ext>
            </a:extLst>
          </p:cNvPr>
          <p:cNvSpPr/>
          <p:nvPr/>
        </p:nvSpPr>
        <p:spPr>
          <a:xfrm>
            <a:off x="3826814" y="3791439"/>
            <a:ext cx="57647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t>Notifications</a:t>
            </a:r>
            <a:endParaRPr lang="es-MX" sz="1200" dirty="0"/>
          </a:p>
        </p:txBody>
      </p:sp>
      <p:grpSp>
        <p:nvGrpSpPr>
          <p:cNvPr id="15" name="Grupo 30">
            <a:extLst>
              <a:ext uri="{FF2B5EF4-FFF2-40B4-BE49-F238E27FC236}">
                <a16:creationId xmlns:a16="http://schemas.microsoft.com/office/drawing/2014/main" id="{2295C0BB-761B-4900-B798-298E3D89DD7F}"/>
              </a:ext>
            </a:extLst>
          </p:cNvPr>
          <p:cNvGrpSpPr/>
          <p:nvPr/>
        </p:nvGrpSpPr>
        <p:grpSpPr>
          <a:xfrm>
            <a:off x="7984392" y="4029600"/>
            <a:ext cx="930750" cy="483796"/>
            <a:chOff x="6061931" y="3300590"/>
            <a:chExt cx="1240999" cy="645061"/>
          </a:xfrm>
        </p:grpSpPr>
        <p:sp>
          <p:nvSpPr>
            <p:cNvPr id="16" name="Cilindro 12">
              <a:extLst>
                <a:ext uri="{FF2B5EF4-FFF2-40B4-BE49-F238E27FC236}">
                  <a16:creationId xmlns:a16="http://schemas.microsoft.com/office/drawing/2014/main" id="{81A1CF41-7986-4159-A6D0-FE2FAB60AF89}"/>
                </a:ext>
              </a:extLst>
            </p:cNvPr>
            <p:cNvSpPr/>
            <p:nvPr/>
          </p:nvSpPr>
          <p:spPr>
            <a:xfrm rot="5400000">
              <a:off x="6363682" y="3006404"/>
              <a:ext cx="645061" cy="12334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17" name="CuadroTexto 22">
              <a:extLst>
                <a:ext uri="{FF2B5EF4-FFF2-40B4-BE49-F238E27FC236}">
                  <a16:creationId xmlns:a16="http://schemas.microsoft.com/office/drawing/2014/main" id="{CB50FBCA-B6EE-42AA-95D9-1BA5D0B8EB94}"/>
                </a:ext>
              </a:extLst>
            </p:cNvPr>
            <p:cNvSpPr txBox="1"/>
            <p:nvPr/>
          </p:nvSpPr>
          <p:spPr>
            <a:xfrm>
              <a:off x="6061931" y="3333707"/>
              <a:ext cx="1186650" cy="553997"/>
            </a:xfrm>
            <a:prstGeom prst="rect">
              <a:avLst/>
            </a:prstGeom>
            <a:noFill/>
          </p:spPr>
          <p:txBody>
            <a:bodyPr wrap="none" rtlCol="0">
              <a:spAutoFit/>
            </a:bodyPr>
            <a:lstStyle/>
            <a:p>
              <a:pPr algn="ctr"/>
              <a:r>
                <a:rPr lang="es-MX" sz="1050" dirty="0" err="1">
                  <a:solidFill>
                    <a:schemeClr val="bg1"/>
                  </a:solidFill>
                </a:rPr>
                <a:t>Notification</a:t>
              </a:r>
              <a:r>
                <a:rPr lang="es-MX" sz="1050" dirty="0">
                  <a:solidFill>
                    <a:schemeClr val="bg1"/>
                  </a:solidFill>
                </a:rPr>
                <a:t> </a:t>
              </a:r>
            </a:p>
            <a:p>
              <a:pPr algn="ctr"/>
              <a:r>
                <a:rPr lang="es-MX" sz="1050" dirty="0" err="1">
                  <a:solidFill>
                    <a:schemeClr val="bg1"/>
                  </a:solidFill>
                </a:rPr>
                <a:t>Topic</a:t>
              </a:r>
              <a:endParaRPr lang="es-MX" sz="1050" dirty="0">
                <a:solidFill>
                  <a:schemeClr val="bg1"/>
                </a:solidFill>
              </a:endParaRPr>
            </a:p>
          </p:txBody>
        </p:sp>
      </p:grpSp>
      <p:pic>
        <p:nvPicPr>
          <p:cNvPr id="18" name="Picture 17">
            <a:extLst>
              <a:ext uri="{FF2B5EF4-FFF2-40B4-BE49-F238E27FC236}">
                <a16:creationId xmlns:a16="http://schemas.microsoft.com/office/drawing/2014/main" id="{2D6DB488-B642-4543-804E-37CAFB3FA769}"/>
              </a:ext>
            </a:extLst>
          </p:cNvPr>
          <p:cNvPicPr>
            <a:picLocks noChangeAspect="1"/>
          </p:cNvPicPr>
          <p:nvPr/>
        </p:nvPicPr>
        <p:blipFill>
          <a:blip r:embed="rId4"/>
          <a:stretch>
            <a:fillRect/>
          </a:stretch>
        </p:blipFill>
        <p:spPr>
          <a:xfrm>
            <a:off x="5536857" y="46234"/>
            <a:ext cx="3268743" cy="719870"/>
          </a:xfrm>
          <a:prstGeom prst="rect">
            <a:avLst/>
          </a:prstGeom>
        </p:spPr>
      </p:pic>
    </p:spTree>
    <p:extLst>
      <p:ext uri="{BB962C8B-B14F-4D97-AF65-F5344CB8AC3E}">
        <p14:creationId xmlns:p14="http://schemas.microsoft.com/office/powerpoint/2010/main" val="327204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9AD16-4BA4-4939-8A6E-E08125A99E6A}"/>
              </a:ext>
            </a:extLst>
          </p:cNvPr>
          <p:cNvSpPr>
            <a:spLocks noGrp="1"/>
          </p:cNvSpPr>
          <p:nvPr>
            <p:ph type="title"/>
          </p:nvPr>
        </p:nvSpPr>
        <p:spPr/>
        <p:txBody>
          <a:bodyPr/>
          <a:lstStyle/>
          <a:p>
            <a:r>
              <a:rPr lang="nl-NL" dirty="0" err="1"/>
              <a:t>Send</a:t>
            </a:r>
            <a:r>
              <a:rPr lang="nl-NL" dirty="0"/>
              <a:t> email </a:t>
            </a:r>
            <a:r>
              <a:rPr lang="nl-NL" dirty="0" err="1"/>
              <a:t>upon</a:t>
            </a:r>
            <a:r>
              <a:rPr lang="nl-NL" dirty="0"/>
              <a:t> Notification </a:t>
            </a:r>
            <a:endParaRPr lang="en-NL" dirty="0"/>
          </a:p>
        </p:txBody>
      </p:sp>
      <p:sp>
        <p:nvSpPr>
          <p:cNvPr id="4" name="Footer Placeholder 3">
            <a:extLst>
              <a:ext uri="{FF2B5EF4-FFF2-40B4-BE49-F238E27FC236}">
                <a16:creationId xmlns:a16="http://schemas.microsoft.com/office/drawing/2014/main" id="{B0AD0A1F-B476-4AC7-A5CF-BE02176B0732}"/>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5" name="Picture 4">
            <a:extLst>
              <a:ext uri="{FF2B5EF4-FFF2-40B4-BE49-F238E27FC236}">
                <a16:creationId xmlns:a16="http://schemas.microsoft.com/office/drawing/2014/main" id="{0AC01727-1749-4AD2-83FF-BA72458B9863}"/>
              </a:ext>
            </a:extLst>
          </p:cNvPr>
          <p:cNvPicPr>
            <a:picLocks noChangeAspect="1"/>
          </p:cNvPicPr>
          <p:nvPr/>
        </p:nvPicPr>
        <p:blipFill>
          <a:blip r:embed="rId2"/>
          <a:stretch>
            <a:fillRect/>
          </a:stretch>
        </p:blipFill>
        <p:spPr>
          <a:xfrm>
            <a:off x="719998" y="997510"/>
            <a:ext cx="7300801" cy="3922732"/>
          </a:xfrm>
          <a:prstGeom prst="rect">
            <a:avLst/>
          </a:prstGeom>
        </p:spPr>
      </p:pic>
      <p:pic>
        <p:nvPicPr>
          <p:cNvPr id="10" name="Picture 9">
            <a:extLst>
              <a:ext uri="{FF2B5EF4-FFF2-40B4-BE49-F238E27FC236}">
                <a16:creationId xmlns:a16="http://schemas.microsoft.com/office/drawing/2014/main" id="{48B7E6F5-60F6-4046-BDF0-58951B8FA952}"/>
              </a:ext>
            </a:extLst>
          </p:cNvPr>
          <p:cNvPicPr>
            <a:picLocks noChangeAspect="1"/>
          </p:cNvPicPr>
          <p:nvPr/>
        </p:nvPicPr>
        <p:blipFill>
          <a:blip r:embed="rId3"/>
          <a:stretch>
            <a:fillRect/>
          </a:stretch>
        </p:blipFill>
        <p:spPr>
          <a:xfrm>
            <a:off x="6356195" y="36978"/>
            <a:ext cx="2573304" cy="1107625"/>
          </a:xfrm>
          <a:prstGeom prst="rect">
            <a:avLst/>
          </a:prstGeom>
        </p:spPr>
      </p:pic>
    </p:spTree>
    <p:extLst>
      <p:ext uri="{BB962C8B-B14F-4D97-AF65-F5344CB8AC3E}">
        <p14:creationId xmlns:p14="http://schemas.microsoft.com/office/powerpoint/2010/main" val="41901384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E0BD7DC-DA56-4641-A74D-8D3B685F8C6C}"/>
              </a:ext>
            </a:extLst>
          </p:cNvPr>
          <p:cNvPicPr>
            <a:picLocks noChangeAspect="1"/>
          </p:cNvPicPr>
          <p:nvPr/>
        </p:nvPicPr>
        <p:blipFill>
          <a:blip r:embed="rId2"/>
          <a:stretch>
            <a:fillRect/>
          </a:stretch>
        </p:blipFill>
        <p:spPr>
          <a:xfrm>
            <a:off x="719999" y="792000"/>
            <a:ext cx="6241104" cy="3711614"/>
          </a:xfrm>
          <a:prstGeom prst="rect">
            <a:avLst/>
          </a:prstGeom>
        </p:spPr>
      </p:pic>
      <p:sp>
        <p:nvSpPr>
          <p:cNvPr id="2" name="Title 1">
            <a:extLst>
              <a:ext uri="{FF2B5EF4-FFF2-40B4-BE49-F238E27FC236}">
                <a16:creationId xmlns:a16="http://schemas.microsoft.com/office/drawing/2014/main" id="{BE17496E-A169-4733-A98C-0FA7872E99BB}"/>
              </a:ext>
            </a:extLst>
          </p:cNvPr>
          <p:cNvSpPr>
            <a:spLocks noGrp="1"/>
          </p:cNvSpPr>
          <p:nvPr>
            <p:ph type="title"/>
          </p:nvPr>
        </p:nvSpPr>
        <p:spPr/>
        <p:txBody>
          <a:bodyPr/>
          <a:lstStyle/>
          <a:p>
            <a:r>
              <a:rPr lang="nl-NL" dirty="0"/>
              <a:t>Email Subscription is </a:t>
            </a:r>
            <a:r>
              <a:rPr lang="nl-NL" dirty="0" err="1"/>
              <a:t>Pending</a:t>
            </a:r>
            <a:r>
              <a:rPr lang="nl-NL" dirty="0"/>
              <a:t> </a:t>
            </a:r>
            <a:r>
              <a:rPr lang="nl-NL" dirty="0" err="1"/>
              <a:t>until</a:t>
            </a:r>
            <a:r>
              <a:rPr lang="nl-NL" dirty="0"/>
              <a:t> </a:t>
            </a:r>
            <a:r>
              <a:rPr lang="nl-NL" dirty="0" err="1"/>
              <a:t>confirmed</a:t>
            </a:r>
            <a:endParaRPr lang="en-NL" dirty="0"/>
          </a:p>
        </p:txBody>
      </p:sp>
      <p:sp>
        <p:nvSpPr>
          <p:cNvPr id="4" name="Footer Placeholder 3">
            <a:extLst>
              <a:ext uri="{FF2B5EF4-FFF2-40B4-BE49-F238E27FC236}">
                <a16:creationId xmlns:a16="http://schemas.microsoft.com/office/drawing/2014/main" id="{32D7EA53-D85F-43F8-9A9E-294FA812EF74}"/>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11" name="Picture 10">
            <a:extLst>
              <a:ext uri="{FF2B5EF4-FFF2-40B4-BE49-F238E27FC236}">
                <a16:creationId xmlns:a16="http://schemas.microsoft.com/office/drawing/2014/main" id="{FF22B89B-7C0B-4315-9A1F-4BC3B62D0131}"/>
              </a:ext>
            </a:extLst>
          </p:cNvPr>
          <p:cNvPicPr>
            <a:picLocks noChangeAspect="1"/>
          </p:cNvPicPr>
          <p:nvPr/>
        </p:nvPicPr>
        <p:blipFill>
          <a:blip r:embed="rId3"/>
          <a:stretch>
            <a:fillRect/>
          </a:stretch>
        </p:blipFill>
        <p:spPr>
          <a:xfrm>
            <a:off x="2987040" y="2803696"/>
            <a:ext cx="5988393" cy="19501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3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0719-2D62-42CF-8CD8-1E760BC5B75E}"/>
              </a:ext>
            </a:extLst>
          </p:cNvPr>
          <p:cNvSpPr>
            <a:spLocks noGrp="1"/>
          </p:cNvSpPr>
          <p:nvPr>
            <p:ph type="title"/>
          </p:nvPr>
        </p:nvSpPr>
        <p:spPr/>
        <p:txBody>
          <a:bodyPr/>
          <a:lstStyle/>
          <a:p>
            <a:r>
              <a:rPr lang="nl-NL" dirty="0" err="1"/>
              <a:t>When</a:t>
            </a:r>
            <a:r>
              <a:rPr lang="nl-NL" dirty="0"/>
              <a:t> </a:t>
            </a:r>
            <a:r>
              <a:rPr lang="nl-NL" dirty="0" err="1"/>
              <a:t>confirmed</a:t>
            </a:r>
            <a:r>
              <a:rPr lang="nl-NL" dirty="0"/>
              <a:t>, </a:t>
            </a:r>
            <a:r>
              <a:rPr lang="nl-NL" dirty="0" err="1"/>
              <a:t>the</a:t>
            </a:r>
            <a:r>
              <a:rPr lang="nl-NL" dirty="0"/>
              <a:t> </a:t>
            </a:r>
            <a:r>
              <a:rPr lang="nl-NL" dirty="0" err="1"/>
              <a:t>subscription</a:t>
            </a:r>
            <a:r>
              <a:rPr lang="nl-NL" dirty="0"/>
              <a:t> is </a:t>
            </a:r>
            <a:r>
              <a:rPr lang="nl-NL" dirty="0" err="1"/>
              <a:t>active</a:t>
            </a:r>
            <a:endParaRPr lang="en-NL" dirty="0"/>
          </a:p>
        </p:txBody>
      </p:sp>
      <p:pic>
        <p:nvPicPr>
          <p:cNvPr id="10" name="Snagit_SNG867">
            <a:extLst>
              <a:ext uri="{FF2B5EF4-FFF2-40B4-BE49-F238E27FC236}">
                <a16:creationId xmlns:a16="http://schemas.microsoft.com/office/drawing/2014/main" id="{5D77C8C7-71ED-49F6-86AF-2B5741355BAE}"/>
              </a:ext>
            </a:extLst>
          </p:cNvPr>
          <p:cNvPicPr>
            <a:picLocks noGrp="1" noChangeAspect="1"/>
          </p:cNvPicPr>
          <p:nvPr>
            <p:ph idx="1"/>
          </p:nvPr>
        </p:nvPicPr>
        <p:blipFill>
          <a:blip r:embed="rId2"/>
          <a:stretch>
            <a:fillRect/>
          </a:stretch>
        </p:blipFill>
        <p:spPr>
          <a:xfrm>
            <a:off x="720725" y="1194825"/>
            <a:ext cx="6623050" cy="3263438"/>
          </a:xfrm>
        </p:spPr>
      </p:pic>
      <p:sp>
        <p:nvSpPr>
          <p:cNvPr id="4" name="Footer Placeholder 3">
            <a:extLst>
              <a:ext uri="{FF2B5EF4-FFF2-40B4-BE49-F238E27FC236}">
                <a16:creationId xmlns:a16="http://schemas.microsoft.com/office/drawing/2014/main" id="{1365F53C-A5A9-4C48-BACF-1790F3FF8F80}"/>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8" name="Picture 7">
            <a:extLst>
              <a:ext uri="{FF2B5EF4-FFF2-40B4-BE49-F238E27FC236}">
                <a16:creationId xmlns:a16="http://schemas.microsoft.com/office/drawing/2014/main" id="{43E92A30-045B-469A-A508-A68C878EE1AF}"/>
              </a:ext>
            </a:extLst>
          </p:cNvPr>
          <p:cNvPicPr>
            <a:picLocks noChangeAspect="1"/>
          </p:cNvPicPr>
          <p:nvPr/>
        </p:nvPicPr>
        <p:blipFill>
          <a:blip r:embed="rId3"/>
          <a:stretch>
            <a:fillRect/>
          </a:stretch>
        </p:blipFill>
        <p:spPr>
          <a:xfrm>
            <a:off x="550230" y="831150"/>
            <a:ext cx="3624496" cy="3306026"/>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B4614BB-1EF6-48D0-A6F5-3F7D62366A52}"/>
              </a:ext>
            </a:extLst>
          </p:cNvPr>
          <p:cNvPicPr>
            <a:picLocks noChangeAspect="1"/>
          </p:cNvPicPr>
          <p:nvPr/>
        </p:nvPicPr>
        <p:blipFill>
          <a:blip r:embed="rId4"/>
          <a:stretch>
            <a:fillRect/>
          </a:stretch>
        </p:blipFill>
        <p:spPr>
          <a:xfrm>
            <a:off x="2082120" y="1954890"/>
            <a:ext cx="6868800" cy="2865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7371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86E5-3B8D-4BD1-AF7E-9E1D8E48DA97}"/>
              </a:ext>
            </a:extLst>
          </p:cNvPr>
          <p:cNvSpPr>
            <a:spLocks noGrp="1"/>
          </p:cNvSpPr>
          <p:nvPr>
            <p:ph type="title"/>
          </p:nvPr>
        </p:nvSpPr>
        <p:spPr/>
        <p:txBody>
          <a:bodyPr/>
          <a:lstStyle/>
          <a:p>
            <a:r>
              <a:rPr lang="nl-NL" dirty="0" err="1"/>
              <a:t>When</a:t>
            </a:r>
            <a:r>
              <a:rPr lang="nl-NL" dirty="0"/>
              <a:t> </a:t>
            </a:r>
            <a:r>
              <a:rPr lang="nl-NL" dirty="0" err="1"/>
              <a:t>the</a:t>
            </a:r>
            <a:r>
              <a:rPr lang="nl-NL" dirty="0"/>
              <a:t> Tweet </a:t>
            </a:r>
            <a:r>
              <a:rPr lang="nl-NL" dirty="0" err="1"/>
              <a:t>Summarizer</a:t>
            </a:r>
            <a:r>
              <a:rPr lang="nl-NL" dirty="0"/>
              <a:t> is </a:t>
            </a:r>
            <a:r>
              <a:rPr lang="nl-NL" dirty="0" err="1"/>
              <a:t>invoked</a:t>
            </a:r>
            <a:r>
              <a:rPr lang="nl-NL" dirty="0"/>
              <a:t>…</a:t>
            </a:r>
            <a:endParaRPr lang="en-NL" dirty="0"/>
          </a:p>
        </p:txBody>
      </p:sp>
      <p:sp>
        <p:nvSpPr>
          <p:cNvPr id="3" name="Content Placeholder 2">
            <a:extLst>
              <a:ext uri="{FF2B5EF4-FFF2-40B4-BE49-F238E27FC236}">
                <a16:creationId xmlns:a16="http://schemas.microsoft.com/office/drawing/2014/main" id="{705ACDCB-970D-405F-A9E9-A71FE7835C5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1A2B576-C7A8-4DBB-9ED9-112998D09310}"/>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6" name="Cloud 5">
            <a:extLst>
              <a:ext uri="{FF2B5EF4-FFF2-40B4-BE49-F238E27FC236}">
                <a16:creationId xmlns:a16="http://schemas.microsoft.com/office/drawing/2014/main" id="{D3CBA072-FBAE-4074-8058-BB47ED5575F7}"/>
              </a:ext>
            </a:extLst>
          </p:cNvPr>
          <p:cNvSpPr/>
          <p:nvPr/>
        </p:nvSpPr>
        <p:spPr>
          <a:xfrm>
            <a:off x="4250871" y="93721"/>
            <a:ext cx="5539901"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grpSp>
        <p:nvGrpSpPr>
          <p:cNvPr id="7" name="Group 6">
            <a:extLst>
              <a:ext uri="{FF2B5EF4-FFF2-40B4-BE49-F238E27FC236}">
                <a16:creationId xmlns:a16="http://schemas.microsoft.com/office/drawing/2014/main" id="{601B5E08-C77E-439E-B94D-88A5D81CABBD}"/>
              </a:ext>
            </a:extLst>
          </p:cNvPr>
          <p:cNvGrpSpPr/>
          <p:nvPr/>
        </p:nvGrpSpPr>
        <p:grpSpPr>
          <a:xfrm>
            <a:off x="6932889" y="920443"/>
            <a:ext cx="1208210" cy="1208210"/>
            <a:chOff x="8501701" y="2363821"/>
            <a:chExt cx="1208210" cy="1208210"/>
          </a:xfrm>
        </p:grpSpPr>
        <p:pic>
          <p:nvPicPr>
            <p:cNvPr id="8" name="Graphic 7">
              <a:extLst>
                <a:ext uri="{FF2B5EF4-FFF2-40B4-BE49-F238E27FC236}">
                  <a16:creationId xmlns:a16="http://schemas.microsoft.com/office/drawing/2014/main" id="{B3A7E3DC-E1D4-49CA-AA3D-965475848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9" name="Rectangle 8">
              <a:extLst>
                <a:ext uri="{FF2B5EF4-FFF2-40B4-BE49-F238E27FC236}">
                  <a16:creationId xmlns:a16="http://schemas.microsoft.com/office/drawing/2014/main" id="{E407E741-B681-4A0C-A906-31005F14DC84}"/>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10" name="Group 9">
            <a:extLst>
              <a:ext uri="{FF2B5EF4-FFF2-40B4-BE49-F238E27FC236}">
                <a16:creationId xmlns:a16="http://schemas.microsoft.com/office/drawing/2014/main" id="{6BEA267A-B3EF-4F89-86F1-49052B1B1FD2}"/>
              </a:ext>
            </a:extLst>
          </p:cNvPr>
          <p:cNvGrpSpPr/>
          <p:nvPr/>
        </p:nvGrpSpPr>
        <p:grpSpPr>
          <a:xfrm>
            <a:off x="5574268" y="651104"/>
            <a:ext cx="805942" cy="953482"/>
            <a:chOff x="9019344" y="1468849"/>
            <a:chExt cx="805942" cy="953482"/>
          </a:xfrm>
        </p:grpSpPr>
        <p:grpSp>
          <p:nvGrpSpPr>
            <p:cNvPr id="11" name="Group 10">
              <a:extLst>
                <a:ext uri="{FF2B5EF4-FFF2-40B4-BE49-F238E27FC236}">
                  <a16:creationId xmlns:a16="http://schemas.microsoft.com/office/drawing/2014/main" id="{C4743B7A-6CC0-4DF8-A18A-04211CD38D89}"/>
                </a:ext>
              </a:extLst>
            </p:cNvPr>
            <p:cNvGrpSpPr/>
            <p:nvPr/>
          </p:nvGrpSpPr>
          <p:grpSpPr>
            <a:xfrm>
              <a:off x="9113143" y="1468849"/>
              <a:ext cx="582945" cy="635162"/>
              <a:chOff x="9113143" y="1758788"/>
              <a:chExt cx="582945" cy="635162"/>
            </a:xfrm>
          </p:grpSpPr>
          <p:sp>
            <p:nvSpPr>
              <p:cNvPr id="13" name="Rectangle 12">
                <a:extLst>
                  <a:ext uri="{FF2B5EF4-FFF2-40B4-BE49-F238E27FC236}">
                    <a16:creationId xmlns:a16="http://schemas.microsoft.com/office/drawing/2014/main" id="{4470FB53-D0BF-4F9E-BD1D-0997DFE28827}"/>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30">
                <a:extLst>
                  <a:ext uri="{FF2B5EF4-FFF2-40B4-BE49-F238E27FC236}">
                    <a16:creationId xmlns:a16="http://schemas.microsoft.com/office/drawing/2014/main" id="{DB56A21A-4E21-458F-8554-7E552861EFC8}"/>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12" name="Rectangle 11">
              <a:extLst>
                <a:ext uri="{FF2B5EF4-FFF2-40B4-BE49-F238E27FC236}">
                  <a16:creationId xmlns:a16="http://schemas.microsoft.com/office/drawing/2014/main" id="{7A6F71DA-B279-4265-812F-A2A1920C04B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15" name="Group 14">
            <a:extLst>
              <a:ext uri="{FF2B5EF4-FFF2-40B4-BE49-F238E27FC236}">
                <a16:creationId xmlns:a16="http://schemas.microsoft.com/office/drawing/2014/main" id="{42AE026E-DD24-43D7-9F1A-DB53A98ABC3C}"/>
              </a:ext>
            </a:extLst>
          </p:cNvPr>
          <p:cNvGrpSpPr/>
          <p:nvPr/>
        </p:nvGrpSpPr>
        <p:grpSpPr>
          <a:xfrm>
            <a:off x="8326790" y="1202992"/>
            <a:ext cx="1215471" cy="1215471"/>
            <a:chOff x="343358" y="1039735"/>
            <a:chExt cx="1215471" cy="1215471"/>
          </a:xfrm>
        </p:grpSpPr>
        <p:pic>
          <p:nvPicPr>
            <p:cNvPr id="16" name="Graphic 77">
              <a:extLst>
                <a:ext uri="{FF2B5EF4-FFF2-40B4-BE49-F238E27FC236}">
                  <a16:creationId xmlns:a16="http://schemas.microsoft.com/office/drawing/2014/main" id="{329E9DD2-D5CA-4C33-9007-A0B4362EB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17" name="Rectangle 16">
              <a:extLst>
                <a:ext uri="{FF2B5EF4-FFF2-40B4-BE49-F238E27FC236}">
                  <a16:creationId xmlns:a16="http://schemas.microsoft.com/office/drawing/2014/main" id="{68DE5092-8714-4791-A8CC-52794D737D65}"/>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18" name="Picture 2">
            <a:extLst>
              <a:ext uri="{FF2B5EF4-FFF2-40B4-BE49-F238E27FC236}">
                <a16:creationId xmlns:a16="http://schemas.microsoft.com/office/drawing/2014/main" id="{71DFF9C1-91C0-465B-B48B-DAA5F08FB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6823" y="349761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606E563F-9D06-4CB4-9523-49F7FC9CE893}"/>
              </a:ext>
            </a:extLst>
          </p:cNvPr>
          <p:cNvSpPr/>
          <p:nvPr/>
        </p:nvSpPr>
        <p:spPr>
          <a:xfrm>
            <a:off x="4525489" y="17942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20" name="Rectangle: Rounded Corners 19">
            <a:extLst>
              <a:ext uri="{FF2B5EF4-FFF2-40B4-BE49-F238E27FC236}">
                <a16:creationId xmlns:a16="http://schemas.microsoft.com/office/drawing/2014/main" id="{38C25891-66D4-4EDF-A206-FE8349262E72}"/>
              </a:ext>
            </a:extLst>
          </p:cNvPr>
          <p:cNvSpPr/>
          <p:nvPr/>
        </p:nvSpPr>
        <p:spPr>
          <a:xfrm>
            <a:off x="5512363" y="226965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21" name="Connector: Elbow 20">
            <a:extLst>
              <a:ext uri="{FF2B5EF4-FFF2-40B4-BE49-F238E27FC236}">
                <a16:creationId xmlns:a16="http://schemas.microsoft.com/office/drawing/2014/main" id="{1146568C-BF36-4749-9596-DE9A7D01BDF3}"/>
              </a:ext>
            </a:extLst>
          </p:cNvPr>
          <p:cNvCxnSpPr>
            <a:cxnSpLocks/>
          </p:cNvCxnSpPr>
          <p:nvPr/>
        </p:nvCxnSpPr>
        <p:spPr>
          <a:xfrm>
            <a:off x="5150673" y="24292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F4F1A8-F8D7-4899-8CDB-48D728A872E5}"/>
              </a:ext>
            </a:extLst>
          </p:cNvPr>
          <p:cNvCxnSpPr>
            <a:cxnSpLocks/>
          </p:cNvCxnSpPr>
          <p:nvPr/>
        </p:nvCxnSpPr>
        <p:spPr>
          <a:xfrm>
            <a:off x="6138530" y="95544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a:extLst>
              <a:ext uri="{FF2B5EF4-FFF2-40B4-BE49-F238E27FC236}">
                <a16:creationId xmlns:a16="http://schemas.microsoft.com/office/drawing/2014/main" id="{30EE4290-C645-48CF-9F0D-2C80019F5D8E}"/>
              </a:ext>
            </a:extLst>
          </p:cNvPr>
          <p:cNvSpPr/>
          <p:nvPr/>
        </p:nvSpPr>
        <p:spPr>
          <a:xfrm>
            <a:off x="6483469" y="103356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4" name="Connector: Elbow 23">
            <a:extLst>
              <a:ext uri="{FF2B5EF4-FFF2-40B4-BE49-F238E27FC236}">
                <a16:creationId xmlns:a16="http://schemas.microsoft.com/office/drawing/2014/main" id="{9AEDE98C-8F6C-4D2B-AD10-C62364AAF356}"/>
              </a:ext>
            </a:extLst>
          </p:cNvPr>
          <p:cNvCxnSpPr>
            <a:cxnSpLocks/>
            <a:stCxn id="20" idx="0"/>
          </p:cNvCxnSpPr>
          <p:nvPr/>
        </p:nvCxnSpPr>
        <p:spPr>
          <a:xfrm rot="5400000" flipH="1" flipV="1">
            <a:off x="5395427" y="169859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Email">
            <a:extLst>
              <a:ext uri="{FF2B5EF4-FFF2-40B4-BE49-F238E27FC236}">
                <a16:creationId xmlns:a16="http://schemas.microsoft.com/office/drawing/2014/main" id="{7974F9E1-44F6-488D-AC01-D3A8DE78BD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2992" y="2921635"/>
            <a:ext cx="468224" cy="468224"/>
          </a:xfrm>
          <a:prstGeom prst="rect">
            <a:avLst/>
          </a:prstGeom>
        </p:spPr>
      </p:pic>
      <p:sp>
        <p:nvSpPr>
          <p:cNvPr id="26" name="Rectangle 25">
            <a:extLst>
              <a:ext uri="{FF2B5EF4-FFF2-40B4-BE49-F238E27FC236}">
                <a16:creationId xmlns:a16="http://schemas.microsoft.com/office/drawing/2014/main" id="{3E86444E-74B3-409B-96AD-79C973F50E33}"/>
              </a:ext>
            </a:extLst>
          </p:cNvPr>
          <p:cNvSpPr/>
          <p:nvPr/>
        </p:nvSpPr>
        <p:spPr>
          <a:xfrm>
            <a:off x="8674984" y="201896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7" name="Connector: Elbow 26">
            <a:extLst>
              <a:ext uri="{FF2B5EF4-FFF2-40B4-BE49-F238E27FC236}">
                <a16:creationId xmlns:a16="http://schemas.microsoft.com/office/drawing/2014/main" id="{583A9397-E60B-43B0-A262-FFE8BA752161}"/>
              </a:ext>
            </a:extLst>
          </p:cNvPr>
          <p:cNvCxnSpPr>
            <a:cxnSpLocks/>
          </p:cNvCxnSpPr>
          <p:nvPr/>
        </p:nvCxnSpPr>
        <p:spPr>
          <a:xfrm rot="5400000">
            <a:off x="8522086" y="240711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335B844-7D25-4300-8742-74E6A0609E6B}"/>
              </a:ext>
            </a:extLst>
          </p:cNvPr>
          <p:cNvCxnSpPr>
            <a:cxnSpLocks/>
          </p:cNvCxnSpPr>
          <p:nvPr/>
        </p:nvCxnSpPr>
        <p:spPr>
          <a:xfrm>
            <a:off x="7792829" y="155942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DC26D8C-7B86-4F62-8AF7-BA5A0AFA4D48}"/>
              </a:ext>
            </a:extLst>
          </p:cNvPr>
          <p:cNvSpPr/>
          <p:nvPr/>
        </p:nvSpPr>
        <p:spPr>
          <a:xfrm rot="19744707">
            <a:off x="4185012" y="285963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0" name="Arrow: Right 29">
            <a:extLst>
              <a:ext uri="{FF2B5EF4-FFF2-40B4-BE49-F238E27FC236}">
                <a16:creationId xmlns:a16="http://schemas.microsoft.com/office/drawing/2014/main" id="{AC7A7D71-4653-4684-B9DD-50058D89B8B7}"/>
              </a:ext>
            </a:extLst>
          </p:cNvPr>
          <p:cNvSpPr/>
          <p:nvPr/>
        </p:nvSpPr>
        <p:spPr>
          <a:xfrm>
            <a:off x="4075614" y="23805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Footer Placeholder 1">
            <a:extLst>
              <a:ext uri="{FF2B5EF4-FFF2-40B4-BE49-F238E27FC236}">
                <a16:creationId xmlns:a16="http://schemas.microsoft.com/office/drawing/2014/main" id="{DFF59C15-3D64-40EB-A45E-192601B9DB7F}"/>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Oracle Groundbreakers Tour 2020 LATAM | Oracle Cloud Native Application Development</a:t>
            </a:r>
            <a:endParaRPr lang="nl-NL"/>
          </a:p>
        </p:txBody>
      </p:sp>
      <p:grpSp>
        <p:nvGrpSpPr>
          <p:cNvPr id="35" name="Group 34">
            <a:extLst>
              <a:ext uri="{FF2B5EF4-FFF2-40B4-BE49-F238E27FC236}">
                <a16:creationId xmlns:a16="http://schemas.microsoft.com/office/drawing/2014/main" id="{052B2076-7CAD-467A-80C1-05E527E12218}"/>
              </a:ext>
            </a:extLst>
          </p:cNvPr>
          <p:cNvGrpSpPr/>
          <p:nvPr/>
        </p:nvGrpSpPr>
        <p:grpSpPr>
          <a:xfrm>
            <a:off x="4996039" y="2895599"/>
            <a:ext cx="953417" cy="722010"/>
            <a:chOff x="303130" y="1040872"/>
            <a:chExt cx="1283748" cy="1283748"/>
          </a:xfrm>
        </p:grpSpPr>
        <p:pic>
          <p:nvPicPr>
            <p:cNvPr id="36" name="Graphic 64">
              <a:extLst>
                <a:ext uri="{FF2B5EF4-FFF2-40B4-BE49-F238E27FC236}">
                  <a16:creationId xmlns:a16="http://schemas.microsoft.com/office/drawing/2014/main" id="{D7B14755-5515-45EF-A7F0-4D7BE1D252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130" y="1040872"/>
              <a:ext cx="1283748" cy="1283748"/>
            </a:xfrm>
            <a:prstGeom prst="rect">
              <a:avLst/>
            </a:prstGeom>
          </p:spPr>
        </p:pic>
        <p:sp>
          <p:nvSpPr>
            <p:cNvPr id="37" name="Rectangle 36">
              <a:extLst>
                <a:ext uri="{FF2B5EF4-FFF2-40B4-BE49-F238E27FC236}">
                  <a16:creationId xmlns:a16="http://schemas.microsoft.com/office/drawing/2014/main" id="{B054DF3C-E51B-4635-9258-96E9CC349382}"/>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38" name="Connector: Elbow 37">
            <a:extLst>
              <a:ext uri="{FF2B5EF4-FFF2-40B4-BE49-F238E27FC236}">
                <a16:creationId xmlns:a16="http://schemas.microsoft.com/office/drawing/2014/main" id="{B6B4C620-AA18-4B29-8E7A-7FA4AAAF7F17}"/>
              </a:ext>
            </a:extLst>
          </p:cNvPr>
          <p:cNvCxnSpPr>
            <a:cxnSpLocks/>
          </p:cNvCxnSpPr>
          <p:nvPr/>
        </p:nvCxnSpPr>
        <p:spPr>
          <a:xfrm rot="5400000">
            <a:off x="5325949" y="274511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2" name="Picture 31">
            <a:extLst>
              <a:ext uri="{FF2B5EF4-FFF2-40B4-BE49-F238E27FC236}">
                <a16:creationId xmlns:a16="http://schemas.microsoft.com/office/drawing/2014/main" id="{9A917367-A096-486C-A4F6-D9D10A11383B}"/>
              </a:ext>
            </a:extLst>
          </p:cNvPr>
          <p:cNvPicPr>
            <a:picLocks noChangeAspect="1"/>
          </p:cNvPicPr>
          <p:nvPr/>
        </p:nvPicPr>
        <p:blipFill>
          <a:blip r:embed="rId11"/>
          <a:stretch>
            <a:fillRect/>
          </a:stretch>
        </p:blipFill>
        <p:spPr>
          <a:xfrm>
            <a:off x="179046" y="720508"/>
            <a:ext cx="5091549" cy="427914"/>
          </a:xfrm>
          <a:prstGeom prst="rect">
            <a:avLst/>
          </a:prstGeom>
        </p:spPr>
      </p:pic>
      <p:sp>
        <p:nvSpPr>
          <p:cNvPr id="41" name="Freeform: Shape 40">
            <a:extLst>
              <a:ext uri="{FF2B5EF4-FFF2-40B4-BE49-F238E27FC236}">
                <a16:creationId xmlns:a16="http://schemas.microsoft.com/office/drawing/2014/main" id="{00CAC65B-2C45-4C09-A2C4-A1FE9EF12CC8}"/>
              </a:ext>
            </a:extLst>
          </p:cNvPr>
          <p:cNvSpPr/>
          <p:nvPr/>
        </p:nvSpPr>
        <p:spPr>
          <a:xfrm>
            <a:off x="2724821" y="1040780"/>
            <a:ext cx="1334223" cy="1442225"/>
          </a:xfrm>
          <a:custGeom>
            <a:avLst/>
            <a:gdLst>
              <a:gd name="connsiteX0" fmla="*/ 1021989 w 1334223"/>
              <a:gd name="connsiteY0" fmla="*/ 0 h 1442225"/>
              <a:gd name="connsiteX1" fmla="*/ 3511 w 1334223"/>
              <a:gd name="connsiteY1" fmla="*/ 892098 h 1442225"/>
              <a:gd name="connsiteX2" fmla="*/ 1334223 w 1334223"/>
              <a:gd name="connsiteY2" fmla="*/ 1442225 h 1442225"/>
            </a:gdLst>
            <a:ahLst/>
            <a:cxnLst>
              <a:cxn ang="0">
                <a:pos x="connsiteX0" y="connsiteY0"/>
              </a:cxn>
              <a:cxn ang="0">
                <a:pos x="connsiteX1" y="connsiteY1"/>
              </a:cxn>
              <a:cxn ang="0">
                <a:pos x="connsiteX2" y="connsiteY2"/>
              </a:cxn>
            </a:cxnLst>
            <a:rect l="l" t="t" r="r" b="b"/>
            <a:pathLst>
              <a:path w="1334223" h="1442225">
                <a:moveTo>
                  <a:pt x="1021989" y="0"/>
                </a:moveTo>
                <a:cubicBezTo>
                  <a:pt x="486730" y="325863"/>
                  <a:pt x="-48528" y="651727"/>
                  <a:pt x="3511" y="892098"/>
                </a:cubicBezTo>
                <a:cubicBezTo>
                  <a:pt x="55550" y="1132469"/>
                  <a:pt x="694886" y="1287347"/>
                  <a:pt x="1334223" y="144222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9" name="Picture 38">
            <a:extLst>
              <a:ext uri="{FF2B5EF4-FFF2-40B4-BE49-F238E27FC236}">
                <a16:creationId xmlns:a16="http://schemas.microsoft.com/office/drawing/2014/main" id="{42729CEC-B0C2-418C-9128-BD1BD1D38244}"/>
              </a:ext>
            </a:extLst>
          </p:cNvPr>
          <p:cNvPicPr>
            <a:picLocks noChangeAspect="1"/>
          </p:cNvPicPr>
          <p:nvPr/>
        </p:nvPicPr>
        <p:blipFill rotWithShape="1">
          <a:blip r:embed="rId12"/>
          <a:srcRect t="28363" r="12615"/>
          <a:stretch/>
        </p:blipFill>
        <p:spPr>
          <a:xfrm>
            <a:off x="5137435" y="117980"/>
            <a:ext cx="3843522" cy="368811"/>
          </a:xfrm>
          <a:prstGeom prst="rect">
            <a:avLst/>
          </a:prstGeom>
        </p:spPr>
      </p:pic>
    </p:spTree>
    <p:extLst>
      <p:ext uri="{BB962C8B-B14F-4D97-AF65-F5344CB8AC3E}">
        <p14:creationId xmlns:p14="http://schemas.microsoft.com/office/powerpoint/2010/main" val="90429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21"/>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29"/>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24"/>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0" nodeType="clickEffect">
                                  <p:stCondLst>
                                    <p:cond delay="0"/>
                                  </p:stCondLst>
                                  <p:childTnLst>
                                    <p:animScale>
                                      <p:cBhvr>
                                        <p:cTn id="26" dur="2000" fill="hold"/>
                                        <p:tgtEl>
                                          <p:spTgt spid="23"/>
                                        </p:tgtEl>
                                      </p:cBhvr>
                                      <p:by x="150000" y="150000"/>
                                    </p:animScale>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28"/>
                                        </p:tgtEl>
                                      </p:cBhvr>
                                      <p:by x="150000" y="150000"/>
                                    </p:animScale>
                                  </p:childTnLst>
                                </p:cTn>
                              </p:par>
                              <p:par>
                                <p:cTn id="31" presetID="6" presetClass="emph" presetSubtype="0" fill="hold" nodeType="withEffect">
                                  <p:stCondLst>
                                    <p:cond delay="0"/>
                                  </p:stCondLst>
                                  <p:childTnLst>
                                    <p:animScale>
                                      <p:cBhvr>
                                        <p:cTn id="32"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animBg="1"/>
      <p:bldP spid="3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FE7-FB51-4A85-A684-69D4A6C0ABE3}"/>
              </a:ext>
            </a:extLst>
          </p:cNvPr>
          <p:cNvSpPr>
            <a:spLocks noGrp="1"/>
          </p:cNvSpPr>
          <p:nvPr>
            <p:ph type="title"/>
          </p:nvPr>
        </p:nvSpPr>
        <p:spPr/>
        <p:txBody>
          <a:bodyPr/>
          <a:lstStyle/>
          <a:p>
            <a:r>
              <a:rPr lang="en-US" dirty="0"/>
              <a:t>Castle on the Cloud – Infrastructure (real)</a:t>
            </a:r>
          </a:p>
        </p:txBody>
      </p:sp>
      <p:sp>
        <p:nvSpPr>
          <p:cNvPr id="4" name="Footer Placeholder 3">
            <a:extLst>
              <a:ext uri="{FF2B5EF4-FFF2-40B4-BE49-F238E27FC236}">
                <a16:creationId xmlns:a16="http://schemas.microsoft.com/office/drawing/2014/main" id="{AB24EC8B-2425-4A2F-888A-B504A1578D5A}"/>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7" name="Picture 6" descr="White clouds on pink sky">
            <a:extLst>
              <a:ext uri="{FF2B5EF4-FFF2-40B4-BE49-F238E27FC236}">
                <a16:creationId xmlns:a16="http://schemas.microsoft.com/office/drawing/2014/main" id="{93ACA0F4-478F-4AA5-A118-12BB5D4E9220}"/>
              </a:ext>
            </a:extLst>
          </p:cNvPr>
          <p:cNvPicPr>
            <a:picLocks noChangeAspect="1"/>
          </p:cNvPicPr>
          <p:nvPr/>
        </p:nvPicPr>
        <p:blipFill>
          <a:blip r:embed="rId2">
            <a:duotone>
              <a:schemeClr val="accent6">
                <a:shade val="45000"/>
                <a:satMod val="135000"/>
              </a:schemeClr>
              <a:prstClr val="white"/>
            </a:duotone>
          </a:blip>
          <a:stretch>
            <a:fillRect/>
          </a:stretch>
        </p:blipFill>
        <p:spPr>
          <a:xfrm>
            <a:off x="-282498" y="2453269"/>
            <a:ext cx="9426497" cy="2505792"/>
          </a:xfrm>
          <a:prstGeom prst="rect">
            <a:avLst/>
          </a:prstGeom>
          <a:ln>
            <a:noFill/>
          </a:ln>
          <a:effectLst>
            <a:softEdge rad="112500"/>
          </a:effectLst>
        </p:spPr>
      </p:pic>
      <p:pic>
        <p:nvPicPr>
          <p:cNvPr id="2050" name="Picture 2">
            <a:extLst>
              <a:ext uri="{FF2B5EF4-FFF2-40B4-BE49-F238E27FC236}">
                <a16:creationId xmlns:a16="http://schemas.microsoft.com/office/drawing/2014/main" id="{65A125D4-B466-42D8-B615-4D6E7D502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801" y="4119679"/>
            <a:ext cx="453908" cy="46956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6A4074F-8BF6-4742-B579-15E454663F3F}"/>
              </a:ext>
            </a:extLst>
          </p:cNvPr>
          <p:cNvSpPr/>
          <p:nvPr/>
        </p:nvSpPr>
        <p:spPr>
          <a:xfrm>
            <a:off x="455158" y="4531243"/>
            <a:ext cx="944137" cy="4344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power</a:t>
            </a:r>
          </a:p>
        </p:txBody>
      </p:sp>
      <p:sp>
        <p:nvSpPr>
          <p:cNvPr id="9" name="Arrow: Left 8">
            <a:extLst>
              <a:ext uri="{FF2B5EF4-FFF2-40B4-BE49-F238E27FC236}">
                <a16:creationId xmlns:a16="http://schemas.microsoft.com/office/drawing/2014/main" id="{042E35C1-7C66-47D8-AA3D-4A4EFBB92340}"/>
              </a:ext>
            </a:extLst>
          </p:cNvPr>
          <p:cNvSpPr/>
          <p:nvPr/>
        </p:nvSpPr>
        <p:spPr>
          <a:xfrm>
            <a:off x="8064005" y="4472940"/>
            <a:ext cx="944137" cy="4344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cooling</a:t>
            </a:r>
          </a:p>
        </p:txBody>
      </p:sp>
      <p:sp>
        <p:nvSpPr>
          <p:cNvPr id="10" name="Cube 9">
            <a:extLst>
              <a:ext uri="{FF2B5EF4-FFF2-40B4-BE49-F238E27FC236}">
                <a16:creationId xmlns:a16="http://schemas.microsoft.com/office/drawing/2014/main" id="{F5EE2FE5-DF7D-416F-8368-55F28D4F96DD}"/>
              </a:ext>
            </a:extLst>
          </p:cNvPr>
          <p:cNvSpPr/>
          <p:nvPr/>
        </p:nvSpPr>
        <p:spPr>
          <a:xfrm>
            <a:off x="3278460" y="4207500"/>
            <a:ext cx="691374" cy="335264"/>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rPr>
              <a:t>rack</a:t>
            </a:r>
            <a:br>
              <a:rPr lang="en-US" sz="900" dirty="0">
                <a:solidFill>
                  <a:sysClr val="windowText" lastClr="000000"/>
                </a:solidFill>
              </a:rPr>
            </a:br>
            <a:r>
              <a:rPr lang="en-US" sz="900" dirty="0">
                <a:solidFill>
                  <a:sysClr val="windowText" lastClr="000000"/>
                </a:solidFill>
              </a:rPr>
              <a:t>space</a:t>
            </a:r>
          </a:p>
        </p:txBody>
      </p:sp>
      <p:sp>
        <p:nvSpPr>
          <p:cNvPr id="11" name="Cube 10">
            <a:extLst>
              <a:ext uri="{FF2B5EF4-FFF2-40B4-BE49-F238E27FC236}">
                <a16:creationId xmlns:a16="http://schemas.microsoft.com/office/drawing/2014/main" id="{6646E4D0-EA35-4A28-99BA-4EE4F41CF94B}"/>
              </a:ext>
            </a:extLst>
          </p:cNvPr>
          <p:cNvSpPr/>
          <p:nvPr/>
        </p:nvSpPr>
        <p:spPr>
          <a:xfrm>
            <a:off x="1440182" y="4641623"/>
            <a:ext cx="5597912" cy="23863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physical real estate</a:t>
            </a:r>
          </a:p>
        </p:txBody>
      </p:sp>
      <p:sp>
        <p:nvSpPr>
          <p:cNvPr id="12" name="Content Placeholder 2">
            <a:extLst>
              <a:ext uri="{FF2B5EF4-FFF2-40B4-BE49-F238E27FC236}">
                <a16:creationId xmlns:a16="http://schemas.microsoft.com/office/drawing/2014/main" id="{3CBD935A-E7D1-4CE2-B2FF-AA5FF769E541}"/>
              </a:ext>
            </a:extLst>
          </p:cNvPr>
          <p:cNvSpPr>
            <a:spLocks noGrp="1"/>
          </p:cNvSpPr>
          <p:nvPr>
            <p:ph idx="1"/>
          </p:nvPr>
        </p:nvSpPr>
        <p:spPr>
          <a:xfrm>
            <a:off x="720003" y="936000"/>
            <a:ext cx="7635977" cy="3780000"/>
          </a:xfrm>
        </p:spPr>
        <p:txBody>
          <a:bodyPr/>
          <a:lstStyle/>
          <a:p>
            <a:r>
              <a:rPr lang="en-US" dirty="0"/>
              <a:t>Servers</a:t>
            </a:r>
          </a:p>
          <a:p>
            <a:r>
              <a:rPr lang="en-US" dirty="0"/>
              <a:t>Storage</a:t>
            </a:r>
          </a:p>
          <a:p>
            <a:r>
              <a:rPr lang="en-US" dirty="0"/>
              <a:t>Network</a:t>
            </a:r>
            <a:br>
              <a:rPr lang="en-US" dirty="0"/>
            </a:br>
            <a:endParaRPr lang="en-US" dirty="0"/>
          </a:p>
          <a:p>
            <a:r>
              <a:rPr lang="en-US" dirty="0"/>
              <a:t>Staff: acquisition, training, installation, monitoring, patching/upgrading/replacing</a:t>
            </a:r>
          </a:p>
        </p:txBody>
      </p:sp>
      <p:pic>
        <p:nvPicPr>
          <p:cNvPr id="6" name="Graphic 5" descr="Badge Tick outline">
            <a:extLst>
              <a:ext uri="{FF2B5EF4-FFF2-40B4-BE49-F238E27FC236}">
                <a16:creationId xmlns:a16="http://schemas.microsoft.com/office/drawing/2014/main" id="{0C4D93C1-D04E-4B1F-B22C-9F6A1D6290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5768" y="3926809"/>
            <a:ext cx="633490" cy="633490"/>
          </a:xfrm>
          <a:prstGeom prst="rect">
            <a:avLst/>
          </a:prstGeom>
        </p:spPr>
      </p:pic>
      <p:pic>
        <p:nvPicPr>
          <p:cNvPr id="14" name="Graphic 13" descr="Security camera with solid fill">
            <a:extLst>
              <a:ext uri="{FF2B5EF4-FFF2-40B4-BE49-F238E27FC236}">
                <a16:creationId xmlns:a16="http://schemas.microsoft.com/office/drawing/2014/main" id="{0F46E4F9-A1B0-48A6-A9B3-B5DA8A6223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237" y="4090084"/>
            <a:ext cx="434489" cy="434489"/>
          </a:xfrm>
          <a:prstGeom prst="rect">
            <a:avLst/>
          </a:prstGeom>
        </p:spPr>
      </p:pic>
      <p:pic>
        <p:nvPicPr>
          <p:cNvPr id="16" name="Graphic 15" descr="Safe with solid fill">
            <a:extLst>
              <a:ext uri="{FF2B5EF4-FFF2-40B4-BE49-F238E27FC236}">
                <a16:creationId xmlns:a16="http://schemas.microsoft.com/office/drawing/2014/main" id="{668C6141-FE52-40F4-9B8A-443F919BD2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4362" y="4291449"/>
            <a:ext cx="311271" cy="311271"/>
          </a:xfrm>
          <a:prstGeom prst="rect">
            <a:avLst/>
          </a:prstGeom>
        </p:spPr>
      </p:pic>
      <p:pic>
        <p:nvPicPr>
          <p:cNvPr id="18" name="Graphic 17" descr="Siren with solid fill">
            <a:extLst>
              <a:ext uri="{FF2B5EF4-FFF2-40B4-BE49-F238E27FC236}">
                <a16:creationId xmlns:a16="http://schemas.microsoft.com/office/drawing/2014/main" id="{9F624B84-DFC4-4D15-A031-C4DFC0F950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156" y="4127622"/>
            <a:ext cx="247978" cy="247978"/>
          </a:xfrm>
          <a:prstGeom prst="rect">
            <a:avLst/>
          </a:prstGeom>
        </p:spPr>
      </p:pic>
      <p:pic>
        <p:nvPicPr>
          <p:cNvPr id="20" name="Graphic 19" descr="Employee badge outline">
            <a:extLst>
              <a:ext uri="{FF2B5EF4-FFF2-40B4-BE49-F238E27FC236}">
                <a16:creationId xmlns:a16="http://schemas.microsoft.com/office/drawing/2014/main" id="{CEB636E5-9859-49C5-BAEF-1EC4F757E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228" y="4266248"/>
            <a:ext cx="311271" cy="311271"/>
          </a:xfrm>
          <a:prstGeom prst="rect">
            <a:avLst/>
          </a:prstGeom>
        </p:spPr>
      </p:pic>
      <p:pic>
        <p:nvPicPr>
          <p:cNvPr id="22" name="Graphic 21" descr="Full Brick Wall outline">
            <a:extLst>
              <a:ext uri="{FF2B5EF4-FFF2-40B4-BE49-F238E27FC236}">
                <a16:creationId xmlns:a16="http://schemas.microsoft.com/office/drawing/2014/main" id="{22C9B6B0-0821-4F11-8DEE-D611045611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43440" y="4013343"/>
            <a:ext cx="698072" cy="698072"/>
          </a:xfrm>
          <a:prstGeom prst="rect">
            <a:avLst/>
          </a:prstGeom>
          <a:scene3d>
            <a:camera prst="isometricOffAxis2Right"/>
            <a:lightRig rig="threePt" dir="t"/>
          </a:scene3d>
        </p:spPr>
      </p:pic>
      <p:pic>
        <p:nvPicPr>
          <p:cNvPr id="25" name="Graphic 24" descr="Lock with solid fill">
            <a:extLst>
              <a:ext uri="{FF2B5EF4-FFF2-40B4-BE49-F238E27FC236}">
                <a16:creationId xmlns:a16="http://schemas.microsoft.com/office/drawing/2014/main" id="{F74ED2B7-D5B4-491E-8345-157B9617E8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42454" y="3746810"/>
            <a:ext cx="370119" cy="370119"/>
          </a:xfrm>
          <a:prstGeom prst="rect">
            <a:avLst/>
          </a:prstGeom>
        </p:spPr>
      </p:pic>
      <p:pic>
        <p:nvPicPr>
          <p:cNvPr id="27" name="Graphic 26" descr="Jail outline">
            <a:extLst>
              <a:ext uri="{FF2B5EF4-FFF2-40B4-BE49-F238E27FC236}">
                <a16:creationId xmlns:a16="http://schemas.microsoft.com/office/drawing/2014/main" id="{D30C603E-5563-4AC4-9A5B-FB500D57D9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7048" y="4207500"/>
            <a:ext cx="384694" cy="384694"/>
          </a:xfrm>
          <a:prstGeom prst="rect">
            <a:avLst/>
          </a:prstGeom>
        </p:spPr>
      </p:pic>
      <p:pic>
        <p:nvPicPr>
          <p:cNvPr id="21" name="Graphic 20" descr="Full Brick Wall outline">
            <a:extLst>
              <a:ext uri="{FF2B5EF4-FFF2-40B4-BE49-F238E27FC236}">
                <a16:creationId xmlns:a16="http://schemas.microsoft.com/office/drawing/2014/main" id="{E52F5ADA-CA76-4641-AAF6-BC46DCFFFF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1398" y="4026564"/>
            <a:ext cx="698072" cy="698072"/>
          </a:xfrm>
          <a:prstGeom prst="rect">
            <a:avLst/>
          </a:prstGeom>
          <a:scene3d>
            <a:camera prst="isometricOffAxis2Right"/>
            <a:lightRig rig="threePt" dir="t"/>
          </a:scene3d>
        </p:spPr>
      </p:pic>
      <p:pic>
        <p:nvPicPr>
          <p:cNvPr id="38" name="Snagit_SNG829">
            <a:extLst>
              <a:ext uri="{FF2B5EF4-FFF2-40B4-BE49-F238E27FC236}">
                <a16:creationId xmlns:a16="http://schemas.microsoft.com/office/drawing/2014/main" id="{E3106753-9CE3-4F0A-992C-64E731D16546}"/>
              </a:ext>
            </a:extLst>
          </p:cNvPr>
          <p:cNvPicPr>
            <a:picLocks noChangeAspect="1"/>
          </p:cNvPicPr>
          <p:nvPr/>
        </p:nvPicPr>
        <p:blipFill>
          <a:blip r:embed="rId20">
            <a:clrChange>
              <a:clrFrom>
                <a:srgbClr val="FEFFFF"/>
              </a:clrFrom>
              <a:clrTo>
                <a:srgbClr val="FEFFFF">
                  <a:alpha val="0"/>
                </a:srgbClr>
              </a:clrTo>
            </a:clrChange>
          </a:blip>
          <a:stretch>
            <a:fillRect/>
          </a:stretch>
        </p:blipFill>
        <p:spPr>
          <a:xfrm>
            <a:off x="4044326" y="3554462"/>
            <a:ext cx="823488" cy="384695"/>
          </a:xfrm>
          <a:prstGeom prst="rect">
            <a:avLst/>
          </a:prstGeom>
        </p:spPr>
      </p:pic>
      <p:pic>
        <p:nvPicPr>
          <p:cNvPr id="40" name="Snagit_SNG832">
            <a:extLst>
              <a:ext uri="{FF2B5EF4-FFF2-40B4-BE49-F238E27FC236}">
                <a16:creationId xmlns:a16="http://schemas.microsoft.com/office/drawing/2014/main" id="{FD07FD75-A8D6-45AC-B646-BEB547038AF4}"/>
              </a:ext>
            </a:extLst>
          </p:cNvPr>
          <p:cNvPicPr>
            <a:picLocks noChangeAspect="1"/>
          </p:cNvPicPr>
          <p:nvPr/>
        </p:nvPicPr>
        <p:blipFill>
          <a:blip r:embed="rId21">
            <a:clrChange>
              <a:clrFrom>
                <a:srgbClr val="FFFFFF"/>
              </a:clrFrom>
              <a:clrTo>
                <a:srgbClr val="FFFFFF">
                  <a:alpha val="0"/>
                </a:srgbClr>
              </a:clrTo>
            </a:clrChange>
          </a:blip>
          <a:stretch>
            <a:fillRect/>
          </a:stretch>
        </p:blipFill>
        <p:spPr>
          <a:xfrm>
            <a:off x="3558126" y="2783237"/>
            <a:ext cx="541020" cy="800100"/>
          </a:xfrm>
          <a:prstGeom prst="rect">
            <a:avLst/>
          </a:prstGeom>
        </p:spPr>
      </p:pic>
      <p:pic>
        <p:nvPicPr>
          <p:cNvPr id="42" name="Snagit_SNG83B">
            <a:extLst>
              <a:ext uri="{FF2B5EF4-FFF2-40B4-BE49-F238E27FC236}">
                <a16:creationId xmlns:a16="http://schemas.microsoft.com/office/drawing/2014/main" id="{782BA370-2378-448C-B4AB-6037A23842A8}"/>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2473187" y="2872965"/>
            <a:ext cx="853440" cy="914400"/>
          </a:xfrm>
          <a:prstGeom prst="rect">
            <a:avLst/>
          </a:prstGeom>
        </p:spPr>
      </p:pic>
      <p:pic>
        <p:nvPicPr>
          <p:cNvPr id="44" name="Snagit_SNG842">
            <a:extLst>
              <a:ext uri="{FF2B5EF4-FFF2-40B4-BE49-F238E27FC236}">
                <a16:creationId xmlns:a16="http://schemas.microsoft.com/office/drawing/2014/main" id="{5D68C6D2-A15C-49A5-8D34-14209D848803}"/>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6904048" y="3269057"/>
            <a:ext cx="716280" cy="815340"/>
          </a:xfrm>
          <a:prstGeom prst="rect">
            <a:avLst/>
          </a:prstGeom>
        </p:spPr>
      </p:pic>
      <p:pic>
        <p:nvPicPr>
          <p:cNvPr id="46" name="Snagit_SNG849">
            <a:extLst>
              <a:ext uri="{FF2B5EF4-FFF2-40B4-BE49-F238E27FC236}">
                <a16:creationId xmlns:a16="http://schemas.microsoft.com/office/drawing/2014/main" id="{F3B30465-D683-48F6-B8C9-58489EE26F78}"/>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5186066" y="3190841"/>
            <a:ext cx="480688" cy="535234"/>
          </a:xfrm>
          <a:prstGeom prst="rect">
            <a:avLst/>
          </a:prstGeom>
        </p:spPr>
      </p:pic>
      <p:pic>
        <p:nvPicPr>
          <p:cNvPr id="50" name="Snagit_SNG857">
            <a:extLst>
              <a:ext uri="{FF2B5EF4-FFF2-40B4-BE49-F238E27FC236}">
                <a16:creationId xmlns:a16="http://schemas.microsoft.com/office/drawing/2014/main" id="{FA69D6CE-6070-4349-8166-0518FCE27F7E}"/>
              </a:ext>
            </a:extLst>
          </p:cNvPr>
          <p:cNvPicPr>
            <a:picLocks noChangeAspect="1"/>
          </p:cNvPicPr>
          <p:nvPr/>
        </p:nvPicPr>
        <p:blipFill>
          <a:blip r:embed="rId25"/>
          <a:stretch>
            <a:fillRect/>
          </a:stretch>
        </p:blipFill>
        <p:spPr>
          <a:xfrm>
            <a:off x="591150" y="3726075"/>
            <a:ext cx="380893" cy="343274"/>
          </a:xfrm>
          <a:prstGeom prst="rect">
            <a:avLst/>
          </a:prstGeom>
        </p:spPr>
      </p:pic>
      <p:cxnSp>
        <p:nvCxnSpPr>
          <p:cNvPr id="54" name="Straight Connector 53">
            <a:extLst>
              <a:ext uri="{FF2B5EF4-FFF2-40B4-BE49-F238E27FC236}">
                <a16:creationId xmlns:a16="http://schemas.microsoft.com/office/drawing/2014/main" id="{E6BD463C-77F8-4B2D-9F5A-5910253A337E}"/>
              </a:ext>
            </a:extLst>
          </p:cNvPr>
          <p:cNvCxnSpPr>
            <a:cxnSpLocks/>
          </p:cNvCxnSpPr>
          <p:nvPr/>
        </p:nvCxnSpPr>
        <p:spPr>
          <a:xfrm flipH="1">
            <a:off x="-1179739" y="3916535"/>
            <a:ext cx="1794482" cy="3552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404AAF-758D-4BC2-8019-9328EA956C52}"/>
              </a:ext>
            </a:extLst>
          </p:cNvPr>
          <p:cNvCxnSpPr>
            <a:cxnSpLocks/>
          </p:cNvCxnSpPr>
          <p:nvPr/>
        </p:nvCxnSpPr>
        <p:spPr>
          <a:xfrm flipH="1" flipV="1">
            <a:off x="7564244" y="3849758"/>
            <a:ext cx="1676412" cy="219591"/>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C3E0A500-F39E-4A57-BC18-F3C0107967A6}"/>
              </a:ext>
            </a:extLst>
          </p:cNvPr>
          <p:cNvCxnSpPr>
            <a:cxnSpLocks/>
            <a:stCxn id="50" idx="3"/>
          </p:cNvCxnSpPr>
          <p:nvPr/>
        </p:nvCxnSpPr>
        <p:spPr>
          <a:xfrm flipV="1">
            <a:off x="972043" y="3893468"/>
            <a:ext cx="6008666" cy="4244"/>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E3ABBB-D979-419C-B117-D4FD1A08B1C9}"/>
              </a:ext>
            </a:extLst>
          </p:cNvPr>
          <p:cNvCxnSpPr>
            <a:endCxn id="38" idx="1"/>
          </p:cNvCxnSpPr>
          <p:nvPr/>
        </p:nvCxnSpPr>
        <p:spPr>
          <a:xfrm>
            <a:off x="3160572" y="3626375"/>
            <a:ext cx="883754" cy="120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59D420EB-28A9-4C57-B3D3-928D48B87E78}"/>
              </a:ext>
            </a:extLst>
          </p:cNvPr>
          <p:cNvCxnSpPr/>
          <p:nvPr/>
        </p:nvCxnSpPr>
        <p:spPr>
          <a:xfrm>
            <a:off x="3969144" y="3499731"/>
            <a:ext cx="266216" cy="159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256F362D-B0D6-429E-88D8-08456EB554F4}"/>
              </a:ext>
            </a:extLst>
          </p:cNvPr>
          <p:cNvCxnSpPr>
            <a:stCxn id="38" idx="3"/>
            <a:endCxn id="46" idx="1"/>
          </p:cNvCxnSpPr>
          <p:nvPr/>
        </p:nvCxnSpPr>
        <p:spPr>
          <a:xfrm flipV="1">
            <a:off x="4867814" y="3458458"/>
            <a:ext cx="318252" cy="288352"/>
          </a:xfrm>
          <a:prstGeom prst="line">
            <a:avLst/>
          </a:prstGeom>
        </p:spPr>
        <p:style>
          <a:lnRef idx="1">
            <a:schemeClr val="accent1"/>
          </a:lnRef>
          <a:fillRef idx="0">
            <a:schemeClr val="accent1"/>
          </a:fillRef>
          <a:effectRef idx="0">
            <a:schemeClr val="accent1"/>
          </a:effectRef>
          <a:fontRef idx="minor">
            <a:schemeClr val="tx1"/>
          </a:fontRef>
        </p:style>
      </p:cxnSp>
      <p:pic>
        <p:nvPicPr>
          <p:cNvPr id="68" name="Snagit_SNG852">
            <a:extLst>
              <a:ext uri="{FF2B5EF4-FFF2-40B4-BE49-F238E27FC236}">
                <a16:creationId xmlns:a16="http://schemas.microsoft.com/office/drawing/2014/main" id="{8537DF73-A2A6-47FD-A7A3-5D37C286AF63}"/>
              </a:ext>
            </a:extLst>
          </p:cNvPr>
          <p:cNvPicPr>
            <a:picLocks noChangeAspect="1"/>
          </p:cNvPicPr>
          <p:nvPr/>
        </p:nvPicPr>
        <p:blipFill>
          <a:blip r:embed="rId26">
            <a:clrChange>
              <a:clrFrom>
                <a:srgbClr val="FFFFFF"/>
              </a:clrFrom>
              <a:clrTo>
                <a:srgbClr val="FFFFFF">
                  <a:alpha val="0"/>
                </a:srgbClr>
              </a:clrTo>
            </a:clrChange>
          </a:blip>
          <a:stretch>
            <a:fillRect/>
          </a:stretch>
        </p:blipFill>
        <p:spPr>
          <a:xfrm>
            <a:off x="5745210" y="3499731"/>
            <a:ext cx="525780" cy="449580"/>
          </a:xfrm>
          <a:prstGeom prst="rect">
            <a:avLst/>
          </a:prstGeom>
        </p:spPr>
      </p:pic>
      <p:pic>
        <p:nvPicPr>
          <p:cNvPr id="2053" name="Graphic 2052" descr="Group with solid fill">
            <a:extLst>
              <a:ext uri="{FF2B5EF4-FFF2-40B4-BE49-F238E27FC236}">
                <a16:creationId xmlns:a16="http://schemas.microsoft.com/office/drawing/2014/main" id="{6BAD01E4-2703-4E4A-BE0F-E7131A9B13F6}"/>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305664" y="3059055"/>
            <a:ext cx="914400" cy="914400"/>
          </a:xfrm>
          <a:prstGeom prst="rect">
            <a:avLst/>
          </a:prstGeom>
        </p:spPr>
      </p:pic>
    </p:spTree>
    <p:extLst>
      <p:ext uri="{BB962C8B-B14F-4D97-AF65-F5344CB8AC3E}">
        <p14:creationId xmlns:p14="http://schemas.microsoft.com/office/powerpoint/2010/main" val="2382284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86E5-3B8D-4BD1-AF7E-9E1D8E48DA97}"/>
              </a:ext>
            </a:extLst>
          </p:cNvPr>
          <p:cNvSpPr>
            <a:spLocks noGrp="1"/>
          </p:cNvSpPr>
          <p:nvPr>
            <p:ph type="title"/>
          </p:nvPr>
        </p:nvSpPr>
        <p:spPr/>
        <p:txBody>
          <a:bodyPr/>
          <a:lstStyle/>
          <a:p>
            <a:r>
              <a:rPr lang="nl-NL" dirty="0"/>
              <a:t>… </a:t>
            </a:r>
            <a:r>
              <a:rPr lang="nl-NL" dirty="0" err="1"/>
              <a:t>the</a:t>
            </a:r>
            <a:r>
              <a:rPr lang="nl-NL" dirty="0"/>
              <a:t> email </a:t>
            </a:r>
            <a:r>
              <a:rPr lang="nl-NL" dirty="0" err="1"/>
              <a:t>informs</a:t>
            </a:r>
            <a:r>
              <a:rPr lang="nl-NL" dirty="0"/>
              <a:t> of </a:t>
            </a:r>
            <a:r>
              <a:rPr lang="nl-NL" dirty="0" err="1"/>
              <a:t>the</a:t>
            </a:r>
            <a:r>
              <a:rPr lang="nl-NL" dirty="0"/>
              <a:t> new file</a:t>
            </a:r>
            <a:endParaRPr lang="en-NL" dirty="0"/>
          </a:p>
        </p:txBody>
      </p:sp>
      <p:sp>
        <p:nvSpPr>
          <p:cNvPr id="3" name="Content Placeholder 2">
            <a:extLst>
              <a:ext uri="{FF2B5EF4-FFF2-40B4-BE49-F238E27FC236}">
                <a16:creationId xmlns:a16="http://schemas.microsoft.com/office/drawing/2014/main" id="{705ACDCB-970D-405F-A9E9-A71FE7835C55}"/>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C1A2B576-C7A8-4DBB-9ED9-112998D09310}"/>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6" name="Cloud 5">
            <a:extLst>
              <a:ext uri="{FF2B5EF4-FFF2-40B4-BE49-F238E27FC236}">
                <a16:creationId xmlns:a16="http://schemas.microsoft.com/office/drawing/2014/main" id="{D3CBA072-FBAE-4074-8058-BB47ED5575F7}"/>
              </a:ext>
            </a:extLst>
          </p:cNvPr>
          <p:cNvSpPr/>
          <p:nvPr/>
        </p:nvSpPr>
        <p:spPr>
          <a:xfrm>
            <a:off x="4250871" y="93721"/>
            <a:ext cx="5539901"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grpSp>
        <p:nvGrpSpPr>
          <p:cNvPr id="7" name="Group 6">
            <a:extLst>
              <a:ext uri="{FF2B5EF4-FFF2-40B4-BE49-F238E27FC236}">
                <a16:creationId xmlns:a16="http://schemas.microsoft.com/office/drawing/2014/main" id="{601B5E08-C77E-439E-B94D-88A5D81CABBD}"/>
              </a:ext>
            </a:extLst>
          </p:cNvPr>
          <p:cNvGrpSpPr/>
          <p:nvPr/>
        </p:nvGrpSpPr>
        <p:grpSpPr>
          <a:xfrm>
            <a:off x="6932889" y="920443"/>
            <a:ext cx="1208210" cy="1208210"/>
            <a:chOff x="8501701" y="2363821"/>
            <a:chExt cx="1208210" cy="1208210"/>
          </a:xfrm>
        </p:grpSpPr>
        <p:pic>
          <p:nvPicPr>
            <p:cNvPr id="8" name="Graphic 7">
              <a:extLst>
                <a:ext uri="{FF2B5EF4-FFF2-40B4-BE49-F238E27FC236}">
                  <a16:creationId xmlns:a16="http://schemas.microsoft.com/office/drawing/2014/main" id="{B3A7E3DC-E1D4-49CA-AA3D-96547584848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9" name="Rectangle 8">
              <a:extLst>
                <a:ext uri="{FF2B5EF4-FFF2-40B4-BE49-F238E27FC236}">
                  <a16:creationId xmlns:a16="http://schemas.microsoft.com/office/drawing/2014/main" id="{E407E741-B681-4A0C-A906-31005F14DC84}"/>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10" name="Group 9">
            <a:extLst>
              <a:ext uri="{FF2B5EF4-FFF2-40B4-BE49-F238E27FC236}">
                <a16:creationId xmlns:a16="http://schemas.microsoft.com/office/drawing/2014/main" id="{6BEA267A-B3EF-4F89-86F1-49052B1B1FD2}"/>
              </a:ext>
            </a:extLst>
          </p:cNvPr>
          <p:cNvGrpSpPr/>
          <p:nvPr/>
        </p:nvGrpSpPr>
        <p:grpSpPr>
          <a:xfrm>
            <a:off x="5574268" y="651104"/>
            <a:ext cx="805942" cy="953482"/>
            <a:chOff x="9019344" y="1468849"/>
            <a:chExt cx="805942" cy="953482"/>
          </a:xfrm>
        </p:grpSpPr>
        <p:grpSp>
          <p:nvGrpSpPr>
            <p:cNvPr id="11" name="Group 10">
              <a:extLst>
                <a:ext uri="{FF2B5EF4-FFF2-40B4-BE49-F238E27FC236}">
                  <a16:creationId xmlns:a16="http://schemas.microsoft.com/office/drawing/2014/main" id="{C4743B7A-6CC0-4DF8-A18A-04211CD38D89}"/>
                </a:ext>
              </a:extLst>
            </p:cNvPr>
            <p:cNvGrpSpPr/>
            <p:nvPr/>
          </p:nvGrpSpPr>
          <p:grpSpPr>
            <a:xfrm>
              <a:off x="9113143" y="1468849"/>
              <a:ext cx="582945" cy="635162"/>
              <a:chOff x="9113143" y="1758788"/>
              <a:chExt cx="582945" cy="635162"/>
            </a:xfrm>
          </p:grpSpPr>
          <p:sp>
            <p:nvSpPr>
              <p:cNvPr id="13" name="Rectangle 12">
                <a:extLst>
                  <a:ext uri="{FF2B5EF4-FFF2-40B4-BE49-F238E27FC236}">
                    <a16:creationId xmlns:a16="http://schemas.microsoft.com/office/drawing/2014/main" id="{4470FB53-D0BF-4F9E-BD1D-0997DFE28827}"/>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30">
                <a:extLst>
                  <a:ext uri="{FF2B5EF4-FFF2-40B4-BE49-F238E27FC236}">
                    <a16:creationId xmlns:a16="http://schemas.microsoft.com/office/drawing/2014/main" id="{DB56A21A-4E21-458F-8554-7E552861EFC8}"/>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12" name="Rectangle 11">
              <a:extLst>
                <a:ext uri="{FF2B5EF4-FFF2-40B4-BE49-F238E27FC236}">
                  <a16:creationId xmlns:a16="http://schemas.microsoft.com/office/drawing/2014/main" id="{7A6F71DA-B279-4265-812F-A2A1920C04B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15" name="Group 14">
            <a:extLst>
              <a:ext uri="{FF2B5EF4-FFF2-40B4-BE49-F238E27FC236}">
                <a16:creationId xmlns:a16="http://schemas.microsoft.com/office/drawing/2014/main" id="{42AE026E-DD24-43D7-9F1A-DB53A98ABC3C}"/>
              </a:ext>
            </a:extLst>
          </p:cNvPr>
          <p:cNvGrpSpPr/>
          <p:nvPr/>
        </p:nvGrpSpPr>
        <p:grpSpPr>
          <a:xfrm>
            <a:off x="8326790" y="1202992"/>
            <a:ext cx="1215471" cy="1215471"/>
            <a:chOff x="343358" y="1039735"/>
            <a:chExt cx="1215471" cy="1215471"/>
          </a:xfrm>
        </p:grpSpPr>
        <p:pic>
          <p:nvPicPr>
            <p:cNvPr id="16" name="Graphic 77">
              <a:extLst>
                <a:ext uri="{FF2B5EF4-FFF2-40B4-BE49-F238E27FC236}">
                  <a16:creationId xmlns:a16="http://schemas.microsoft.com/office/drawing/2014/main" id="{329E9DD2-D5CA-4C33-9007-A0B4362EB71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17" name="Rectangle 16">
              <a:extLst>
                <a:ext uri="{FF2B5EF4-FFF2-40B4-BE49-F238E27FC236}">
                  <a16:creationId xmlns:a16="http://schemas.microsoft.com/office/drawing/2014/main" id="{68DE5092-8714-4791-A8CC-52794D737D65}"/>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18" name="Picture 2">
            <a:extLst>
              <a:ext uri="{FF2B5EF4-FFF2-40B4-BE49-F238E27FC236}">
                <a16:creationId xmlns:a16="http://schemas.microsoft.com/office/drawing/2014/main" id="{71DFF9C1-91C0-465B-B48B-DAA5F08FBCD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6823" y="349761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606E563F-9D06-4CB4-9523-49F7FC9CE893}"/>
              </a:ext>
            </a:extLst>
          </p:cNvPr>
          <p:cNvSpPr/>
          <p:nvPr/>
        </p:nvSpPr>
        <p:spPr>
          <a:xfrm>
            <a:off x="4525489" y="17942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20" name="Rectangle: Rounded Corners 19">
            <a:extLst>
              <a:ext uri="{FF2B5EF4-FFF2-40B4-BE49-F238E27FC236}">
                <a16:creationId xmlns:a16="http://schemas.microsoft.com/office/drawing/2014/main" id="{38C25891-66D4-4EDF-A206-FE8349262E72}"/>
              </a:ext>
            </a:extLst>
          </p:cNvPr>
          <p:cNvSpPr/>
          <p:nvPr/>
        </p:nvSpPr>
        <p:spPr>
          <a:xfrm>
            <a:off x="5512363" y="226965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21" name="Connector: Elbow 20">
            <a:extLst>
              <a:ext uri="{FF2B5EF4-FFF2-40B4-BE49-F238E27FC236}">
                <a16:creationId xmlns:a16="http://schemas.microsoft.com/office/drawing/2014/main" id="{1146568C-BF36-4749-9596-DE9A7D01BDF3}"/>
              </a:ext>
            </a:extLst>
          </p:cNvPr>
          <p:cNvCxnSpPr>
            <a:cxnSpLocks/>
          </p:cNvCxnSpPr>
          <p:nvPr/>
        </p:nvCxnSpPr>
        <p:spPr>
          <a:xfrm>
            <a:off x="5150673" y="24292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F4F1A8-F8D7-4899-8CDB-48D728A872E5}"/>
              </a:ext>
            </a:extLst>
          </p:cNvPr>
          <p:cNvCxnSpPr>
            <a:cxnSpLocks/>
          </p:cNvCxnSpPr>
          <p:nvPr/>
        </p:nvCxnSpPr>
        <p:spPr>
          <a:xfrm>
            <a:off x="6138530" y="95544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a:extLst>
              <a:ext uri="{FF2B5EF4-FFF2-40B4-BE49-F238E27FC236}">
                <a16:creationId xmlns:a16="http://schemas.microsoft.com/office/drawing/2014/main" id="{30EE4290-C645-48CF-9F0D-2C80019F5D8E}"/>
              </a:ext>
            </a:extLst>
          </p:cNvPr>
          <p:cNvSpPr/>
          <p:nvPr/>
        </p:nvSpPr>
        <p:spPr>
          <a:xfrm>
            <a:off x="6483469" y="103356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4" name="Connector: Elbow 23">
            <a:extLst>
              <a:ext uri="{FF2B5EF4-FFF2-40B4-BE49-F238E27FC236}">
                <a16:creationId xmlns:a16="http://schemas.microsoft.com/office/drawing/2014/main" id="{9AEDE98C-8F6C-4D2B-AD10-C62364AAF356}"/>
              </a:ext>
            </a:extLst>
          </p:cNvPr>
          <p:cNvCxnSpPr>
            <a:cxnSpLocks/>
            <a:stCxn id="20" idx="0"/>
          </p:cNvCxnSpPr>
          <p:nvPr/>
        </p:nvCxnSpPr>
        <p:spPr>
          <a:xfrm rot="5400000" flipH="1" flipV="1">
            <a:off x="5395427" y="169859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Email">
            <a:extLst>
              <a:ext uri="{FF2B5EF4-FFF2-40B4-BE49-F238E27FC236}">
                <a16:creationId xmlns:a16="http://schemas.microsoft.com/office/drawing/2014/main" id="{7974F9E1-44F6-488D-AC01-D3A8DE78BDD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522992" y="2921635"/>
            <a:ext cx="468224" cy="468224"/>
          </a:xfrm>
          <a:prstGeom prst="rect">
            <a:avLst/>
          </a:prstGeom>
        </p:spPr>
      </p:pic>
      <p:sp>
        <p:nvSpPr>
          <p:cNvPr id="26" name="Rectangle 25">
            <a:extLst>
              <a:ext uri="{FF2B5EF4-FFF2-40B4-BE49-F238E27FC236}">
                <a16:creationId xmlns:a16="http://schemas.microsoft.com/office/drawing/2014/main" id="{3E86444E-74B3-409B-96AD-79C973F50E33}"/>
              </a:ext>
            </a:extLst>
          </p:cNvPr>
          <p:cNvSpPr/>
          <p:nvPr/>
        </p:nvSpPr>
        <p:spPr>
          <a:xfrm>
            <a:off x="8674984" y="201896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7" name="Connector: Elbow 26">
            <a:extLst>
              <a:ext uri="{FF2B5EF4-FFF2-40B4-BE49-F238E27FC236}">
                <a16:creationId xmlns:a16="http://schemas.microsoft.com/office/drawing/2014/main" id="{583A9397-E60B-43B0-A262-FFE8BA752161}"/>
              </a:ext>
            </a:extLst>
          </p:cNvPr>
          <p:cNvCxnSpPr>
            <a:cxnSpLocks/>
          </p:cNvCxnSpPr>
          <p:nvPr/>
        </p:nvCxnSpPr>
        <p:spPr>
          <a:xfrm rot="5400000">
            <a:off x="8522086" y="240711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335B844-7D25-4300-8742-74E6A0609E6B}"/>
              </a:ext>
            </a:extLst>
          </p:cNvPr>
          <p:cNvCxnSpPr>
            <a:cxnSpLocks/>
          </p:cNvCxnSpPr>
          <p:nvPr/>
        </p:nvCxnSpPr>
        <p:spPr>
          <a:xfrm>
            <a:off x="7792829" y="155942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DC26D8C-7B86-4F62-8AF7-BA5A0AFA4D48}"/>
              </a:ext>
            </a:extLst>
          </p:cNvPr>
          <p:cNvSpPr/>
          <p:nvPr/>
        </p:nvSpPr>
        <p:spPr>
          <a:xfrm rot="19744707">
            <a:off x="4185012" y="285963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0" name="Arrow: Right 29">
            <a:extLst>
              <a:ext uri="{FF2B5EF4-FFF2-40B4-BE49-F238E27FC236}">
                <a16:creationId xmlns:a16="http://schemas.microsoft.com/office/drawing/2014/main" id="{AC7A7D71-4653-4684-B9DD-50058D89B8B7}"/>
              </a:ext>
            </a:extLst>
          </p:cNvPr>
          <p:cNvSpPr/>
          <p:nvPr/>
        </p:nvSpPr>
        <p:spPr>
          <a:xfrm>
            <a:off x="4075614" y="23805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5" name="Group 34">
            <a:extLst>
              <a:ext uri="{FF2B5EF4-FFF2-40B4-BE49-F238E27FC236}">
                <a16:creationId xmlns:a16="http://schemas.microsoft.com/office/drawing/2014/main" id="{052B2076-7CAD-467A-80C1-05E527E12218}"/>
              </a:ext>
            </a:extLst>
          </p:cNvPr>
          <p:cNvGrpSpPr/>
          <p:nvPr/>
        </p:nvGrpSpPr>
        <p:grpSpPr>
          <a:xfrm>
            <a:off x="4996039" y="2895599"/>
            <a:ext cx="953417" cy="722010"/>
            <a:chOff x="303130" y="1040872"/>
            <a:chExt cx="1283748" cy="1283748"/>
          </a:xfrm>
        </p:grpSpPr>
        <p:pic>
          <p:nvPicPr>
            <p:cNvPr id="36" name="Graphic 64">
              <a:extLst>
                <a:ext uri="{FF2B5EF4-FFF2-40B4-BE49-F238E27FC236}">
                  <a16:creationId xmlns:a16="http://schemas.microsoft.com/office/drawing/2014/main" id="{D7B14755-5515-45EF-A7F0-4D7BE1D252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130" y="1040872"/>
              <a:ext cx="1283748" cy="1283748"/>
            </a:xfrm>
            <a:prstGeom prst="rect">
              <a:avLst/>
            </a:prstGeom>
          </p:spPr>
        </p:pic>
        <p:sp>
          <p:nvSpPr>
            <p:cNvPr id="37" name="Rectangle 36">
              <a:extLst>
                <a:ext uri="{FF2B5EF4-FFF2-40B4-BE49-F238E27FC236}">
                  <a16:creationId xmlns:a16="http://schemas.microsoft.com/office/drawing/2014/main" id="{B054DF3C-E51B-4635-9258-96E9CC349382}"/>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38" name="Connector: Elbow 37">
            <a:extLst>
              <a:ext uri="{FF2B5EF4-FFF2-40B4-BE49-F238E27FC236}">
                <a16:creationId xmlns:a16="http://schemas.microsoft.com/office/drawing/2014/main" id="{B6B4C620-AA18-4B29-8E7A-7FA4AAAF7F17}"/>
              </a:ext>
            </a:extLst>
          </p:cNvPr>
          <p:cNvCxnSpPr>
            <a:cxnSpLocks/>
          </p:cNvCxnSpPr>
          <p:nvPr/>
        </p:nvCxnSpPr>
        <p:spPr>
          <a:xfrm rot="5400000">
            <a:off x="5325949" y="274511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0" name="Picture 39">
            <a:extLst>
              <a:ext uri="{FF2B5EF4-FFF2-40B4-BE49-F238E27FC236}">
                <a16:creationId xmlns:a16="http://schemas.microsoft.com/office/drawing/2014/main" id="{ECC4D629-04B1-46DC-AE3C-C13B55A01317}"/>
              </a:ext>
            </a:extLst>
          </p:cNvPr>
          <p:cNvPicPr>
            <a:picLocks noChangeAspect="1"/>
          </p:cNvPicPr>
          <p:nvPr/>
        </p:nvPicPr>
        <p:blipFill>
          <a:blip r:embed="rId11"/>
          <a:stretch>
            <a:fillRect/>
          </a:stretch>
        </p:blipFill>
        <p:spPr>
          <a:xfrm>
            <a:off x="179046" y="720508"/>
            <a:ext cx="5091549" cy="427914"/>
          </a:xfrm>
          <a:prstGeom prst="rect">
            <a:avLst/>
          </a:prstGeom>
        </p:spPr>
      </p:pic>
      <p:sp>
        <p:nvSpPr>
          <p:cNvPr id="44" name="Freeform: Shape 43">
            <a:extLst>
              <a:ext uri="{FF2B5EF4-FFF2-40B4-BE49-F238E27FC236}">
                <a16:creationId xmlns:a16="http://schemas.microsoft.com/office/drawing/2014/main" id="{7596535F-4A96-4BD3-94C6-DFA7CDDC7E6A}"/>
              </a:ext>
            </a:extLst>
          </p:cNvPr>
          <p:cNvSpPr/>
          <p:nvPr/>
        </p:nvSpPr>
        <p:spPr>
          <a:xfrm>
            <a:off x="2724821" y="1040780"/>
            <a:ext cx="1334223" cy="1442225"/>
          </a:xfrm>
          <a:custGeom>
            <a:avLst/>
            <a:gdLst>
              <a:gd name="connsiteX0" fmla="*/ 1021989 w 1334223"/>
              <a:gd name="connsiteY0" fmla="*/ 0 h 1442225"/>
              <a:gd name="connsiteX1" fmla="*/ 3511 w 1334223"/>
              <a:gd name="connsiteY1" fmla="*/ 892098 h 1442225"/>
              <a:gd name="connsiteX2" fmla="*/ 1334223 w 1334223"/>
              <a:gd name="connsiteY2" fmla="*/ 1442225 h 1442225"/>
            </a:gdLst>
            <a:ahLst/>
            <a:cxnLst>
              <a:cxn ang="0">
                <a:pos x="connsiteX0" y="connsiteY0"/>
              </a:cxn>
              <a:cxn ang="0">
                <a:pos x="connsiteX1" y="connsiteY1"/>
              </a:cxn>
              <a:cxn ang="0">
                <a:pos x="connsiteX2" y="connsiteY2"/>
              </a:cxn>
            </a:cxnLst>
            <a:rect l="l" t="t" r="r" b="b"/>
            <a:pathLst>
              <a:path w="1334223" h="1442225">
                <a:moveTo>
                  <a:pt x="1021989" y="0"/>
                </a:moveTo>
                <a:cubicBezTo>
                  <a:pt x="486730" y="325863"/>
                  <a:pt x="-48528" y="651727"/>
                  <a:pt x="3511" y="892098"/>
                </a:cubicBezTo>
                <a:cubicBezTo>
                  <a:pt x="55550" y="1132469"/>
                  <a:pt x="694886" y="1287347"/>
                  <a:pt x="1334223" y="144222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2" name="Picture 31">
            <a:extLst>
              <a:ext uri="{FF2B5EF4-FFF2-40B4-BE49-F238E27FC236}">
                <a16:creationId xmlns:a16="http://schemas.microsoft.com/office/drawing/2014/main" id="{057CB6B9-04B8-415C-92E9-0A84E44C3D30}"/>
              </a:ext>
            </a:extLst>
          </p:cNvPr>
          <p:cNvPicPr>
            <a:picLocks noChangeAspect="1"/>
          </p:cNvPicPr>
          <p:nvPr/>
        </p:nvPicPr>
        <p:blipFill>
          <a:blip r:embed="rId12"/>
          <a:stretch>
            <a:fillRect/>
          </a:stretch>
        </p:blipFill>
        <p:spPr>
          <a:xfrm>
            <a:off x="6078347" y="2657302"/>
            <a:ext cx="2373251" cy="2170941"/>
          </a:xfrm>
          <a:prstGeom prst="rect">
            <a:avLst/>
          </a:prstGeom>
        </p:spPr>
      </p:pic>
      <p:pic>
        <p:nvPicPr>
          <p:cNvPr id="46" name="Picture 45">
            <a:extLst>
              <a:ext uri="{FF2B5EF4-FFF2-40B4-BE49-F238E27FC236}">
                <a16:creationId xmlns:a16="http://schemas.microsoft.com/office/drawing/2014/main" id="{550270B0-D359-461B-8967-E2B2C4255DB6}"/>
              </a:ext>
            </a:extLst>
          </p:cNvPr>
          <p:cNvPicPr>
            <a:picLocks noChangeAspect="1"/>
          </p:cNvPicPr>
          <p:nvPr/>
        </p:nvPicPr>
        <p:blipFill rotWithShape="1">
          <a:blip r:embed="rId12"/>
          <a:srcRect t="57105" r="11907" b="26430"/>
          <a:stretch/>
        </p:blipFill>
        <p:spPr>
          <a:xfrm>
            <a:off x="271176" y="3845569"/>
            <a:ext cx="4952853" cy="846774"/>
          </a:xfrm>
          <a:prstGeom prst="rect">
            <a:avLst/>
          </a:prstGeom>
        </p:spPr>
      </p:pic>
      <p:cxnSp>
        <p:nvCxnSpPr>
          <p:cNvPr id="45" name="Straight Arrow Connector 44">
            <a:extLst>
              <a:ext uri="{FF2B5EF4-FFF2-40B4-BE49-F238E27FC236}">
                <a16:creationId xmlns:a16="http://schemas.microsoft.com/office/drawing/2014/main" id="{76D00E37-6DDC-40DA-B40B-2CC64728D467}"/>
              </a:ext>
            </a:extLst>
          </p:cNvPr>
          <p:cNvCxnSpPr>
            <a:cxnSpLocks/>
          </p:cNvCxnSpPr>
          <p:nvPr/>
        </p:nvCxnSpPr>
        <p:spPr>
          <a:xfrm flipH="1">
            <a:off x="4829716" y="4068504"/>
            <a:ext cx="2315140" cy="208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7" name="Picture 46">
            <a:extLst>
              <a:ext uri="{FF2B5EF4-FFF2-40B4-BE49-F238E27FC236}">
                <a16:creationId xmlns:a16="http://schemas.microsoft.com/office/drawing/2014/main" id="{116B3762-A677-4DB1-8B3B-A093D6C0A5BC}"/>
              </a:ext>
            </a:extLst>
          </p:cNvPr>
          <p:cNvPicPr>
            <a:picLocks noChangeAspect="1"/>
          </p:cNvPicPr>
          <p:nvPr/>
        </p:nvPicPr>
        <p:blipFill rotWithShape="1">
          <a:blip r:embed="rId13"/>
          <a:srcRect t="28363" r="12615"/>
          <a:stretch/>
        </p:blipFill>
        <p:spPr>
          <a:xfrm>
            <a:off x="5137435" y="117980"/>
            <a:ext cx="3843522" cy="368811"/>
          </a:xfrm>
          <a:prstGeom prst="rect">
            <a:avLst/>
          </a:prstGeom>
        </p:spPr>
      </p:pic>
    </p:spTree>
    <p:extLst>
      <p:ext uri="{BB962C8B-B14F-4D97-AF65-F5344CB8AC3E}">
        <p14:creationId xmlns:p14="http://schemas.microsoft.com/office/powerpoint/2010/main" val="302964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27"/>
                                        </p:tgtEl>
                                      </p:cBhvr>
                                      <p:by x="150000" y="150000"/>
                                    </p:animScale>
                                  </p:childTnLst>
                                </p:cTn>
                              </p:par>
                              <p:par>
                                <p:cTn id="7" presetID="6" presetClass="emph" presetSubtype="0" fill="hold" nodeType="withEffect">
                                  <p:stCondLst>
                                    <p:cond delay="0"/>
                                  </p:stCondLst>
                                  <p:childTnLst>
                                    <p:animScale>
                                      <p:cBhvr>
                                        <p:cTn id="8" dur="2000" fill="hold"/>
                                        <p:tgtEl>
                                          <p:spTgt spid="25"/>
                                        </p:tgtEl>
                                      </p:cBhvr>
                                      <p:by x="150000" y="15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1500"/>
                                  </p:stCondLst>
                                  <p:childTnLst>
                                    <p:set>
                                      <p:cBhvr>
                                        <p:cTn id="15" dur="1" fill="hold">
                                          <p:stCondLst>
                                            <p:cond delay="0"/>
                                          </p:stCondLst>
                                        </p:cTn>
                                        <p:tgtEl>
                                          <p:spTgt spid="45"/>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Trigger </a:t>
            </a:r>
            <a:r>
              <a:rPr lang="nl-NL" dirty="0" err="1"/>
              <a:t>Function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369614" y="1129548"/>
            <a:ext cx="710251" cy="14576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9408" y="1281624"/>
            <a:ext cx="422382" cy="422382"/>
          </a:xfrm>
          <a:prstGeom prst="rect">
            <a:avLst/>
          </a:prstGeom>
        </p:spPr>
      </p:pic>
      <p:sp>
        <p:nvSpPr>
          <p:cNvPr id="77" name="Speech Bubble: Rectangle with Corners Rounded 76">
            <a:extLst>
              <a:ext uri="{FF2B5EF4-FFF2-40B4-BE49-F238E27FC236}">
                <a16:creationId xmlns:a16="http://schemas.microsoft.com/office/drawing/2014/main" id="{0469FE0E-D642-4EAE-9B4C-24B39126653B}"/>
              </a:ext>
            </a:extLst>
          </p:cNvPr>
          <p:cNvSpPr/>
          <p:nvPr/>
        </p:nvSpPr>
        <p:spPr>
          <a:xfrm>
            <a:off x="8072365" y="1755562"/>
            <a:ext cx="884736" cy="574776"/>
          </a:xfrm>
          <a:prstGeom prst="wedgeRoundRectCallout">
            <a:avLst>
              <a:gd name="adj1" fmla="val -175851"/>
              <a:gd name="adj2" fmla="val -44300"/>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Trigger </a:t>
            </a:r>
            <a:r>
              <a:rPr lang="nl-NL" sz="900" dirty="0" err="1">
                <a:solidFill>
                  <a:schemeClr val="dk1"/>
                </a:solidFill>
              </a:rPr>
              <a:t>function</a:t>
            </a:r>
            <a:r>
              <a:rPr lang="nl-NL" sz="900" dirty="0">
                <a:solidFill>
                  <a:schemeClr val="dk1"/>
                </a:solidFill>
              </a:rPr>
              <a:t> </a:t>
            </a:r>
            <a:r>
              <a:rPr lang="nl-NL" sz="900" dirty="0" err="1">
                <a:solidFill>
                  <a:schemeClr val="dk1"/>
                </a:solidFill>
              </a:rPr>
              <a:t>with</a:t>
            </a:r>
            <a:r>
              <a:rPr lang="nl-NL" sz="900" dirty="0">
                <a:solidFill>
                  <a:schemeClr val="dk1"/>
                </a:solidFill>
              </a:rPr>
              <a:t> event</a:t>
            </a:r>
            <a:endParaRPr lang="en-NL" sz="900" dirty="0">
              <a:solidFill>
                <a:schemeClr val="dk1"/>
              </a:solidFill>
            </a:endParaRPr>
          </a:p>
        </p:txBody>
      </p:sp>
      <p:sp>
        <p:nvSpPr>
          <p:cNvPr id="2" name="Footer Placeholder 1">
            <a:extLst>
              <a:ext uri="{FF2B5EF4-FFF2-40B4-BE49-F238E27FC236}">
                <a16:creationId xmlns:a16="http://schemas.microsoft.com/office/drawing/2014/main" id="{4B4333F5-A8AF-4B70-9802-A18C3686B228}"/>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70" name="TextBox 69">
            <a:extLst>
              <a:ext uri="{FF2B5EF4-FFF2-40B4-BE49-F238E27FC236}">
                <a16:creationId xmlns:a16="http://schemas.microsoft.com/office/drawing/2014/main" id="{1BF12BBD-14C0-490C-BD74-08D6553E614B}"/>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grpSp>
        <p:nvGrpSpPr>
          <p:cNvPr id="78" name="Group 77">
            <a:extLst>
              <a:ext uri="{FF2B5EF4-FFF2-40B4-BE49-F238E27FC236}">
                <a16:creationId xmlns:a16="http://schemas.microsoft.com/office/drawing/2014/main" id="{C09EED07-1278-47B0-AEB0-418A76342F75}"/>
              </a:ext>
            </a:extLst>
          </p:cNvPr>
          <p:cNvGrpSpPr/>
          <p:nvPr/>
        </p:nvGrpSpPr>
        <p:grpSpPr>
          <a:xfrm>
            <a:off x="3100330" y="3289609"/>
            <a:ext cx="953417" cy="722010"/>
            <a:chOff x="303130" y="1040872"/>
            <a:chExt cx="1283748" cy="1283748"/>
          </a:xfrm>
        </p:grpSpPr>
        <p:pic>
          <p:nvPicPr>
            <p:cNvPr id="79" name="Graphic 64">
              <a:extLst>
                <a:ext uri="{FF2B5EF4-FFF2-40B4-BE49-F238E27FC236}">
                  <a16:creationId xmlns:a16="http://schemas.microsoft.com/office/drawing/2014/main" id="{820C4A59-169C-41D2-ABD0-A8DC965AAA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3130" y="1040872"/>
              <a:ext cx="1283748" cy="1283748"/>
            </a:xfrm>
            <a:prstGeom prst="rect">
              <a:avLst/>
            </a:prstGeom>
          </p:spPr>
        </p:pic>
        <p:sp>
          <p:nvSpPr>
            <p:cNvPr id="80" name="Rectangle 79">
              <a:extLst>
                <a:ext uri="{FF2B5EF4-FFF2-40B4-BE49-F238E27FC236}">
                  <a16:creationId xmlns:a16="http://schemas.microsoft.com/office/drawing/2014/main" id="{B6C3C9E7-A35E-402C-879F-D8D6CD4E95D9}"/>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1" name="Connector: Elbow 80">
            <a:extLst>
              <a:ext uri="{FF2B5EF4-FFF2-40B4-BE49-F238E27FC236}">
                <a16:creationId xmlns:a16="http://schemas.microsoft.com/office/drawing/2014/main" id="{3711612C-8C2C-4F8D-BC42-6E290F209BA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0C7B37E6-C896-4E5D-87F6-49DEE407FB1F}"/>
              </a:ext>
            </a:extLst>
          </p:cNvPr>
          <p:cNvGrpSpPr/>
          <p:nvPr/>
        </p:nvGrpSpPr>
        <p:grpSpPr>
          <a:xfrm>
            <a:off x="3429813" y="1045114"/>
            <a:ext cx="925490" cy="818515"/>
            <a:chOff x="8770598" y="1468849"/>
            <a:chExt cx="925490" cy="818515"/>
          </a:xfrm>
        </p:grpSpPr>
        <p:grpSp>
          <p:nvGrpSpPr>
            <p:cNvPr id="61" name="Group 60">
              <a:extLst>
                <a:ext uri="{FF2B5EF4-FFF2-40B4-BE49-F238E27FC236}">
                  <a16:creationId xmlns:a16="http://schemas.microsoft.com/office/drawing/2014/main" id="{0E1D9955-C6AB-4EEC-B161-9A825E6483CB}"/>
                </a:ext>
              </a:extLst>
            </p:cNvPr>
            <p:cNvGrpSpPr/>
            <p:nvPr/>
          </p:nvGrpSpPr>
          <p:grpSpPr>
            <a:xfrm>
              <a:off x="9113143" y="1468849"/>
              <a:ext cx="582945" cy="635162"/>
              <a:chOff x="9113143" y="1758788"/>
              <a:chExt cx="582945" cy="635162"/>
            </a:xfrm>
          </p:grpSpPr>
          <p:sp>
            <p:nvSpPr>
              <p:cNvPr id="63" name="Rectangle 62">
                <a:extLst>
                  <a:ext uri="{FF2B5EF4-FFF2-40B4-BE49-F238E27FC236}">
                    <a16:creationId xmlns:a16="http://schemas.microsoft.com/office/drawing/2014/main" id="{A7899372-C0EF-4C1B-AC5A-F6FDB0AB499C}"/>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30">
                <a:extLst>
                  <a:ext uri="{FF2B5EF4-FFF2-40B4-BE49-F238E27FC236}">
                    <a16:creationId xmlns:a16="http://schemas.microsoft.com/office/drawing/2014/main" id="{082D6078-326C-4DC0-A679-0CFAF54E9B1C}"/>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62" name="Rectangle 61">
              <a:extLst>
                <a:ext uri="{FF2B5EF4-FFF2-40B4-BE49-F238E27FC236}">
                  <a16:creationId xmlns:a16="http://schemas.microsoft.com/office/drawing/2014/main" id="{D280D653-17BE-4187-9E77-E727B915470E}"/>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spTree>
    <p:extLst>
      <p:ext uri="{BB962C8B-B14F-4D97-AF65-F5344CB8AC3E}">
        <p14:creationId xmlns:p14="http://schemas.microsoft.com/office/powerpoint/2010/main" val="420890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par>
                                <p:cTn id="7" presetID="26" presetClass="emph" presetSubtype="0" fill="hold" nodeType="withEffect">
                                  <p:stCondLst>
                                    <p:cond delay="0"/>
                                  </p:stCondLst>
                                  <p:childTnLst>
                                    <p:animEffect transition="out" filter="fade">
                                      <p:cBhvr>
                                        <p:cTn id="8" dur="1500" tmFilter="0, 0; .2, .5; .8, .5; 1, 0"/>
                                        <p:tgtEl>
                                          <p:spTgt spid="100"/>
                                        </p:tgtEl>
                                      </p:cBhvr>
                                    </p:animEffect>
                                    <p:animScale>
                                      <p:cBhvr>
                                        <p:cTn id="9" dur="750" autoRev="1" fill="hold"/>
                                        <p:tgtEl>
                                          <p:spTgt spid="10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a:t>
            </a:r>
            <a:r>
              <a:rPr lang="nl-NL" dirty="0"/>
              <a:t>: </a:t>
            </a:r>
            <a:r>
              <a:rPr lang="nl-NL" dirty="0" err="1"/>
              <a:t>Create</a:t>
            </a:r>
            <a:r>
              <a:rPr lang="nl-NL" dirty="0"/>
              <a:t> </a:t>
            </a:r>
            <a:r>
              <a:rPr lang="nl-NL" dirty="0" err="1"/>
              <a:t>NoSQL</a:t>
            </a:r>
            <a:r>
              <a:rPr lang="nl-NL" dirty="0"/>
              <a:t> Records</a:t>
            </a:r>
            <a:br>
              <a:rPr lang="nl-NL" dirty="0"/>
            </a:br>
            <a:r>
              <a:rPr lang="nl-NL" dirty="0"/>
              <a:t>for </a:t>
            </a:r>
            <a:r>
              <a:rPr lang="nl-NL" dirty="0" err="1"/>
              <a:t>all</a:t>
            </a:r>
            <a:r>
              <a:rPr lang="nl-NL" dirty="0"/>
              <a:t> Tweets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369614" y="1129548"/>
            <a:ext cx="710251" cy="14576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B3265292-CDD3-476A-8D9C-993A0AEE360D}"/>
              </a:ext>
            </a:extLst>
          </p:cNvPr>
          <p:cNvSpPr/>
          <p:nvPr/>
        </p:nvSpPr>
        <p:spPr>
          <a:xfrm>
            <a:off x="7434188" y="171646"/>
            <a:ext cx="754474" cy="574776"/>
          </a:xfrm>
          <a:prstGeom prst="wedgeRoundRectCallout">
            <a:avLst>
              <a:gd name="adj1" fmla="val -37962"/>
              <a:gd name="adj2" fmla="val 14054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2" name="Footer Placeholder 1">
            <a:extLst>
              <a:ext uri="{FF2B5EF4-FFF2-40B4-BE49-F238E27FC236}">
                <a16:creationId xmlns:a16="http://schemas.microsoft.com/office/drawing/2014/main" id="{4B4333F5-A8AF-4B70-9802-A18C3686B228}"/>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70" name="TextBox 69">
            <a:extLst>
              <a:ext uri="{FF2B5EF4-FFF2-40B4-BE49-F238E27FC236}">
                <a16:creationId xmlns:a16="http://schemas.microsoft.com/office/drawing/2014/main" id="{1BF12BBD-14C0-490C-BD74-08D6553E614B}"/>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grpSp>
        <p:nvGrpSpPr>
          <p:cNvPr id="78" name="Group 77">
            <a:extLst>
              <a:ext uri="{FF2B5EF4-FFF2-40B4-BE49-F238E27FC236}">
                <a16:creationId xmlns:a16="http://schemas.microsoft.com/office/drawing/2014/main" id="{C09EED07-1278-47B0-AEB0-418A76342F75}"/>
              </a:ext>
            </a:extLst>
          </p:cNvPr>
          <p:cNvGrpSpPr/>
          <p:nvPr/>
        </p:nvGrpSpPr>
        <p:grpSpPr>
          <a:xfrm>
            <a:off x="3100330" y="3289609"/>
            <a:ext cx="953417" cy="722010"/>
            <a:chOff x="303130" y="1040872"/>
            <a:chExt cx="1283748" cy="1283748"/>
          </a:xfrm>
        </p:grpSpPr>
        <p:pic>
          <p:nvPicPr>
            <p:cNvPr id="79" name="Graphic 64">
              <a:extLst>
                <a:ext uri="{FF2B5EF4-FFF2-40B4-BE49-F238E27FC236}">
                  <a16:creationId xmlns:a16="http://schemas.microsoft.com/office/drawing/2014/main" id="{820C4A59-169C-41D2-ABD0-A8DC965AAA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3130" y="1040872"/>
              <a:ext cx="1283748" cy="1283748"/>
            </a:xfrm>
            <a:prstGeom prst="rect">
              <a:avLst/>
            </a:prstGeom>
          </p:spPr>
        </p:pic>
        <p:sp>
          <p:nvSpPr>
            <p:cNvPr id="80" name="Rectangle 79">
              <a:extLst>
                <a:ext uri="{FF2B5EF4-FFF2-40B4-BE49-F238E27FC236}">
                  <a16:creationId xmlns:a16="http://schemas.microsoft.com/office/drawing/2014/main" id="{B6C3C9E7-A35E-402C-879F-D8D6CD4E95D9}"/>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1" name="Connector: Elbow 80">
            <a:extLst>
              <a:ext uri="{FF2B5EF4-FFF2-40B4-BE49-F238E27FC236}">
                <a16:creationId xmlns:a16="http://schemas.microsoft.com/office/drawing/2014/main" id="{3711612C-8C2C-4F8D-BC42-6E290F209BA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Speech Bubble: Rectangle with Corners Rounded 58">
            <a:extLst>
              <a:ext uri="{FF2B5EF4-FFF2-40B4-BE49-F238E27FC236}">
                <a16:creationId xmlns:a16="http://schemas.microsoft.com/office/drawing/2014/main" id="{506BE18F-5DAF-41B2-ACE7-1E666BD6719B}"/>
              </a:ext>
            </a:extLst>
          </p:cNvPr>
          <p:cNvSpPr/>
          <p:nvPr/>
        </p:nvSpPr>
        <p:spPr>
          <a:xfrm>
            <a:off x="4494672" y="78529"/>
            <a:ext cx="754474" cy="574776"/>
          </a:xfrm>
          <a:prstGeom prst="wedgeRoundRectCallout">
            <a:avLst>
              <a:gd name="adj1" fmla="val 59587"/>
              <a:gd name="adj2" fmla="val 15347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Tweet Report</a:t>
            </a:r>
            <a:endParaRPr lang="en-NL" sz="900" dirty="0">
              <a:solidFill>
                <a:schemeClr val="dk1"/>
              </a:solidFill>
            </a:endParaRPr>
          </a:p>
        </p:txBody>
      </p:sp>
      <p:grpSp>
        <p:nvGrpSpPr>
          <p:cNvPr id="60" name="Group 59">
            <a:extLst>
              <a:ext uri="{FF2B5EF4-FFF2-40B4-BE49-F238E27FC236}">
                <a16:creationId xmlns:a16="http://schemas.microsoft.com/office/drawing/2014/main" id="{0C7B37E6-C896-4E5D-87F6-49DEE407FB1F}"/>
              </a:ext>
            </a:extLst>
          </p:cNvPr>
          <p:cNvGrpSpPr/>
          <p:nvPr/>
        </p:nvGrpSpPr>
        <p:grpSpPr>
          <a:xfrm>
            <a:off x="3429813" y="1045114"/>
            <a:ext cx="925490" cy="818515"/>
            <a:chOff x="8770598" y="1468849"/>
            <a:chExt cx="925490" cy="818515"/>
          </a:xfrm>
        </p:grpSpPr>
        <p:grpSp>
          <p:nvGrpSpPr>
            <p:cNvPr id="61" name="Group 60">
              <a:extLst>
                <a:ext uri="{FF2B5EF4-FFF2-40B4-BE49-F238E27FC236}">
                  <a16:creationId xmlns:a16="http://schemas.microsoft.com/office/drawing/2014/main" id="{0E1D9955-C6AB-4EEC-B161-9A825E6483CB}"/>
                </a:ext>
              </a:extLst>
            </p:cNvPr>
            <p:cNvGrpSpPr/>
            <p:nvPr/>
          </p:nvGrpSpPr>
          <p:grpSpPr>
            <a:xfrm>
              <a:off x="9113143" y="1468849"/>
              <a:ext cx="582945" cy="635162"/>
              <a:chOff x="9113143" y="1758788"/>
              <a:chExt cx="582945" cy="635162"/>
            </a:xfrm>
          </p:grpSpPr>
          <p:sp>
            <p:nvSpPr>
              <p:cNvPr id="63" name="Rectangle 62">
                <a:extLst>
                  <a:ext uri="{FF2B5EF4-FFF2-40B4-BE49-F238E27FC236}">
                    <a16:creationId xmlns:a16="http://schemas.microsoft.com/office/drawing/2014/main" id="{A7899372-C0EF-4C1B-AC5A-F6FDB0AB499C}"/>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30">
                <a:extLst>
                  <a:ext uri="{FF2B5EF4-FFF2-40B4-BE49-F238E27FC236}">
                    <a16:creationId xmlns:a16="http://schemas.microsoft.com/office/drawing/2014/main" id="{082D6078-326C-4DC0-A679-0CFAF54E9B1C}"/>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62" name="Rectangle 61">
              <a:extLst>
                <a:ext uri="{FF2B5EF4-FFF2-40B4-BE49-F238E27FC236}">
                  <a16:creationId xmlns:a16="http://schemas.microsoft.com/office/drawing/2014/main" id="{D280D653-17BE-4187-9E77-E727B915470E}"/>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pic>
        <p:nvPicPr>
          <p:cNvPr id="65" name="Picture 64">
            <a:extLst>
              <a:ext uri="{FF2B5EF4-FFF2-40B4-BE49-F238E27FC236}">
                <a16:creationId xmlns:a16="http://schemas.microsoft.com/office/drawing/2014/main" id="{839398DB-99F1-4FEC-8D27-9F475A4076AD}"/>
              </a:ext>
            </a:extLst>
          </p:cNvPr>
          <p:cNvPicPr>
            <a:picLocks noChangeAspect="1"/>
          </p:cNvPicPr>
          <p:nvPr/>
        </p:nvPicPr>
        <p:blipFill rotWithShape="1">
          <a:blip r:embed="rId15"/>
          <a:srcRect t="28363" r="12615"/>
          <a:stretch/>
        </p:blipFill>
        <p:spPr>
          <a:xfrm>
            <a:off x="-11684" y="921400"/>
            <a:ext cx="3843522" cy="368811"/>
          </a:xfrm>
          <a:prstGeom prst="rect">
            <a:avLst/>
          </a:prstGeom>
        </p:spPr>
      </p:pic>
    </p:spTree>
    <p:extLst>
      <p:ext uri="{BB962C8B-B14F-4D97-AF65-F5344CB8AC3E}">
        <p14:creationId xmlns:p14="http://schemas.microsoft.com/office/powerpoint/2010/main" val="161454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5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a:t>
            </a:r>
            <a:r>
              <a:rPr lang="nl-NL" dirty="0"/>
              <a:t>: </a:t>
            </a:r>
            <a:r>
              <a:rPr lang="nl-NL" dirty="0" err="1"/>
              <a:t>Create</a:t>
            </a:r>
            <a:r>
              <a:rPr lang="nl-NL" dirty="0"/>
              <a:t> </a:t>
            </a:r>
            <a:r>
              <a:rPr lang="nl-NL" dirty="0" err="1"/>
              <a:t>NoSQL</a:t>
            </a:r>
            <a:r>
              <a:rPr lang="nl-NL" dirty="0"/>
              <a:t> Records</a:t>
            </a:r>
            <a:br>
              <a:rPr lang="nl-NL" dirty="0"/>
            </a:br>
            <a:r>
              <a:rPr lang="nl-NL" dirty="0"/>
              <a:t>for </a:t>
            </a:r>
            <a:r>
              <a:rPr lang="nl-NL" dirty="0" err="1"/>
              <a:t>all</a:t>
            </a:r>
            <a:r>
              <a:rPr lang="nl-NL" dirty="0"/>
              <a:t> Tweets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369614" y="1129548"/>
            <a:ext cx="710251" cy="14576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B3265292-CDD3-476A-8D9C-993A0AEE360D}"/>
              </a:ext>
            </a:extLst>
          </p:cNvPr>
          <p:cNvSpPr/>
          <p:nvPr/>
        </p:nvSpPr>
        <p:spPr>
          <a:xfrm>
            <a:off x="7434188" y="171646"/>
            <a:ext cx="754474" cy="574776"/>
          </a:xfrm>
          <a:prstGeom prst="wedgeRoundRectCallout">
            <a:avLst>
              <a:gd name="adj1" fmla="val -37962"/>
              <a:gd name="adj2" fmla="val 14054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2" name="Footer Placeholder 1">
            <a:extLst>
              <a:ext uri="{FF2B5EF4-FFF2-40B4-BE49-F238E27FC236}">
                <a16:creationId xmlns:a16="http://schemas.microsoft.com/office/drawing/2014/main" id="{4B4333F5-A8AF-4B70-9802-A18C3686B228}"/>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70" name="TextBox 69">
            <a:extLst>
              <a:ext uri="{FF2B5EF4-FFF2-40B4-BE49-F238E27FC236}">
                <a16:creationId xmlns:a16="http://schemas.microsoft.com/office/drawing/2014/main" id="{1BF12BBD-14C0-490C-BD74-08D6553E614B}"/>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grpSp>
        <p:nvGrpSpPr>
          <p:cNvPr id="78" name="Group 77">
            <a:extLst>
              <a:ext uri="{FF2B5EF4-FFF2-40B4-BE49-F238E27FC236}">
                <a16:creationId xmlns:a16="http://schemas.microsoft.com/office/drawing/2014/main" id="{C09EED07-1278-47B0-AEB0-418A76342F75}"/>
              </a:ext>
            </a:extLst>
          </p:cNvPr>
          <p:cNvGrpSpPr/>
          <p:nvPr/>
        </p:nvGrpSpPr>
        <p:grpSpPr>
          <a:xfrm>
            <a:off x="3100330" y="3289609"/>
            <a:ext cx="953417" cy="722010"/>
            <a:chOff x="303130" y="1040872"/>
            <a:chExt cx="1283748" cy="1283748"/>
          </a:xfrm>
        </p:grpSpPr>
        <p:pic>
          <p:nvPicPr>
            <p:cNvPr id="79" name="Graphic 64">
              <a:extLst>
                <a:ext uri="{FF2B5EF4-FFF2-40B4-BE49-F238E27FC236}">
                  <a16:creationId xmlns:a16="http://schemas.microsoft.com/office/drawing/2014/main" id="{820C4A59-169C-41D2-ABD0-A8DC965AAA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3130" y="1040872"/>
              <a:ext cx="1283748" cy="1283748"/>
            </a:xfrm>
            <a:prstGeom prst="rect">
              <a:avLst/>
            </a:prstGeom>
          </p:spPr>
        </p:pic>
        <p:sp>
          <p:nvSpPr>
            <p:cNvPr id="80" name="Rectangle 79">
              <a:extLst>
                <a:ext uri="{FF2B5EF4-FFF2-40B4-BE49-F238E27FC236}">
                  <a16:creationId xmlns:a16="http://schemas.microsoft.com/office/drawing/2014/main" id="{B6C3C9E7-A35E-402C-879F-D8D6CD4E95D9}"/>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1" name="Connector: Elbow 80">
            <a:extLst>
              <a:ext uri="{FF2B5EF4-FFF2-40B4-BE49-F238E27FC236}">
                <a16:creationId xmlns:a16="http://schemas.microsoft.com/office/drawing/2014/main" id="{3711612C-8C2C-4F8D-BC42-6E290F209BA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Speech Bubble: Rectangle with Corners Rounded 58">
            <a:extLst>
              <a:ext uri="{FF2B5EF4-FFF2-40B4-BE49-F238E27FC236}">
                <a16:creationId xmlns:a16="http://schemas.microsoft.com/office/drawing/2014/main" id="{506BE18F-5DAF-41B2-ACE7-1E666BD6719B}"/>
              </a:ext>
            </a:extLst>
          </p:cNvPr>
          <p:cNvSpPr/>
          <p:nvPr/>
        </p:nvSpPr>
        <p:spPr>
          <a:xfrm>
            <a:off x="4494672" y="78529"/>
            <a:ext cx="754474" cy="574776"/>
          </a:xfrm>
          <a:prstGeom prst="wedgeRoundRectCallout">
            <a:avLst>
              <a:gd name="adj1" fmla="val 59587"/>
              <a:gd name="adj2" fmla="val 15347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Tweet Report</a:t>
            </a:r>
            <a:endParaRPr lang="en-NL" sz="900" dirty="0">
              <a:solidFill>
                <a:schemeClr val="dk1"/>
              </a:solidFill>
            </a:endParaRPr>
          </a:p>
        </p:txBody>
      </p:sp>
      <p:grpSp>
        <p:nvGrpSpPr>
          <p:cNvPr id="60" name="Group 59">
            <a:extLst>
              <a:ext uri="{FF2B5EF4-FFF2-40B4-BE49-F238E27FC236}">
                <a16:creationId xmlns:a16="http://schemas.microsoft.com/office/drawing/2014/main" id="{0C7B37E6-C896-4E5D-87F6-49DEE407FB1F}"/>
              </a:ext>
            </a:extLst>
          </p:cNvPr>
          <p:cNvGrpSpPr/>
          <p:nvPr/>
        </p:nvGrpSpPr>
        <p:grpSpPr>
          <a:xfrm>
            <a:off x="3429813" y="1045114"/>
            <a:ext cx="925490" cy="818515"/>
            <a:chOff x="8770598" y="1468849"/>
            <a:chExt cx="925490" cy="818515"/>
          </a:xfrm>
        </p:grpSpPr>
        <p:grpSp>
          <p:nvGrpSpPr>
            <p:cNvPr id="61" name="Group 60">
              <a:extLst>
                <a:ext uri="{FF2B5EF4-FFF2-40B4-BE49-F238E27FC236}">
                  <a16:creationId xmlns:a16="http://schemas.microsoft.com/office/drawing/2014/main" id="{0E1D9955-C6AB-4EEC-B161-9A825E6483CB}"/>
                </a:ext>
              </a:extLst>
            </p:cNvPr>
            <p:cNvGrpSpPr/>
            <p:nvPr/>
          </p:nvGrpSpPr>
          <p:grpSpPr>
            <a:xfrm>
              <a:off x="9113143" y="1468849"/>
              <a:ext cx="582945" cy="635162"/>
              <a:chOff x="9113143" y="1758788"/>
              <a:chExt cx="582945" cy="635162"/>
            </a:xfrm>
          </p:grpSpPr>
          <p:sp>
            <p:nvSpPr>
              <p:cNvPr id="63" name="Rectangle 62">
                <a:extLst>
                  <a:ext uri="{FF2B5EF4-FFF2-40B4-BE49-F238E27FC236}">
                    <a16:creationId xmlns:a16="http://schemas.microsoft.com/office/drawing/2014/main" id="{A7899372-C0EF-4C1B-AC5A-F6FDB0AB499C}"/>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30">
                <a:extLst>
                  <a:ext uri="{FF2B5EF4-FFF2-40B4-BE49-F238E27FC236}">
                    <a16:creationId xmlns:a16="http://schemas.microsoft.com/office/drawing/2014/main" id="{082D6078-326C-4DC0-A679-0CFAF54E9B1C}"/>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62" name="Rectangle 61">
              <a:extLst>
                <a:ext uri="{FF2B5EF4-FFF2-40B4-BE49-F238E27FC236}">
                  <a16:creationId xmlns:a16="http://schemas.microsoft.com/office/drawing/2014/main" id="{D280D653-17BE-4187-9E77-E727B915470E}"/>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pic>
        <p:nvPicPr>
          <p:cNvPr id="65" name="Picture 64">
            <a:extLst>
              <a:ext uri="{FF2B5EF4-FFF2-40B4-BE49-F238E27FC236}">
                <a16:creationId xmlns:a16="http://schemas.microsoft.com/office/drawing/2014/main" id="{839398DB-99F1-4FEC-8D27-9F475A4076AD}"/>
              </a:ext>
            </a:extLst>
          </p:cNvPr>
          <p:cNvPicPr>
            <a:picLocks noChangeAspect="1"/>
          </p:cNvPicPr>
          <p:nvPr/>
        </p:nvPicPr>
        <p:blipFill rotWithShape="1">
          <a:blip r:embed="rId15"/>
          <a:srcRect t="28363" r="12615"/>
          <a:stretch/>
        </p:blipFill>
        <p:spPr>
          <a:xfrm>
            <a:off x="-11684" y="921400"/>
            <a:ext cx="3843522" cy="368811"/>
          </a:xfrm>
          <a:prstGeom prst="rect">
            <a:avLst/>
          </a:prstGeom>
        </p:spPr>
      </p:pic>
      <p:pic>
        <p:nvPicPr>
          <p:cNvPr id="6" name="Picture 5">
            <a:extLst>
              <a:ext uri="{FF2B5EF4-FFF2-40B4-BE49-F238E27FC236}">
                <a16:creationId xmlns:a16="http://schemas.microsoft.com/office/drawing/2014/main" id="{708A6779-0864-4CED-8A3D-57ED5C75A8B2}"/>
              </a:ext>
            </a:extLst>
          </p:cNvPr>
          <p:cNvPicPr>
            <a:picLocks noChangeAspect="1"/>
          </p:cNvPicPr>
          <p:nvPr/>
        </p:nvPicPr>
        <p:blipFill>
          <a:blip r:embed="rId16"/>
          <a:stretch>
            <a:fillRect/>
          </a:stretch>
        </p:blipFill>
        <p:spPr>
          <a:xfrm>
            <a:off x="2612604" y="1742376"/>
            <a:ext cx="6371875" cy="27581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012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Publish</a:t>
            </a:r>
            <a:r>
              <a:rPr lang="nl-NL" dirty="0"/>
              <a:t> Tweet records </a:t>
            </a:r>
            <a:r>
              <a:rPr lang="nl-NL" dirty="0" err="1"/>
              <a:t>to</a:t>
            </a:r>
            <a:r>
              <a:rPr lang="nl-NL" dirty="0"/>
              <a:t> Stream</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05937"/>
            <a:chOff x="375699" y="1131597"/>
            <a:chExt cx="1131055" cy="1131055"/>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3418" y="1942194"/>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0436" y="1661357"/>
            <a:ext cx="393631"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7E8E32E0-C796-426A-9AD2-13B7E1FC3827}"/>
              </a:ext>
            </a:extLst>
          </p:cNvPr>
          <p:cNvSpPr/>
          <p:nvPr/>
        </p:nvSpPr>
        <p:spPr>
          <a:xfrm>
            <a:off x="7830906" y="2494663"/>
            <a:ext cx="754474" cy="574776"/>
          </a:xfrm>
          <a:prstGeom prst="wedgeRoundRectCallout">
            <a:avLst>
              <a:gd name="adj1" fmla="val -61517"/>
              <a:gd name="adj2" fmla="val -16186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2" name="Footer Placeholder 1">
            <a:extLst>
              <a:ext uri="{FF2B5EF4-FFF2-40B4-BE49-F238E27FC236}">
                <a16:creationId xmlns:a16="http://schemas.microsoft.com/office/drawing/2014/main" id="{8A89DBDE-2BD4-4A71-8267-4B764AF8D9DE}"/>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70" name="TextBox 69">
            <a:extLst>
              <a:ext uri="{FF2B5EF4-FFF2-40B4-BE49-F238E27FC236}">
                <a16:creationId xmlns:a16="http://schemas.microsoft.com/office/drawing/2014/main" id="{93748605-9949-494D-B551-3A67B39D041C}"/>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grpSp>
        <p:nvGrpSpPr>
          <p:cNvPr id="77" name="Group 76">
            <a:extLst>
              <a:ext uri="{FF2B5EF4-FFF2-40B4-BE49-F238E27FC236}">
                <a16:creationId xmlns:a16="http://schemas.microsoft.com/office/drawing/2014/main" id="{5DA032F5-174F-4C40-8B4A-26123FA878FC}"/>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0B0C54B3-C467-44F9-9A05-9D3DCC992DB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365AA993-2A0B-4D73-A1C0-D7A270BC82B6}"/>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EC459181-0AB2-42BC-AFC3-6AB5250077C1}"/>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83AF20F-2F89-4637-B63C-E8521B14054E}"/>
              </a:ext>
            </a:extLst>
          </p:cNvPr>
          <p:cNvGrpSpPr/>
          <p:nvPr/>
        </p:nvGrpSpPr>
        <p:grpSpPr>
          <a:xfrm>
            <a:off x="3429813" y="1045114"/>
            <a:ext cx="925490" cy="818515"/>
            <a:chOff x="8770598" y="1468849"/>
            <a:chExt cx="925490" cy="818515"/>
          </a:xfrm>
        </p:grpSpPr>
        <p:grpSp>
          <p:nvGrpSpPr>
            <p:cNvPr id="61" name="Group 60">
              <a:extLst>
                <a:ext uri="{FF2B5EF4-FFF2-40B4-BE49-F238E27FC236}">
                  <a16:creationId xmlns:a16="http://schemas.microsoft.com/office/drawing/2014/main" id="{DE91F2FB-373C-4280-8C8B-AA498D5DBE73}"/>
                </a:ext>
              </a:extLst>
            </p:cNvPr>
            <p:cNvGrpSpPr/>
            <p:nvPr/>
          </p:nvGrpSpPr>
          <p:grpSpPr>
            <a:xfrm>
              <a:off x="9113143" y="1468849"/>
              <a:ext cx="582945" cy="635162"/>
              <a:chOff x="9113143" y="1758788"/>
              <a:chExt cx="582945" cy="635162"/>
            </a:xfrm>
          </p:grpSpPr>
          <p:sp>
            <p:nvSpPr>
              <p:cNvPr id="63" name="Rectangle 62">
                <a:extLst>
                  <a:ext uri="{FF2B5EF4-FFF2-40B4-BE49-F238E27FC236}">
                    <a16:creationId xmlns:a16="http://schemas.microsoft.com/office/drawing/2014/main" id="{2AEBBAB3-36A8-4AC8-953C-444374722A06}"/>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30">
                <a:extLst>
                  <a:ext uri="{FF2B5EF4-FFF2-40B4-BE49-F238E27FC236}">
                    <a16:creationId xmlns:a16="http://schemas.microsoft.com/office/drawing/2014/main" id="{182C1C6C-1800-4B8E-BF03-0B0B0375D08E}"/>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62" name="Rectangle 61">
              <a:extLst>
                <a:ext uri="{FF2B5EF4-FFF2-40B4-BE49-F238E27FC236}">
                  <a16:creationId xmlns:a16="http://schemas.microsoft.com/office/drawing/2014/main" id="{F035467C-F235-49D2-BD5D-B5DE5BA3C628}"/>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spTree>
    <p:extLst>
      <p:ext uri="{BB962C8B-B14F-4D97-AF65-F5344CB8AC3E}">
        <p14:creationId xmlns:p14="http://schemas.microsoft.com/office/powerpoint/2010/main" val="2356902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Publish</a:t>
            </a:r>
            <a:r>
              <a:rPr lang="nl-NL" dirty="0"/>
              <a:t> Tweet records </a:t>
            </a:r>
            <a:r>
              <a:rPr lang="nl-NL" dirty="0" err="1"/>
              <a:t>to</a:t>
            </a:r>
            <a:r>
              <a:rPr lang="nl-NL" dirty="0"/>
              <a:t> Stream</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05937"/>
            <a:chOff x="375699" y="1131597"/>
            <a:chExt cx="1131055" cy="1131055"/>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3418" y="1942194"/>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0436" y="1661357"/>
            <a:ext cx="393631"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7E8E32E0-C796-426A-9AD2-13B7E1FC3827}"/>
              </a:ext>
            </a:extLst>
          </p:cNvPr>
          <p:cNvSpPr/>
          <p:nvPr/>
        </p:nvSpPr>
        <p:spPr>
          <a:xfrm>
            <a:off x="7830906" y="2494663"/>
            <a:ext cx="754474" cy="574776"/>
          </a:xfrm>
          <a:prstGeom prst="wedgeRoundRectCallout">
            <a:avLst>
              <a:gd name="adj1" fmla="val -61517"/>
              <a:gd name="adj2" fmla="val -16186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2" name="Footer Placeholder 1">
            <a:extLst>
              <a:ext uri="{FF2B5EF4-FFF2-40B4-BE49-F238E27FC236}">
                <a16:creationId xmlns:a16="http://schemas.microsoft.com/office/drawing/2014/main" id="{8A89DBDE-2BD4-4A71-8267-4B764AF8D9DE}"/>
              </a:ext>
            </a:extLst>
          </p:cNvPr>
          <p:cNvSpPr>
            <a:spLocks noGrp="1"/>
          </p:cNvSpPr>
          <p:nvPr>
            <p:ph type="ftr" sz="quarter" idx="11"/>
          </p:nvPr>
        </p:nvSpPr>
        <p:spPr/>
        <p:txBody>
          <a:bodyPr/>
          <a:lstStyle/>
          <a:p>
            <a:r>
              <a:rPr lang="en-US"/>
              <a:t>Cloud Native Application Development- on Oracle Cloud | APAC OGB Tour 2021</a:t>
            </a:r>
            <a:endParaRPr lang="nl-NL"/>
          </a:p>
        </p:txBody>
      </p:sp>
      <p:sp>
        <p:nvSpPr>
          <p:cNvPr id="70" name="TextBox 69">
            <a:extLst>
              <a:ext uri="{FF2B5EF4-FFF2-40B4-BE49-F238E27FC236}">
                <a16:creationId xmlns:a16="http://schemas.microsoft.com/office/drawing/2014/main" id="{93748605-9949-494D-B551-3A67B39D041C}"/>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grpSp>
        <p:nvGrpSpPr>
          <p:cNvPr id="77" name="Group 76">
            <a:extLst>
              <a:ext uri="{FF2B5EF4-FFF2-40B4-BE49-F238E27FC236}">
                <a16:creationId xmlns:a16="http://schemas.microsoft.com/office/drawing/2014/main" id="{5DA032F5-174F-4C40-8B4A-26123FA878FC}"/>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0B0C54B3-C467-44F9-9A05-9D3DCC992DB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365AA993-2A0B-4D73-A1C0-D7A270BC82B6}"/>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EC459181-0AB2-42BC-AFC3-6AB5250077C1}"/>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183AF20F-2F89-4637-B63C-E8521B14054E}"/>
              </a:ext>
            </a:extLst>
          </p:cNvPr>
          <p:cNvGrpSpPr/>
          <p:nvPr/>
        </p:nvGrpSpPr>
        <p:grpSpPr>
          <a:xfrm>
            <a:off x="3429813" y="1045114"/>
            <a:ext cx="925490" cy="818515"/>
            <a:chOff x="8770598" y="1468849"/>
            <a:chExt cx="925490" cy="818515"/>
          </a:xfrm>
        </p:grpSpPr>
        <p:grpSp>
          <p:nvGrpSpPr>
            <p:cNvPr id="61" name="Group 60">
              <a:extLst>
                <a:ext uri="{FF2B5EF4-FFF2-40B4-BE49-F238E27FC236}">
                  <a16:creationId xmlns:a16="http://schemas.microsoft.com/office/drawing/2014/main" id="{DE91F2FB-373C-4280-8C8B-AA498D5DBE73}"/>
                </a:ext>
              </a:extLst>
            </p:cNvPr>
            <p:cNvGrpSpPr/>
            <p:nvPr/>
          </p:nvGrpSpPr>
          <p:grpSpPr>
            <a:xfrm>
              <a:off x="9113143" y="1468849"/>
              <a:ext cx="582945" cy="635162"/>
              <a:chOff x="9113143" y="1758788"/>
              <a:chExt cx="582945" cy="635162"/>
            </a:xfrm>
          </p:grpSpPr>
          <p:sp>
            <p:nvSpPr>
              <p:cNvPr id="63" name="Rectangle 62">
                <a:extLst>
                  <a:ext uri="{FF2B5EF4-FFF2-40B4-BE49-F238E27FC236}">
                    <a16:creationId xmlns:a16="http://schemas.microsoft.com/office/drawing/2014/main" id="{2AEBBAB3-36A8-4AC8-953C-444374722A06}"/>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4" name="Freeform 30">
                <a:extLst>
                  <a:ext uri="{FF2B5EF4-FFF2-40B4-BE49-F238E27FC236}">
                    <a16:creationId xmlns:a16="http://schemas.microsoft.com/office/drawing/2014/main" id="{182C1C6C-1800-4B8E-BF03-0B0B0375D08E}"/>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62" name="Rectangle 61">
              <a:extLst>
                <a:ext uri="{FF2B5EF4-FFF2-40B4-BE49-F238E27FC236}">
                  <a16:creationId xmlns:a16="http://schemas.microsoft.com/office/drawing/2014/main" id="{F035467C-F235-49D2-BD5D-B5DE5BA3C628}"/>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pic>
        <p:nvPicPr>
          <p:cNvPr id="6" name="Picture 5">
            <a:extLst>
              <a:ext uri="{FF2B5EF4-FFF2-40B4-BE49-F238E27FC236}">
                <a16:creationId xmlns:a16="http://schemas.microsoft.com/office/drawing/2014/main" id="{AB174AA4-3C2F-4C26-95AE-96511EB356BF}"/>
              </a:ext>
            </a:extLst>
          </p:cNvPr>
          <p:cNvPicPr>
            <a:picLocks noChangeAspect="1"/>
          </p:cNvPicPr>
          <p:nvPr/>
        </p:nvPicPr>
        <p:blipFill>
          <a:blip r:embed="rId17"/>
          <a:stretch>
            <a:fillRect/>
          </a:stretch>
        </p:blipFill>
        <p:spPr>
          <a:xfrm>
            <a:off x="130404" y="995607"/>
            <a:ext cx="7956662" cy="35888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414163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F671E-9FD6-41B7-AA92-B140FD64DAB0}"/>
              </a:ext>
            </a:extLst>
          </p:cNvPr>
          <p:cNvSpPr>
            <a:spLocks noGrp="1"/>
          </p:cNvSpPr>
          <p:nvPr>
            <p:ph type="title"/>
          </p:nvPr>
        </p:nvSpPr>
        <p:spPr/>
        <p:txBody>
          <a:bodyPr/>
          <a:lstStyle/>
          <a:p>
            <a:r>
              <a:rPr lang="en-US" dirty="0"/>
              <a:t>Drawing OCI Solution Designs on draw.io</a:t>
            </a:r>
          </a:p>
        </p:txBody>
      </p:sp>
      <p:sp>
        <p:nvSpPr>
          <p:cNvPr id="3" name="Content Placeholder 2">
            <a:extLst>
              <a:ext uri="{FF2B5EF4-FFF2-40B4-BE49-F238E27FC236}">
                <a16:creationId xmlns:a16="http://schemas.microsoft.com/office/drawing/2014/main" id="{E6DBC00E-9BAA-444A-AAF6-5E8008175EA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0E2B09D-8A44-4111-9231-24B77FEB88F1}"/>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5" name="Picture 4">
            <a:extLst>
              <a:ext uri="{FF2B5EF4-FFF2-40B4-BE49-F238E27FC236}">
                <a16:creationId xmlns:a16="http://schemas.microsoft.com/office/drawing/2014/main" id="{EA6674BE-BAA7-4F46-A866-897C5F0DE52A}"/>
              </a:ext>
            </a:extLst>
          </p:cNvPr>
          <p:cNvPicPr>
            <a:picLocks noChangeAspect="1"/>
          </p:cNvPicPr>
          <p:nvPr/>
        </p:nvPicPr>
        <p:blipFill>
          <a:blip r:embed="rId3"/>
          <a:stretch>
            <a:fillRect/>
          </a:stretch>
        </p:blipFill>
        <p:spPr>
          <a:xfrm>
            <a:off x="719999" y="792000"/>
            <a:ext cx="7416613" cy="3329355"/>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E56F0D14-EA4A-4E55-907D-1F205BE395E4}"/>
              </a:ext>
            </a:extLst>
          </p:cNvPr>
          <p:cNvSpPr txBox="1"/>
          <p:nvPr/>
        </p:nvSpPr>
        <p:spPr>
          <a:xfrm>
            <a:off x="741652" y="4393400"/>
            <a:ext cx="7682345" cy="338554"/>
          </a:xfrm>
          <a:prstGeom prst="rect">
            <a:avLst/>
          </a:prstGeom>
          <a:noFill/>
        </p:spPr>
        <p:txBody>
          <a:bodyPr wrap="square" lIns="0" tIns="0" rIns="0" bIns="0" rtlCol="0">
            <a:spAutoFit/>
          </a:bodyPr>
          <a:lstStyle/>
          <a:p>
            <a:r>
              <a:rPr lang="en-US" sz="1100" dirty="0"/>
              <a:t>Download draw.io graphics from </a:t>
            </a:r>
            <a:r>
              <a:rPr lang="en-US" sz="1100" dirty="0">
                <a:hlinkClick r:id="rId4" tooltip="https://docs.cloud.oracle.com/en-us/iaas/Content/General/Reference/graphicsfordiagrams.htm"/>
              </a:rPr>
              <a:t>https://docs.cloud.oracle.com/</a:t>
            </a:r>
            <a:r>
              <a:rPr lang="en-US" sz="1100" dirty="0" err="1">
                <a:hlinkClick r:id="rId4" tooltip="https://docs.cloud.oracle.com/en-us/iaas/Content/General/Reference/graphicsfordiagrams.htm"/>
              </a:rPr>
              <a:t>en</a:t>
            </a:r>
            <a:r>
              <a:rPr lang="en-US" sz="1100" dirty="0">
                <a:hlinkClick r:id="rId4" tooltip="https://docs.cloud.oracle.com/en-us/iaas/Content/General/Reference/graphicsfordiagrams.htm"/>
              </a:rPr>
              <a:t>-us/</a:t>
            </a:r>
            <a:r>
              <a:rPr lang="en-US" sz="1100" dirty="0" err="1">
                <a:hlinkClick r:id="rId4" tooltip="https://docs.cloud.oracle.com/en-us/iaas/Content/General/Reference/graphicsfordiagrams.htm"/>
              </a:rPr>
              <a:t>iaas</a:t>
            </a:r>
            <a:r>
              <a:rPr lang="en-US" sz="1100" dirty="0">
                <a:hlinkClick r:id="rId4" tooltip="https://docs.cloud.oracle.com/en-us/iaas/Content/General/Reference/graphicsfordiagrams.htm"/>
              </a:rPr>
              <a:t>/Content/General/Reference/graphicsfordiagrams.htm…</a:t>
            </a:r>
            <a:r>
              <a:rPr lang="en-US" sz="1100" dirty="0"/>
              <a:t> , unzip and upload as library to draw.io</a:t>
            </a:r>
          </a:p>
        </p:txBody>
      </p:sp>
      <p:pic>
        <p:nvPicPr>
          <p:cNvPr id="8" name="Picture 7">
            <a:extLst>
              <a:ext uri="{FF2B5EF4-FFF2-40B4-BE49-F238E27FC236}">
                <a16:creationId xmlns:a16="http://schemas.microsoft.com/office/drawing/2014/main" id="{D3C7BC02-0BD4-42C3-8AAE-DA0F55B01BD7}"/>
              </a:ext>
            </a:extLst>
          </p:cNvPr>
          <p:cNvPicPr>
            <a:picLocks noChangeAspect="1"/>
          </p:cNvPicPr>
          <p:nvPr/>
        </p:nvPicPr>
        <p:blipFill>
          <a:blip r:embed="rId5"/>
          <a:stretch>
            <a:fillRect/>
          </a:stretch>
        </p:blipFill>
        <p:spPr>
          <a:xfrm>
            <a:off x="102478" y="1765738"/>
            <a:ext cx="2857960" cy="2017986"/>
          </a:xfrm>
          <a:prstGeom prst="rect">
            <a:avLst/>
          </a:prstGeom>
        </p:spPr>
      </p:pic>
    </p:spTree>
    <p:extLst>
      <p:ext uri="{BB962C8B-B14F-4D97-AF65-F5344CB8AC3E}">
        <p14:creationId xmlns:p14="http://schemas.microsoft.com/office/powerpoint/2010/main" val="28609856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Summary</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781965" y="2852680"/>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05937"/>
            <a:chOff x="375699" y="1131597"/>
            <a:chExt cx="1131055" cy="1131055"/>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82466" y="1930974"/>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014" y="1661357"/>
            <a:ext cx="270053" cy="270053"/>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a:cxnSpLocks/>
            <a:endCxn id="52" idx="1"/>
          </p:cNvCxnSpPr>
          <p:nvPr/>
        </p:nvCxnSpPr>
        <p:spPr>
          <a:xfrm flipV="1">
            <a:off x="1355466" y="2602820"/>
            <a:ext cx="1274314" cy="631494"/>
          </a:xfrm>
          <a:prstGeom prst="bentConnector3">
            <a:avLst>
              <a:gd name="adj1" fmla="val 2083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817" y="3208682"/>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7701963" y="3663951"/>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2" name="Footer Placeholder 1">
            <a:extLst>
              <a:ext uri="{FF2B5EF4-FFF2-40B4-BE49-F238E27FC236}">
                <a16:creationId xmlns:a16="http://schemas.microsoft.com/office/drawing/2014/main" id="{B2B5561A-E655-4269-A76E-36EAABD60D09}"/>
              </a:ext>
            </a:extLst>
          </p:cNvPr>
          <p:cNvSpPr>
            <a:spLocks noGrp="1"/>
          </p:cNvSpPr>
          <p:nvPr>
            <p:ph type="ftr" sz="quarter" idx="11"/>
          </p:nvPr>
        </p:nvSpPr>
        <p:spPr/>
        <p:txBody>
          <a:bodyPr/>
          <a:lstStyle/>
          <a:p>
            <a:r>
              <a:rPr lang="en-US"/>
              <a:t>Cloud Native Application Development- on Oracle Cloud | APAC OGB Tour 2021</a:t>
            </a:r>
            <a:endParaRPr lang="nl-NL"/>
          </a:p>
        </p:txBody>
      </p:sp>
      <p:grpSp>
        <p:nvGrpSpPr>
          <p:cNvPr id="159" name="Group 158">
            <a:extLst>
              <a:ext uri="{FF2B5EF4-FFF2-40B4-BE49-F238E27FC236}">
                <a16:creationId xmlns:a16="http://schemas.microsoft.com/office/drawing/2014/main" id="{0CEC45CB-A73F-4293-829B-76583E50B818}"/>
              </a:ext>
            </a:extLst>
          </p:cNvPr>
          <p:cNvGrpSpPr/>
          <p:nvPr/>
        </p:nvGrpSpPr>
        <p:grpSpPr>
          <a:xfrm>
            <a:off x="6382199" y="3221582"/>
            <a:ext cx="918890" cy="543828"/>
            <a:chOff x="2442235" y="4963541"/>
            <a:chExt cx="1013320" cy="763860"/>
          </a:xfrm>
        </p:grpSpPr>
        <p:grpSp>
          <p:nvGrpSpPr>
            <p:cNvPr id="160" name="Group 159">
              <a:extLst>
                <a:ext uri="{FF2B5EF4-FFF2-40B4-BE49-F238E27FC236}">
                  <a16:creationId xmlns:a16="http://schemas.microsoft.com/office/drawing/2014/main" id="{BF7979CE-7835-4B57-B793-EED23DB5A045}"/>
                </a:ext>
              </a:extLst>
            </p:cNvPr>
            <p:cNvGrpSpPr/>
            <p:nvPr/>
          </p:nvGrpSpPr>
          <p:grpSpPr>
            <a:xfrm>
              <a:off x="2608290" y="4963541"/>
              <a:ext cx="728790" cy="602094"/>
              <a:chOff x="2608290" y="5138148"/>
              <a:chExt cx="728790" cy="602094"/>
            </a:xfrm>
          </p:grpSpPr>
          <p:sp>
            <p:nvSpPr>
              <p:cNvPr id="162" name="Rectangle 161">
                <a:extLst>
                  <a:ext uri="{FF2B5EF4-FFF2-40B4-BE49-F238E27FC236}">
                    <a16:creationId xmlns:a16="http://schemas.microsoft.com/office/drawing/2014/main" id="{573CD58F-2D75-4BBD-BEFE-5A606B234948}"/>
                  </a:ext>
                </a:extLst>
              </p:cNvPr>
              <p:cNvSpPr/>
              <p:nvPr/>
            </p:nvSpPr>
            <p:spPr>
              <a:xfrm>
                <a:off x="2608290" y="5138148"/>
                <a:ext cx="728790" cy="602094"/>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63" name="Group 162">
                <a:extLst>
                  <a:ext uri="{FF2B5EF4-FFF2-40B4-BE49-F238E27FC236}">
                    <a16:creationId xmlns:a16="http://schemas.microsoft.com/office/drawing/2014/main" id="{EBF2F976-6AB2-4EF5-99FE-95F776075209}"/>
                  </a:ext>
                </a:extLst>
              </p:cNvPr>
              <p:cNvGrpSpPr/>
              <p:nvPr/>
            </p:nvGrpSpPr>
            <p:grpSpPr>
              <a:xfrm>
                <a:off x="2691708" y="5235297"/>
                <a:ext cx="557643" cy="388382"/>
                <a:chOff x="2158952" y="5020277"/>
                <a:chExt cx="674688" cy="469900"/>
              </a:xfrm>
            </p:grpSpPr>
            <p:sp>
              <p:nvSpPr>
                <p:cNvPr id="164" name="Freeform 4">
                  <a:extLst>
                    <a:ext uri="{FF2B5EF4-FFF2-40B4-BE49-F238E27FC236}">
                      <a16:creationId xmlns:a16="http://schemas.microsoft.com/office/drawing/2014/main" id="{41B0E2E2-C910-47EE-83B0-D6F66B9A26AD}"/>
                    </a:ext>
                  </a:extLst>
                </p:cNvPr>
                <p:cNvSpPr>
                  <a:spLocks noChangeArrowheads="1"/>
                </p:cNvSpPr>
                <p:nvPr/>
              </p:nvSpPr>
              <p:spPr bwMode="auto">
                <a:xfrm>
                  <a:off x="2393902" y="5256814"/>
                  <a:ext cx="28575" cy="31750"/>
                </a:xfrm>
                <a:custGeom>
                  <a:avLst/>
                  <a:gdLst>
                    <a:gd name="T0" fmla="*/ 0 w 80"/>
                    <a:gd name="T1" fmla="*/ 44 h 90"/>
                    <a:gd name="T2" fmla="*/ 39 w 80"/>
                    <a:gd name="T3" fmla="*/ 89 h 90"/>
                    <a:gd name="T4" fmla="*/ 79 w 80"/>
                    <a:gd name="T5" fmla="*/ 57 h 90"/>
                    <a:gd name="T6" fmla="*/ 79 w 80"/>
                    <a:gd name="T7" fmla="*/ 21 h 90"/>
                    <a:gd name="T8" fmla="*/ 39 w 80"/>
                    <a:gd name="T9" fmla="*/ 0 h 90"/>
                    <a:gd name="T10" fmla="*/ 0 w 80"/>
                    <a:gd name="T11" fmla="*/ 44 h 90"/>
                  </a:gdLst>
                  <a:ahLst/>
                  <a:cxnLst>
                    <a:cxn ang="0">
                      <a:pos x="T0" y="T1"/>
                    </a:cxn>
                    <a:cxn ang="0">
                      <a:pos x="T2" y="T3"/>
                    </a:cxn>
                    <a:cxn ang="0">
                      <a:pos x="T4" y="T5"/>
                    </a:cxn>
                    <a:cxn ang="0">
                      <a:pos x="T6" y="T7"/>
                    </a:cxn>
                    <a:cxn ang="0">
                      <a:pos x="T8" y="T9"/>
                    </a:cxn>
                    <a:cxn ang="0">
                      <a:pos x="T10" y="T11"/>
                    </a:cxn>
                  </a:cxnLst>
                  <a:rect l="0" t="0" r="r" b="b"/>
                  <a:pathLst>
                    <a:path w="80" h="90">
                      <a:moveTo>
                        <a:pt x="0" y="44"/>
                      </a:moveTo>
                      <a:cubicBezTo>
                        <a:pt x="0" y="68"/>
                        <a:pt x="13" y="89"/>
                        <a:pt x="39" y="89"/>
                      </a:cubicBezTo>
                      <a:cubicBezTo>
                        <a:pt x="55" y="89"/>
                        <a:pt x="71" y="78"/>
                        <a:pt x="79" y="57"/>
                      </a:cubicBezTo>
                      <a:lnTo>
                        <a:pt x="79" y="21"/>
                      </a:lnTo>
                      <a:cubicBezTo>
                        <a:pt x="68" y="8"/>
                        <a:pt x="52" y="0"/>
                        <a:pt x="39" y="0"/>
                      </a:cubicBezTo>
                      <a:cubicBezTo>
                        <a:pt x="10" y="0"/>
                        <a:pt x="0" y="23"/>
                        <a:pt x="0" y="4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5" name="Freeform 5">
                  <a:extLst>
                    <a:ext uri="{FF2B5EF4-FFF2-40B4-BE49-F238E27FC236}">
                      <a16:creationId xmlns:a16="http://schemas.microsoft.com/office/drawing/2014/main" id="{32B8BD64-D2C6-4036-A1FE-DAADA18293E8}"/>
                    </a:ext>
                  </a:extLst>
                </p:cNvPr>
                <p:cNvSpPr>
                  <a:spLocks noChangeArrowheads="1"/>
                </p:cNvSpPr>
                <p:nvPr/>
              </p:nvSpPr>
              <p:spPr bwMode="auto">
                <a:xfrm>
                  <a:off x="2158952" y="5147277"/>
                  <a:ext cx="471488" cy="273050"/>
                </a:xfrm>
                <a:custGeom>
                  <a:avLst/>
                  <a:gdLst>
                    <a:gd name="T0" fmla="*/ 1206 w 1309"/>
                    <a:gd name="T1" fmla="*/ 0 h 758"/>
                    <a:gd name="T2" fmla="*/ 0 w 1309"/>
                    <a:gd name="T3" fmla="*/ 0 h 758"/>
                    <a:gd name="T4" fmla="*/ 0 w 1309"/>
                    <a:gd name="T5" fmla="*/ 125 h 758"/>
                    <a:gd name="T6" fmla="*/ 0 w 1309"/>
                    <a:gd name="T7" fmla="*/ 125 h 758"/>
                    <a:gd name="T8" fmla="*/ 571 w 1309"/>
                    <a:gd name="T9" fmla="*/ 705 h 758"/>
                    <a:gd name="T10" fmla="*/ 697 w 1309"/>
                    <a:gd name="T11" fmla="*/ 757 h 758"/>
                    <a:gd name="T12" fmla="*/ 697 w 1309"/>
                    <a:gd name="T13" fmla="*/ 757 h 758"/>
                    <a:gd name="T14" fmla="*/ 823 w 1309"/>
                    <a:gd name="T15" fmla="*/ 705 h 758"/>
                    <a:gd name="T16" fmla="*/ 1308 w 1309"/>
                    <a:gd name="T17" fmla="*/ 212 h 758"/>
                    <a:gd name="T18" fmla="*/ 1206 w 1309"/>
                    <a:gd name="T19" fmla="*/ 0 h 758"/>
                    <a:gd name="T20" fmla="*/ 794 w 1309"/>
                    <a:gd name="T21" fmla="*/ 445 h 758"/>
                    <a:gd name="T22" fmla="*/ 739 w 1309"/>
                    <a:gd name="T23" fmla="*/ 406 h 758"/>
                    <a:gd name="T24" fmla="*/ 681 w 1309"/>
                    <a:gd name="T25" fmla="*/ 435 h 758"/>
                    <a:gd name="T26" fmla="*/ 603 w 1309"/>
                    <a:gd name="T27" fmla="*/ 348 h 758"/>
                    <a:gd name="T28" fmla="*/ 681 w 1309"/>
                    <a:gd name="T29" fmla="*/ 259 h 758"/>
                    <a:gd name="T30" fmla="*/ 729 w 1309"/>
                    <a:gd name="T31" fmla="*/ 280 h 758"/>
                    <a:gd name="T32" fmla="*/ 729 w 1309"/>
                    <a:gd name="T33" fmla="*/ 272 h 758"/>
                    <a:gd name="T34" fmla="*/ 736 w 1309"/>
                    <a:gd name="T35" fmla="*/ 264 h 758"/>
                    <a:gd name="T36" fmla="*/ 768 w 1309"/>
                    <a:gd name="T37" fmla="*/ 264 h 758"/>
                    <a:gd name="T38" fmla="*/ 776 w 1309"/>
                    <a:gd name="T39" fmla="*/ 272 h 758"/>
                    <a:gd name="T40" fmla="*/ 776 w 1309"/>
                    <a:gd name="T41" fmla="*/ 346 h 758"/>
                    <a:gd name="T42" fmla="*/ 797 w 1309"/>
                    <a:gd name="T43" fmla="*/ 401 h 758"/>
                    <a:gd name="T44" fmla="*/ 828 w 1309"/>
                    <a:gd name="T45" fmla="*/ 340 h 758"/>
                    <a:gd name="T46" fmla="*/ 697 w 1309"/>
                    <a:gd name="T47" fmla="*/ 215 h 758"/>
                    <a:gd name="T48" fmla="*/ 569 w 1309"/>
                    <a:gd name="T49" fmla="*/ 348 h 758"/>
                    <a:gd name="T50" fmla="*/ 697 w 1309"/>
                    <a:gd name="T51" fmla="*/ 482 h 758"/>
                    <a:gd name="T52" fmla="*/ 750 w 1309"/>
                    <a:gd name="T53" fmla="*/ 471 h 758"/>
                    <a:gd name="T54" fmla="*/ 760 w 1309"/>
                    <a:gd name="T55" fmla="*/ 474 h 758"/>
                    <a:gd name="T56" fmla="*/ 776 w 1309"/>
                    <a:gd name="T57" fmla="*/ 503 h 758"/>
                    <a:gd name="T58" fmla="*/ 773 w 1309"/>
                    <a:gd name="T59" fmla="*/ 513 h 758"/>
                    <a:gd name="T60" fmla="*/ 697 w 1309"/>
                    <a:gd name="T61" fmla="*/ 529 h 758"/>
                    <a:gd name="T62" fmla="*/ 516 w 1309"/>
                    <a:gd name="T63" fmla="*/ 348 h 758"/>
                    <a:gd name="T64" fmla="*/ 700 w 1309"/>
                    <a:gd name="T65" fmla="*/ 167 h 758"/>
                    <a:gd name="T66" fmla="*/ 886 w 1309"/>
                    <a:gd name="T67" fmla="*/ 338 h 758"/>
                    <a:gd name="T68" fmla="*/ 794 w 1309"/>
                    <a:gd name="T69" fmla="*/ 44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9" h="758">
                      <a:moveTo>
                        <a:pt x="1206" y="0"/>
                      </a:moveTo>
                      <a:lnTo>
                        <a:pt x="0" y="0"/>
                      </a:lnTo>
                      <a:lnTo>
                        <a:pt x="0" y="125"/>
                      </a:lnTo>
                      <a:lnTo>
                        <a:pt x="0" y="125"/>
                      </a:lnTo>
                      <a:lnTo>
                        <a:pt x="571" y="705"/>
                      </a:lnTo>
                      <a:cubicBezTo>
                        <a:pt x="605" y="739"/>
                        <a:pt x="650" y="757"/>
                        <a:pt x="697" y="757"/>
                      </a:cubicBezTo>
                      <a:lnTo>
                        <a:pt x="697" y="757"/>
                      </a:lnTo>
                      <a:cubicBezTo>
                        <a:pt x="744" y="757"/>
                        <a:pt x="789" y="739"/>
                        <a:pt x="823" y="705"/>
                      </a:cubicBezTo>
                      <a:lnTo>
                        <a:pt x="1308" y="212"/>
                      </a:lnTo>
                      <a:cubicBezTo>
                        <a:pt x="1250" y="154"/>
                        <a:pt x="1216" y="81"/>
                        <a:pt x="1206" y="0"/>
                      </a:cubicBezTo>
                      <a:close/>
                      <a:moveTo>
                        <a:pt x="794" y="445"/>
                      </a:moveTo>
                      <a:cubicBezTo>
                        <a:pt x="773" y="445"/>
                        <a:pt x="752" y="437"/>
                        <a:pt x="739" y="406"/>
                      </a:cubicBezTo>
                      <a:cubicBezTo>
                        <a:pt x="729" y="424"/>
                        <a:pt x="705" y="435"/>
                        <a:pt x="681" y="435"/>
                      </a:cubicBezTo>
                      <a:cubicBezTo>
                        <a:pt x="634" y="435"/>
                        <a:pt x="603" y="395"/>
                        <a:pt x="603" y="348"/>
                      </a:cubicBezTo>
                      <a:cubicBezTo>
                        <a:pt x="603" y="306"/>
                        <a:pt x="632" y="259"/>
                        <a:pt x="681" y="259"/>
                      </a:cubicBezTo>
                      <a:cubicBezTo>
                        <a:pt x="697" y="259"/>
                        <a:pt x="718" y="267"/>
                        <a:pt x="729" y="280"/>
                      </a:cubicBezTo>
                      <a:lnTo>
                        <a:pt x="729" y="272"/>
                      </a:lnTo>
                      <a:cubicBezTo>
                        <a:pt x="729" y="267"/>
                        <a:pt x="731" y="264"/>
                        <a:pt x="736" y="264"/>
                      </a:cubicBezTo>
                      <a:lnTo>
                        <a:pt x="768" y="264"/>
                      </a:lnTo>
                      <a:cubicBezTo>
                        <a:pt x="773" y="264"/>
                        <a:pt x="776" y="267"/>
                        <a:pt x="776" y="272"/>
                      </a:cubicBezTo>
                      <a:lnTo>
                        <a:pt x="776" y="346"/>
                      </a:lnTo>
                      <a:cubicBezTo>
                        <a:pt x="776" y="388"/>
                        <a:pt x="784" y="401"/>
                        <a:pt x="797" y="401"/>
                      </a:cubicBezTo>
                      <a:cubicBezTo>
                        <a:pt x="818" y="401"/>
                        <a:pt x="828" y="369"/>
                        <a:pt x="828" y="340"/>
                      </a:cubicBezTo>
                      <a:cubicBezTo>
                        <a:pt x="828" y="262"/>
                        <a:pt x="778" y="215"/>
                        <a:pt x="697" y="215"/>
                      </a:cubicBezTo>
                      <a:cubicBezTo>
                        <a:pt x="624" y="215"/>
                        <a:pt x="569" y="272"/>
                        <a:pt x="569" y="348"/>
                      </a:cubicBezTo>
                      <a:cubicBezTo>
                        <a:pt x="569" y="422"/>
                        <a:pt x="624" y="482"/>
                        <a:pt x="697" y="482"/>
                      </a:cubicBezTo>
                      <a:cubicBezTo>
                        <a:pt x="715" y="482"/>
                        <a:pt x="734" y="479"/>
                        <a:pt x="750" y="471"/>
                      </a:cubicBezTo>
                      <a:cubicBezTo>
                        <a:pt x="752" y="469"/>
                        <a:pt x="757" y="471"/>
                        <a:pt x="760" y="474"/>
                      </a:cubicBezTo>
                      <a:lnTo>
                        <a:pt x="776" y="503"/>
                      </a:lnTo>
                      <a:cubicBezTo>
                        <a:pt x="778" y="506"/>
                        <a:pt x="776" y="511"/>
                        <a:pt x="773" y="513"/>
                      </a:cubicBezTo>
                      <a:cubicBezTo>
                        <a:pt x="747" y="524"/>
                        <a:pt x="723" y="529"/>
                        <a:pt x="697" y="529"/>
                      </a:cubicBezTo>
                      <a:cubicBezTo>
                        <a:pt x="597" y="529"/>
                        <a:pt x="516" y="448"/>
                        <a:pt x="516" y="348"/>
                      </a:cubicBezTo>
                      <a:cubicBezTo>
                        <a:pt x="516" y="246"/>
                        <a:pt x="597" y="167"/>
                        <a:pt x="700" y="167"/>
                      </a:cubicBezTo>
                      <a:cubicBezTo>
                        <a:pt x="805" y="167"/>
                        <a:pt x="886" y="236"/>
                        <a:pt x="886" y="338"/>
                      </a:cubicBezTo>
                      <a:cubicBezTo>
                        <a:pt x="878" y="395"/>
                        <a:pt x="852" y="445"/>
                        <a:pt x="794" y="44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6" name="Freeform 6">
                  <a:extLst>
                    <a:ext uri="{FF2B5EF4-FFF2-40B4-BE49-F238E27FC236}">
                      <a16:creationId xmlns:a16="http://schemas.microsoft.com/office/drawing/2014/main" id="{47CBDAE8-2CA1-41BB-B8DF-085EC039D634}"/>
                    </a:ext>
                  </a:extLst>
                </p:cNvPr>
                <p:cNvSpPr>
                  <a:spLocks noChangeArrowheads="1"/>
                </p:cNvSpPr>
                <p:nvPr/>
              </p:nvSpPr>
              <p:spPr bwMode="auto">
                <a:xfrm>
                  <a:off x="2276427" y="5026627"/>
                  <a:ext cx="369888" cy="33337"/>
                </a:xfrm>
                <a:custGeom>
                  <a:avLst/>
                  <a:gdLst>
                    <a:gd name="T0" fmla="*/ 1027 w 1028"/>
                    <a:gd name="T1" fmla="*/ 0 h 92"/>
                    <a:gd name="T2" fmla="*/ 0 w 1028"/>
                    <a:gd name="T3" fmla="*/ 0 h 92"/>
                    <a:gd name="T4" fmla="*/ 0 w 1028"/>
                    <a:gd name="T5" fmla="*/ 91 h 92"/>
                    <a:gd name="T6" fmla="*/ 938 w 1028"/>
                    <a:gd name="T7" fmla="*/ 91 h 92"/>
                    <a:gd name="T8" fmla="*/ 1027 w 1028"/>
                    <a:gd name="T9" fmla="*/ 0 h 92"/>
                  </a:gdLst>
                  <a:ahLst/>
                  <a:cxnLst>
                    <a:cxn ang="0">
                      <a:pos x="T0" y="T1"/>
                    </a:cxn>
                    <a:cxn ang="0">
                      <a:pos x="T2" y="T3"/>
                    </a:cxn>
                    <a:cxn ang="0">
                      <a:pos x="T4" y="T5"/>
                    </a:cxn>
                    <a:cxn ang="0">
                      <a:pos x="T6" y="T7"/>
                    </a:cxn>
                    <a:cxn ang="0">
                      <a:pos x="T8" y="T9"/>
                    </a:cxn>
                  </a:cxnLst>
                  <a:rect l="0" t="0" r="r" b="b"/>
                  <a:pathLst>
                    <a:path w="1028" h="92">
                      <a:moveTo>
                        <a:pt x="1027" y="0"/>
                      </a:moveTo>
                      <a:lnTo>
                        <a:pt x="0" y="0"/>
                      </a:lnTo>
                      <a:lnTo>
                        <a:pt x="0" y="91"/>
                      </a:lnTo>
                      <a:lnTo>
                        <a:pt x="938" y="91"/>
                      </a:lnTo>
                      <a:cubicBezTo>
                        <a:pt x="965" y="55"/>
                        <a:pt x="993" y="23"/>
                        <a:pt x="102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7" name="Freeform 7">
                  <a:extLst>
                    <a:ext uri="{FF2B5EF4-FFF2-40B4-BE49-F238E27FC236}">
                      <a16:creationId xmlns:a16="http://schemas.microsoft.com/office/drawing/2014/main" id="{6A79B5F3-00E7-411C-B5CB-0410D612C9D1}"/>
                    </a:ext>
                  </a:extLst>
                </p:cNvPr>
                <p:cNvSpPr>
                  <a:spLocks noChangeArrowheads="1"/>
                </p:cNvSpPr>
                <p:nvPr/>
              </p:nvSpPr>
              <p:spPr bwMode="auto">
                <a:xfrm>
                  <a:off x="2747915" y="5248877"/>
                  <a:ext cx="33337" cy="134937"/>
                </a:xfrm>
                <a:custGeom>
                  <a:avLst/>
                  <a:gdLst>
                    <a:gd name="T0" fmla="*/ 0 w 93"/>
                    <a:gd name="T1" fmla="*/ 29 h 374"/>
                    <a:gd name="T2" fmla="*/ 0 w 93"/>
                    <a:gd name="T3" fmla="*/ 373 h 374"/>
                    <a:gd name="T4" fmla="*/ 92 w 93"/>
                    <a:gd name="T5" fmla="*/ 373 h 374"/>
                    <a:gd name="T6" fmla="*/ 92 w 93"/>
                    <a:gd name="T7" fmla="*/ 0 h 374"/>
                    <a:gd name="T8" fmla="*/ 0 w 93"/>
                    <a:gd name="T9" fmla="*/ 29 h 374"/>
                  </a:gdLst>
                  <a:ahLst/>
                  <a:cxnLst>
                    <a:cxn ang="0">
                      <a:pos x="T0" y="T1"/>
                    </a:cxn>
                    <a:cxn ang="0">
                      <a:pos x="T2" y="T3"/>
                    </a:cxn>
                    <a:cxn ang="0">
                      <a:pos x="T4" y="T5"/>
                    </a:cxn>
                    <a:cxn ang="0">
                      <a:pos x="T6" y="T7"/>
                    </a:cxn>
                    <a:cxn ang="0">
                      <a:pos x="T8" y="T9"/>
                    </a:cxn>
                  </a:cxnLst>
                  <a:rect l="0" t="0" r="r" b="b"/>
                  <a:pathLst>
                    <a:path w="93" h="374">
                      <a:moveTo>
                        <a:pt x="0" y="29"/>
                      </a:moveTo>
                      <a:lnTo>
                        <a:pt x="0" y="373"/>
                      </a:lnTo>
                      <a:lnTo>
                        <a:pt x="92" y="373"/>
                      </a:lnTo>
                      <a:lnTo>
                        <a:pt x="92" y="0"/>
                      </a:lnTo>
                      <a:cubicBezTo>
                        <a:pt x="63" y="13"/>
                        <a:pt x="31" y="24"/>
                        <a:pt x="0" y="2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8" name="Freeform 8">
                  <a:extLst>
                    <a:ext uri="{FF2B5EF4-FFF2-40B4-BE49-F238E27FC236}">
                      <a16:creationId xmlns:a16="http://schemas.microsoft.com/office/drawing/2014/main" id="{081968B6-B988-4FDD-914C-85883BBDDB17}"/>
                    </a:ext>
                  </a:extLst>
                </p:cNvPr>
                <p:cNvSpPr>
                  <a:spLocks noChangeArrowheads="1"/>
                </p:cNvSpPr>
                <p:nvPr/>
              </p:nvSpPr>
              <p:spPr bwMode="auto">
                <a:xfrm>
                  <a:off x="2687590" y="5256814"/>
                  <a:ext cx="33337" cy="185738"/>
                </a:xfrm>
                <a:custGeom>
                  <a:avLst/>
                  <a:gdLst>
                    <a:gd name="T0" fmla="*/ 0 w 93"/>
                    <a:gd name="T1" fmla="*/ 0 h 518"/>
                    <a:gd name="T2" fmla="*/ 0 w 93"/>
                    <a:gd name="T3" fmla="*/ 517 h 518"/>
                    <a:gd name="T4" fmla="*/ 92 w 93"/>
                    <a:gd name="T5" fmla="*/ 517 h 518"/>
                    <a:gd name="T6" fmla="*/ 92 w 93"/>
                    <a:gd name="T7" fmla="*/ 13 h 518"/>
                    <a:gd name="T8" fmla="*/ 0 w 93"/>
                    <a:gd name="T9" fmla="*/ 0 h 518"/>
                  </a:gdLst>
                  <a:ahLst/>
                  <a:cxnLst>
                    <a:cxn ang="0">
                      <a:pos x="T0" y="T1"/>
                    </a:cxn>
                    <a:cxn ang="0">
                      <a:pos x="T2" y="T3"/>
                    </a:cxn>
                    <a:cxn ang="0">
                      <a:pos x="T4" y="T5"/>
                    </a:cxn>
                    <a:cxn ang="0">
                      <a:pos x="T6" y="T7"/>
                    </a:cxn>
                    <a:cxn ang="0">
                      <a:pos x="T8" y="T9"/>
                    </a:cxn>
                  </a:cxnLst>
                  <a:rect l="0" t="0" r="r" b="b"/>
                  <a:pathLst>
                    <a:path w="93" h="518">
                      <a:moveTo>
                        <a:pt x="0" y="0"/>
                      </a:moveTo>
                      <a:lnTo>
                        <a:pt x="0" y="517"/>
                      </a:lnTo>
                      <a:lnTo>
                        <a:pt x="92" y="517"/>
                      </a:lnTo>
                      <a:lnTo>
                        <a:pt x="92" y="13"/>
                      </a:lnTo>
                      <a:cubicBezTo>
                        <a:pt x="61" y="13"/>
                        <a:pt x="29" y="8"/>
                        <a:pt x="0"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9" name="Freeform 9">
                  <a:extLst>
                    <a:ext uri="{FF2B5EF4-FFF2-40B4-BE49-F238E27FC236}">
                      <a16:creationId xmlns:a16="http://schemas.microsoft.com/office/drawing/2014/main" id="{A61F1774-3D7B-45B0-A1E1-74218D405AF1}"/>
                    </a:ext>
                  </a:extLst>
                </p:cNvPr>
                <p:cNvSpPr>
                  <a:spLocks noChangeArrowheads="1"/>
                </p:cNvSpPr>
                <p:nvPr/>
              </p:nvSpPr>
              <p:spPr bwMode="auto">
                <a:xfrm>
                  <a:off x="2217690" y="5086952"/>
                  <a:ext cx="384175" cy="33337"/>
                </a:xfrm>
                <a:custGeom>
                  <a:avLst/>
                  <a:gdLst>
                    <a:gd name="T0" fmla="*/ 1067 w 1068"/>
                    <a:gd name="T1" fmla="*/ 0 h 93"/>
                    <a:gd name="T2" fmla="*/ 0 w 1068"/>
                    <a:gd name="T3" fmla="*/ 0 h 93"/>
                    <a:gd name="T4" fmla="*/ 0 w 1068"/>
                    <a:gd name="T5" fmla="*/ 92 h 93"/>
                    <a:gd name="T6" fmla="*/ 1046 w 1068"/>
                    <a:gd name="T7" fmla="*/ 92 h 93"/>
                    <a:gd name="T8" fmla="*/ 1067 w 1068"/>
                    <a:gd name="T9" fmla="*/ 0 h 93"/>
                  </a:gdLst>
                  <a:ahLst/>
                  <a:cxnLst>
                    <a:cxn ang="0">
                      <a:pos x="T0" y="T1"/>
                    </a:cxn>
                    <a:cxn ang="0">
                      <a:pos x="T2" y="T3"/>
                    </a:cxn>
                    <a:cxn ang="0">
                      <a:pos x="T4" y="T5"/>
                    </a:cxn>
                    <a:cxn ang="0">
                      <a:pos x="T6" y="T7"/>
                    </a:cxn>
                    <a:cxn ang="0">
                      <a:pos x="T8" y="T9"/>
                    </a:cxn>
                  </a:cxnLst>
                  <a:rect l="0" t="0" r="r" b="b"/>
                  <a:pathLst>
                    <a:path w="1068" h="93">
                      <a:moveTo>
                        <a:pt x="1067" y="0"/>
                      </a:moveTo>
                      <a:lnTo>
                        <a:pt x="0" y="0"/>
                      </a:lnTo>
                      <a:lnTo>
                        <a:pt x="0" y="92"/>
                      </a:lnTo>
                      <a:lnTo>
                        <a:pt x="1046" y="92"/>
                      </a:lnTo>
                      <a:cubicBezTo>
                        <a:pt x="1048" y="58"/>
                        <a:pt x="1056" y="29"/>
                        <a:pt x="106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0" name="Freeform 10">
                  <a:extLst>
                    <a:ext uri="{FF2B5EF4-FFF2-40B4-BE49-F238E27FC236}">
                      <a16:creationId xmlns:a16="http://schemas.microsoft.com/office/drawing/2014/main" id="{E48A5ABD-0AFE-484A-A702-572FB30D29B4}"/>
                    </a:ext>
                  </a:extLst>
                </p:cNvPr>
                <p:cNvSpPr>
                  <a:spLocks noChangeArrowheads="1"/>
                </p:cNvSpPr>
                <p:nvPr/>
              </p:nvSpPr>
              <p:spPr bwMode="auto">
                <a:xfrm>
                  <a:off x="2158952" y="5218714"/>
                  <a:ext cx="500063" cy="271463"/>
                </a:xfrm>
                <a:custGeom>
                  <a:avLst/>
                  <a:gdLst>
                    <a:gd name="T0" fmla="*/ 1350 w 1391"/>
                    <a:gd name="T1" fmla="*/ 45 h 754"/>
                    <a:gd name="T2" fmla="*/ 863 w 1391"/>
                    <a:gd name="T3" fmla="*/ 541 h 754"/>
                    <a:gd name="T4" fmla="*/ 697 w 1391"/>
                    <a:gd name="T5" fmla="*/ 609 h 754"/>
                    <a:gd name="T6" fmla="*/ 697 w 1391"/>
                    <a:gd name="T7" fmla="*/ 609 h 754"/>
                    <a:gd name="T8" fmla="*/ 532 w 1391"/>
                    <a:gd name="T9" fmla="*/ 541 h 754"/>
                    <a:gd name="T10" fmla="*/ 0 w 1391"/>
                    <a:gd name="T11" fmla="*/ 0 h 754"/>
                    <a:gd name="T12" fmla="*/ 0 w 1391"/>
                    <a:gd name="T13" fmla="*/ 753 h 754"/>
                    <a:gd name="T14" fmla="*/ 1390 w 1391"/>
                    <a:gd name="T15" fmla="*/ 753 h 754"/>
                    <a:gd name="T16" fmla="*/ 1390 w 1391"/>
                    <a:gd name="T17" fmla="*/ 71 h 754"/>
                    <a:gd name="T18" fmla="*/ 1350 w 1391"/>
                    <a:gd name="T19" fmla="*/ 4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1" h="754">
                      <a:moveTo>
                        <a:pt x="1350" y="45"/>
                      </a:moveTo>
                      <a:lnTo>
                        <a:pt x="863" y="541"/>
                      </a:lnTo>
                      <a:cubicBezTo>
                        <a:pt x="818" y="585"/>
                        <a:pt x="760" y="609"/>
                        <a:pt x="697" y="609"/>
                      </a:cubicBezTo>
                      <a:lnTo>
                        <a:pt x="697" y="609"/>
                      </a:lnTo>
                      <a:cubicBezTo>
                        <a:pt x="635" y="609"/>
                        <a:pt x="577" y="585"/>
                        <a:pt x="532" y="541"/>
                      </a:cubicBezTo>
                      <a:lnTo>
                        <a:pt x="0" y="0"/>
                      </a:lnTo>
                      <a:lnTo>
                        <a:pt x="0" y="753"/>
                      </a:lnTo>
                      <a:lnTo>
                        <a:pt x="1390" y="753"/>
                      </a:lnTo>
                      <a:lnTo>
                        <a:pt x="1390" y="71"/>
                      </a:lnTo>
                      <a:cubicBezTo>
                        <a:pt x="1376" y="66"/>
                        <a:pt x="1363" y="56"/>
                        <a:pt x="1350" y="4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1" name="Freeform 11">
                  <a:extLst>
                    <a:ext uri="{FF2B5EF4-FFF2-40B4-BE49-F238E27FC236}">
                      <a16:creationId xmlns:a16="http://schemas.microsoft.com/office/drawing/2014/main" id="{70B493B6-0A51-46BA-A21F-F5C5F9A45D56}"/>
                    </a:ext>
                  </a:extLst>
                </p:cNvPr>
                <p:cNvSpPr>
                  <a:spLocks noChangeArrowheads="1"/>
                </p:cNvSpPr>
                <p:nvPr/>
              </p:nvSpPr>
              <p:spPr bwMode="auto">
                <a:xfrm>
                  <a:off x="2612977" y="5020277"/>
                  <a:ext cx="220663" cy="220662"/>
                </a:xfrm>
                <a:custGeom>
                  <a:avLst/>
                  <a:gdLst>
                    <a:gd name="T0" fmla="*/ 307 w 615"/>
                    <a:gd name="T1" fmla="*/ 0 h 614"/>
                    <a:gd name="T2" fmla="*/ 0 w 615"/>
                    <a:gd name="T3" fmla="*/ 307 h 614"/>
                    <a:gd name="T4" fmla="*/ 307 w 615"/>
                    <a:gd name="T5" fmla="*/ 613 h 614"/>
                    <a:gd name="T6" fmla="*/ 614 w 615"/>
                    <a:gd name="T7" fmla="*/ 307 h 614"/>
                    <a:gd name="T8" fmla="*/ 307 w 615"/>
                    <a:gd name="T9" fmla="*/ 0 h 614"/>
                    <a:gd name="T10" fmla="*/ 446 w 615"/>
                    <a:gd name="T11" fmla="*/ 343 h 614"/>
                    <a:gd name="T12" fmla="*/ 482 w 615"/>
                    <a:gd name="T13" fmla="*/ 359 h 614"/>
                    <a:gd name="T14" fmla="*/ 488 w 615"/>
                    <a:gd name="T15" fmla="*/ 370 h 614"/>
                    <a:gd name="T16" fmla="*/ 477 w 615"/>
                    <a:gd name="T17" fmla="*/ 393 h 614"/>
                    <a:gd name="T18" fmla="*/ 467 w 615"/>
                    <a:gd name="T19" fmla="*/ 398 h 614"/>
                    <a:gd name="T20" fmla="*/ 430 w 615"/>
                    <a:gd name="T21" fmla="*/ 383 h 614"/>
                    <a:gd name="T22" fmla="*/ 383 w 615"/>
                    <a:gd name="T23" fmla="*/ 430 h 614"/>
                    <a:gd name="T24" fmla="*/ 399 w 615"/>
                    <a:gd name="T25" fmla="*/ 469 h 614"/>
                    <a:gd name="T26" fmla="*/ 393 w 615"/>
                    <a:gd name="T27" fmla="*/ 480 h 614"/>
                    <a:gd name="T28" fmla="*/ 370 w 615"/>
                    <a:gd name="T29" fmla="*/ 490 h 614"/>
                    <a:gd name="T30" fmla="*/ 359 w 615"/>
                    <a:gd name="T31" fmla="*/ 485 h 614"/>
                    <a:gd name="T32" fmla="*/ 344 w 615"/>
                    <a:gd name="T33" fmla="*/ 446 h 614"/>
                    <a:gd name="T34" fmla="*/ 312 w 615"/>
                    <a:gd name="T35" fmla="*/ 451 h 614"/>
                    <a:gd name="T36" fmla="*/ 278 w 615"/>
                    <a:gd name="T37" fmla="*/ 448 h 614"/>
                    <a:gd name="T38" fmla="*/ 262 w 615"/>
                    <a:gd name="T39" fmla="*/ 488 h 614"/>
                    <a:gd name="T40" fmla="*/ 252 w 615"/>
                    <a:gd name="T41" fmla="*/ 493 h 614"/>
                    <a:gd name="T42" fmla="*/ 228 w 615"/>
                    <a:gd name="T43" fmla="*/ 482 h 614"/>
                    <a:gd name="T44" fmla="*/ 223 w 615"/>
                    <a:gd name="T45" fmla="*/ 472 h 614"/>
                    <a:gd name="T46" fmla="*/ 239 w 615"/>
                    <a:gd name="T47" fmla="*/ 435 h 614"/>
                    <a:gd name="T48" fmla="*/ 191 w 615"/>
                    <a:gd name="T49" fmla="*/ 388 h 614"/>
                    <a:gd name="T50" fmla="*/ 155 w 615"/>
                    <a:gd name="T51" fmla="*/ 404 h 614"/>
                    <a:gd name="T52" fmla="*/ 144 w 615"/>
                    <a:gd name="T53" fmla="*/ 398 h 614"/>
                    <a:gd name="T54" fmla="*/ 134 w 615"/>
                    <a:gd name="T55" fmla="*/ 375 h 614"/>
                    <a:gd name="T56" fmla="*/ 139 w 615"/>
                    <a:gd name="T57" fmla="*/ 364 h 614"/>
                    <a:gd name="T58" fmla="*/ 176 w 615"/>
                    <a:gd name="T59" fmla="*/ 349 h 614"/>
                    <a:gd name="T60" fmla="*/ 176 w 615"/>
                    <a:gd name="T61" fmla="*/ 283 h 614"/>
                    <a:gd name="T62" fmla="*/ 139 w 615"/>
                    <a:gd name="T63" fmla="*/ 267 h 614"/>
                    <a:gd name="T64" fmla="*/ 134 w 615"/>
                    <a:gd name="T65" fmla="*/ 257 h 614"/>
                    <a:gd name="T66" fmla="*/ 144 w 615"/>
                    <a:gd name="T67" fmla="*/ 233 h 614"/>
                    <a:gd name="T68" fmla="*/ 155 w 615"/>
                    <a:gd name="T69" fmla="*/ 228 h 614"/>
                    <a:gd name="T70" fmla="*/ 191 w 615"/>
                    <a:gd name="T71" fmla="*/ 244 h 614"/>
                    <a:gd name="T72" fmla="*/ 239 w 615"/>
                    <a:gd name="T73" fmla="*/ 197 h 614"/>
                    <a:gd name="T74" fmla="*/ 223 w 615"/>
                    <a:gd name="T75" fmla="*/ 160 h 614"/>
                    <a:gd name="T76" fmla="*/ 228 w 615"/>
                    <a:gd name="T77" fmla="*/ 149 h 614"/>
                    <a:gd name="T78" fmla="*/ 252 w 615"/>
                    <a:gd name="T79" fmla="*/ 139 h 614"/>
                    <a:gd name="T80" fmla="*/ 262 w 615"/>
                    <a:gd name="T81" fmla="*/ 144 h 614"/>
                    <a:gd name="T82" fmla="*/ 278 w 615"/>
                    <a:gd name="T83" fmla="*/ 181 h 614"/>
                    <a:gd name="T84" fmla="*/ 344 w 615"/>
                    <a:gd name="T85" fmla="*/ 181 h 614"/>
                    <a:gd name="T86" fmla="*/ 359 w 615"/>
                    <a:gd name="T87" fmla="*/ 144 h 614"/>
                    <a:gd name="T88" fmla="*/ 370 w 615"/>
                    <a:gd name="T89" fmla="*/ 139 h 614"/>
                    <a:gd name="T90" fmla="*/ 393 w 615"/>
                    <a:gd name="T91" fmla="*/ 149 h 614"/>
                    <a:gd name="T92" fmla="*/ 399 w 615"/>
                    <a:gd name="T93" fmla="*/ 160 h 614"/>
                    <a:gd name="T94" fmla="*/ 383 w 615"/>
                    <a:gd name="T95" fmla="*/ 197 h 614"/>
                    <a:gd name="T96" fmla="*/ 430 w 615"/>
                    <a:gd name="T97" fmla="*/ 244 h 614"/>
                    <a:gd name="T98" fmla="*/ 467 w 615"/>
                    <a:gd name="T99" fmla="*/ 228 h 614"/>
                    <a:gd name="T100" fmla="*/ 477 w 615"/>
                    <a:gd name="T101" fmla="*/ 233 h 614"/>
                    <a:gd name="T102" fmla="*/ 488 w 615"/>
                    <a:gd name="T103" fmla="*/ 257 h 614"/>
                    <a:gd name="T104" fmla="*/ 482 w 615"/>
                    <a:gd name="T105" fmla="*/ 267 h 614"/>
                    <a:gd name="T106" fmla="*/ 446 w 615"/>
                    <a:gd name="T107" fmla="*/ 283 h 614"/>
                    <a:gd name="T108" fmla="*/ 446 w 615"/>
                    <a:gd name="T109" fmla="*/ 343 h 614"/>
                    <a:gd name="T110" fmla="*/ 393 w 615"/>
                    <a:gd name="T111" fmla="*/ 275 h 614"/>
                    <a:gd name="T112" fmla="*/ 344 w 615"/>
                    <a:gd name="T113" fmla="*/ 396 h 614"/>
                    <a:gd name="T114" fmla="*/ 223 w 615"/>
                    <a:gd name="T115" fmla="*/ 346 h 614"/>
                    <a:gd name="T116" fmla="*/ 273 w 615"/>
                    <a:gd name="T117" fmla="*/ 225 h 614"/>
                    <a:gd name="T118" fmla="*/ 309 w 615"/>
                    <a:gd name="T119" fmla="*/ 218 h 614"/>
                    <a:gd name="T120" fmla="*/ 393 w 615"/>
                    <a:gd name="T121" fmla="*/ 27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614">
                      <a:moveTo>
                        <a:pt x="307" y="0"/>
                      </a:moveTo>
                      <a:cubicBezTo>
                        <a:pt x="136" y="0"/>
                        <a:pt x="0" y="137"/>
                        <a:pt x="0" y="307"/>
                      </a:cubicBezTo>
                      <a:cubicBezTo>
                        <a:pt x="0" y="478"/>
                        <a:pt x="136" y="613"/>
                        <a:pt x="307" y="613"/>
                      </a:cubicBezTo>
                      <a:cubicBezTo>
                        <a:pt x="477" y="613"/>
                        <a:pt x="614" y="477"/>
                        <a:pt x="614" y="307"/>
                      </a:cubicBezTo>
                      <a:cubicBezTo>
                        <a:pt x="614" y="139"/>
                        <a:pt x="477" y="0"/>
                        <a:pt x="307" y="0"/>
                      </a:cubicBezTo>
                      <a:close/>
                      <a:moveTo>
                        <a:pt x="446" y="343"/>
                      </a:moveTo>
                      <a:lnTo>
                        <a:pt x="482" y="359"/>
                      </a:lnTo>
                      <a:cubicBezTo>
                        <a:pt x="488" y="362"/>
                        <a:pt x="490" y="367"/>
                        <a:pt x="488" y="370"/>
                      </a:cubicBezTo>
                      <a:lnTo>
                        <a:pt x="477" y="393"/>
                      </a:lnTo>
                      <a:cubicBezTo>
                        <a:pt x="475" y="398"/>
                        <a:pt x="469" y="401"/>
                        <a:pt x="467" y="398"/>
                      </a:cubicBezTo>
                      <a:lnTo>
                        <a:pt x="430" y="383"/>
                      </a:lnTo>
                      <a:cubicBezTo>
                        <a:pt x="420" y="401"/>
                        <a:pt x="404" y="417"/>
                        <a:pt x="383" y="430"/>
                      </a:cubicBezTo>
                      <a:lnTo>
                        <a:pt x="399" y="469"/>
                      </a:lnTo>
                      <a:cubicBezTo>
                        <a:pt x="401" y="474"/>
                        <a:pt x="399" y="480"/>
                        <a:pt x="393" y="480"/>
                      </a:cubicBezTo>
                      <a:lnTo>
                        <a:pt x="370" y="490"/>
                      </a:lnTo>
                      <a:cubicBezTo>
                        <a:pt x="365" y="493"/>
                        <a:pt x="359" y="490"/>
                        <a:pt x="359" y="485"/>
                      </a:cubicBezTo>
                      <a:lnTo>
                        <a:pt x="344" y="446"/>
                      </a:lnTo>
                      <a:cubicBezTo>
                        <a:pt x="333" y="448"/>
                        <a:pt x="323" y="451"/>
                        <a:pt x="312" y="451"/>
                      </a:cubicBezTo>
                      <a:cubicBezTo>
                        <a:pt x="302" y="451"/>
                        <a:pt x="291" y="448"/>
                        <a:pt x="278" y="448"/>
                      </a:cubicBezTo>
                      <a:lnTo>
                        <a:pt x="262" y="488"/>
                      </a:lnTo>
                      <a:cubicBezTo>
                        <a:pt x="260" y="493"/>
                        <a:pt x="254" y="495"/>
                        <a:pt x="252" y="493"/>
                      </a:cubicBezTo>
                      <a:lnTo>
                        <a:pt x="228" y="482"/>
                      </a:lnTo>
                      <a:cubicBezTo>
                        <a:pt x="223" y="480"/>
                        <a:pt x="220" y="474"/>
                        <a:pt x="223" y="472"/>
                      </a:cubicBezTo>
                      <a:lnTo>
                        <a:pt x="239" y="435"/>
                      </a:lnTo>
                      <a:cubicBezTo>
                        <a:pt x="220" y="425"/>
                        <a:pt x="205" y="409"/>
                        <a:pt x="191" y="388"/>
                      </a:cubicBezTo>
                      <a:lnTo>
                        <a:pt x="155" y="404"/>
                      </a:lnTo>
                      <a:cubicBezTo>
                        <a:pt x="150" y="406"/>
                        <a:pt x="144" y="404"/>
                        <a:pt x="144" y="398"/>
                      </a:cubicBezTo>
                      <a:lnTo>
                        <a:pt x="134" y="375"/>
                      </a:lnTo>
                      <a:cubicBezTo>
                        <a:pt x="131" y="370"/>
                        <a:pt x="134" y="364"/>
                        <a:pt x="139" y="364"/>
                      </a:cubicBezTo>
                      <a:lnTo>
                        <a:pt x="176" y="349"/>
                      </a:lnTo>
                      <a:cubicBezTo>
                        <a:pt x="171" y="328"/>
                        <a:pt x="171" y="304"/>
                        <a:pt x="176" y="283"/>
                      </a:cubicBezTo>
                      <a:lnTo>
                        <a:pt x="139" y="267"/>
                      </a:lnTo>
                      <a:cubicBezTo>
                        <a:pt x="134" y="265"/>
                        <a:pt x="131" y="259"/>
                        <a:pt x="134" y="257"/>
                      </a:cubicBezTo>
                      <a:lnTo>
                        <a:pt x="144" y="233"/>
                      </a:lnTo>
                      <a:cubicBezTo>
                        <a:pt x="147" y="228"/>
                        <a:pt x="152" y="225"/>
                        <a:pt x="155" y="228"/>
                      </a:cubicBezTo>
                      <a:lnTo>
                        <a:pt x="191" y="244"/>
                      </a:lnTo>
                      <a:cubicBezTo>
                        <a:pt x="202" y="225"/>
                        <a:pt x="218" y="210"/>
                        <a:pt x="239" y="197"/>
                      </a:cubicBezTo>
                      <a:lnTo>
                        <a:pt x="223" y="160"/>
                      </a:lnTo>
                      <a:cubicBezTo>
                        <a:pt x="220" y="155"/>
                        <a:pt x="223" y="149"/>
                        <a:pt x="228" y="149"/>
                      </a:cubicBezTo>
                      <a:lnTo>
                        <a:pt x="252" y="139"/>
                      </a:lnTo>
                      <a:cubicBezTo>
                        <a:pt x="257" y="136"/>
                        <a:pt x="262" y="139"/>
                        <a:pt x="262" y="144"/>
                      </a:cubicBezTo>
                      <a:lnTo>
                        <a:pt x="278" y="181"/>
                      </a:lnTo>
                      <a:cubicBezTo>
                        <a:pt x="299" y="176"/>
                        <a:pt x="323" y="176"/>
                        <a:pt x="344" y="181"/>
                      </a:cubicBezTo>
                      <a:lnTo>
                        <a:pt x="359" y="144"/>
                      </a:lnTo>
                      <a:cubicBezTo>
                        <a:pt x="362" y="139"/>
                        <a:pt x="367" y="136"/>
                        <a:pt x="370" y="139"/>
                      </a:cubicBezTo>
                      <a:lnTo>
                        <a:pt x="393" y="149"/>
                      </a:lnTo>
                      <a:cubicBezTo>
                        <a:pt x="399" y="152"/>
                        <a:pt x="401" y="157"/>
                        <a:pt x="399" y="160"/>
                      </a:cubicBezTo>
                      <a:lnTo>
                        <a:pt x="383" y="197"/>
                      </a:lnTo>
                      <a:cubicBezTo>
                        <a:pt x="401" y="207"/>
                        <a:pt x="417" y="223"/>
                        <a:pt x="430" y="244"/>
                      </a:cubicBezTo>
                      <a:lnTo>
                        <a:pt x="467" y="228"/>
                      </a:lnTo>
                      <a:cubicBezTo>
                        <a:pt x="472" y="225"/>
                        <a:pt x="477" y="228"/>
                        <a:pt x="477" y="233"/>
                      </a:cubicBezTo>
                      <a:lnTo>
                        <a:pt x="488" y="257"/>
                      </a:lnTo>
                      <a:cubicBezTo>
                        <a:pt x="490" y="262"/>
                        <a:pt x="488" y="267"/>
                        <a:pt x="482" y="267"/>
                      </a:cubicBezTo>
                      <a:lnTo>
                        <a:pt x="446" y="283"/>
                      </a:lnTo>
                      <a:cubicBezTo>
                        <a:pt x="451" y="299"/>
                        <a:pt x="451" y="320"/>
                        <a:pt x="446" y="343"/>
                      </a:cubicBezTo>
                      <a:close/>
                      <a:moveTo>
                        <a:pt x="393" y="275"/>
                      </a:moveTo>
                      <a:cubicBezTo>
                        <a:pt x="412" y="322"/>
                        <a:pt x="391" y="377"/>
                        <a:pt x="344" y="396"/>
                      </a:cubicBezTo>
                      <a:cubicBezTo>
                        <a:pt x="296" y="414"/>
                        <a:pt x="241" y="393"/>
                        <a:pt x="223" y="346"/>
                      </a:cubicBezTo>
                      <a:cubicBezTo>
                        <a:pt x="202" y="299"/>
                        <a:pt x="226" y="244"/>
                        <a:pt x="273" y="225"/>
                      </a:cubicBezTo>
                      <a:cubicBezTo>
                        <a:pt x="283" y="220"/>
                        <a:pt x="296" y="218"/>
                        <a:pt x="309" y="218"/>
                      </a:cubicBezTo>
                      <a:cubicBezTo>
                        <a:pt x="344" y="218"/>
                        <a:pt x="378" y="238"/>
                        <a:pt x="393" y="27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61" name="Rectangle 160">
              <a:extLst>
                <a:ext uri="{FF2B5EF4-FFF2-40B4-BE49-F238E27FC236}">
                  <a16:creationId xmlns:a16="http://schemas.microsoft.com/office/drawing/2014/main" id="{C23A3039-EA6E-4560-A2B8-914CF8E7F3A3}"/>
                </a:ext>
              </a:extLst>
            </p:cNvPr>
            <p:cNvSpPr/>
            <p:nvPr/>
          </p:nvSpPr>
          <p:spPr>
            <a:xfrm>
              <a:off x="2442235" y="5511957"/>
              <a:ext cx="1013320"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Email Delivery</a:t>
              </a:r>
            </a:p>
          </p:txBody>
        </p:sp>
      </p:grpSp>
      <p:sp>
        <p:nvSpPr>
          <p:cNvPr id="89" name="TextBox 88">
            <a:extLst>
              <a:ext uri="{FF2B5EF4-FFF2-40B4-BE49-F238E27FC236}">
                <a16:creationId xmlns:a16="http://schemas.microsoft.com/office/drawing/2014/main" id="{2B27355B-F867-41EB-BA41-B2154304C3A4}"/>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cxnSp>
        <p:nvCxnSpPr>
          <p:cNvPr id="93" name="Connector: Elbow 92">
            <a:extLst>
              <a:ext uri="{FF2B5EF4-FFF2-40B4-BE49-F238E27FC236}">
                <a16:creationId xmlns:a16="http://schemas.microsoft.com/office/drawing/2014/main" id="{B8ED4841-BBFF-470C-B258-ACE164DA6144}"/>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F9BF132-BCCD-41BC-AF7D-9538C0AFA68C}"/>
              </a:ext>
            </a:extLst>
          </p:cNvPr>
          <p:cNvSpPr/>
          <p:nvPr/>
        </p:nvSpPr>
        <p:spPr>
          <a:xfrm>
            <a:off x="5013289" y="418112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97" name="Rectangle 96">
            <a:extLst>
              <a:ext uri="{FF2B5EF4-FFF2-40B4-BE49-F238E27FC236}">
                <a16:creationId xmlns:a16="http://schemas.microsoft.com/office/drawing/2014/main" id="{75CA2D1C-B944-4CC8-B374-53A53E54AD82}"/>
              </a:ext>
            </a:extLst>
          </p:cNvPr>
          <p:cNvSpPr/>
          <p:nvPr/>
        </p:nvSpPr>
        <p:spPr>
          <a:xfrm>
            <a:off x="4207347" y="44779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99" name="Rectangle 98">
            <a:extLst>
              <a:ext uri="{FF2B5EF4-FFF2-40B4-BE49-F238E27FC236}">
                <a16:creationId xmlns:a16="http://schemas.microsoft.com/office/drawing/2014/main" id="{6A14EF67-4166-4F63-A68D-8880B4618EBB}"/>
              </a:ext>
            </a:extLst>
          </p:cNvPr>
          <p:cNvSpPr/>
          <p:nvPr/>
        </p:nvSpPr>
        <p:spPr>
          <a:xfrm>
            <a:off x="4698597" y="368331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101" name="Graphic 90">
            <a:extLst>
              <a:ext uri="{FF2B5EF4-FFF2-40B4-BE49-F238E27FC236}">
                <a16:creationId xmlns:a16="http://schemas.microsoft.com/office/drawing/2014/main" id="{887E8ED0-53AE-4598-A54F-7D89F39DBA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222562" y="3832608"/>
            <a:ext cx="465699" cy="465699"/>
          </a:xfrm>
          <a:prstGeom prst="rect">
            <a:avLst/>
          </a:prstGeom>
        </p:spPr>
      </p:pic>
      <p:pic>
        <p:nvPicPr>
          <p:cNvPr id="102" name="Graphic 106">
            <a:extLst>
              <a:ext uri="{FF2B5EF4-FFF2-40B4-BE49-F238E27FC236}">
                <a16:creationId xmlns:a16="http://schemas.microsoft.com/office/drawing/2014/main" id="{11BADB9A-D9BB-455B-9A6B-53F723DA8B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91731" y="3273623"/>
            <a:ext cx="496952" cy="496952"/>
          </a:xfrm>
          <a:prstGeom prst="rect">
            <a:avLst/>
          </a:prstGeom>
        </p:spPr>
      </p:pic>
      <p:pic>
        <p:nvPicPr>
          <p:cNvPr id="103" name="Graphic 8">
            <a:extLst>
              <a:ext uri="{FF2B5EF4-FFF2-40B4-BE49-F238E27FC236}">
                <a16:creationId xmlns:a16="http://schemas.microsoft.com/office/drawing/2014/main" id="{640BAFDC-47C6-49C7-9966-68449351CB9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56367" y="4068669"/>
            <a:ext cx="507902" cy="507902"/>
          </a:xfrm>
          <a:prstGeom prst="rect">
            <a:avLst/>
          </a:prstGeom>
        </p:spPr>
      </p:pic>
      <p:sp>
        <p:nvSpPr>
          <p:cNvPr id="104" name="Rectangle 103">
            <a:extLst>
              <a:ext uri="{FF2B5EF4-FFF2-40B4-BE49-F238E27FC236}">
                <a16:creationId xmlns:a16="http://schemas.microsoft.com/office/drawing/2014/main" id="{A780C53E-4662-4D70-9D38-43ED4714C86F}"/>
              </a:ext>
            </a:extLst>
          </p:cNvPr>
          <p:cNvSpPr/>
          <p:nvPr/>
        </p:nvSpPr>
        <p:spPr>
          <a:xfrm>
            <a:off x="5685363" y="3712551"/>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105" name="Graphic 104">
            <a:extLst>
              <a:ext uri="{FF2B5EF4-FFF2-40B4-BE49-F238E27FC236}">
                <a16:creationId xmlns:a16="http://schemas.microsoft.com/office/drawing/2014/main" id="{E5FBE10F-E203-4D10-9BDE-E2387BBE07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5812908" y="3326422"/>
            <a:ext cx="496952" cy="496952"/>
          </a:xfrm>
          <a:prstGeom prst="rect">
            <a:avLst/>
          </a:prstGeom>
        </p:spPr>
      </p:pic>
      <p:sp>
        <p:nvSpPr>
          <p:cNvPr id="106" name="Rectangle 105">
            <a:extLst>
              <a:ext uri="{FF2B5EF4-FFF2-40B4-BE49-F238E27FC236}">
                <a16:creationId xmlns:a16="http://schemas.microsoft.com/office/drawing/2014/main" id="{733E2420-55A4-47BB-A080-6412894AB38B}"/>
              </a:ext>
            </a:extLst>
          </p:cNvPr>
          <p:cNvSpPr/>
          <p:nvPr/>
        </p:nvSpPr>
        <p:spPr>
          <a:xfrm>
            <a:off x="3143193" y="3918397"/>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107" name="Graphic 106">
            <a:extLst>
              <a:ext uri="{FF2B5EF4-FFF2-40B4-BE49-F238E27FC236}">
                <a16:creationId xmlns:a16="http://schemas.microsoft.com/office/drawing/2014/main" id="{D28A4D7B-1B31-48FD-9F8F-5C64B21100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53935" y="3514225"/>
            <a:ext cx="496952" cy="496952"/>
          </a:xfrm>
          <a:prstGeom prst="rect">
            <a:avLst/>
          </a:prstGeom>
        </p:spPr>
      </p:pic>
      <p:sp>
        <p:nvSpPr>
          <p:cNvPr id="128" name="Rectangle 127">
            <a:extLst>
              <a:ext uri="{FF2B5EF4-FFF2-40B4-BE49-F238E27FC236}">
                <a16:creationId xmlns:a16="http://schemas.microsoft.com/office/drawing/2014/main" id="{7F88E3DB-CB8A-4DBC-BE82-D52628D465A6}"/>
              </a:ext>
            </a:extLst>
          </p:cNvPr>
          <p:cNvSpPr/>
          <p:nvPr/>
        </p:nvSpPr>
        <p:spPr>
          <a:xfrm>
            <a:off x="2201120" y="1005132"/>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DDoS Protection</a:t>
            </a:r>
          </a:p>
        </p:txBody>
      </p:sp>
      <p:pic>
        <p:nvPicPr>
          <p:cNvPr id="130" name="Graphic 129">
            <a:extLst>
              <a:ext uri="{FF2B5EF4-FFF2-40B4-BE49-F238E27FC236}">
                <a16:creationId xmlns:a16="http://schemas.microsoft.com/office/drawing/2014/main" id="{D118D57F-3950-4B00-B495-2E34B6FBE03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2337341" y="584320"/>
            <a:ext cx="496952" cy="496952"/>
          </a:xfrm>
          <a:prstGeom prst="rect">
            <a:avLst/>
          </a:prstGeom>
        </p:spPr>
      </p:pic>
      <p:sp>
        <p:nvSpPr>
          <p:cNvPr id="133" name="Rectangle 132">
            <a:extLst>
              <a:ext uri="{FF2B5EF4-FFF2-40B4-BE49-F238E27FC236}">
                <a16:creationId xmlns:a16="http://schemas.microsoft.com/office/drawing/2014/main" id="{CFA1DA16-7AC1-4F9A-9113-C86878DA13F7}"/>
              </a:ext>
            </a:extLst>
          </p:cNvPr>
          <p:cNvSpPr/>
          <p:nvPr/>
        </p:nvSpPr>
        <p:spPr>
          <a:xfrm>
            <a:off x="2247682" y="1779674"/>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WAF</a:t>
            </a:r>
          </a:p>
        </p:txBody>
      </p:sp>
      <p:pic>
        <p:nvPicPr>
          <p:cNvPr id="134" name="Graphic 133">
            <a:extLst>
              <a:ext uri="{FF2B5EF4-FFF2-40B4-BE49-F238E27FC236}">
                <a16:creationId xmlns:a16="http://schemas.microsoft.com/office/drawing/2014/main" id="{B55E0B1D-F833-4753-9E28-E06E7EF8F7B2}"/>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412850" y="1348968"/>
            <a:ext cx="496952" cy="496952"/>
          </a:xfrm>
          <a:prstGeom prst="rect">
            <a:avLst/>
          </a:prstGeom>
        </p:spPr>
      </p:pic>
      <p:sp>
        <p:nvSpPr>
          <p:cNvPr id="135" name="Rectangle 134">
            <a:extLst>
              <a:ext uri="{FF2B5EF4-FFF2-40B4-BE49-F238E27FC236}">
                <a16:creationId xmlns:a16="http://schemas.microsoft.com/office/drawing/2014/main" id="{62099F5D-CB36-4BCD-85F6-41AF0E91206C}"/>
              </a:ext>
            </a:extLst>
          </p:cNvPr>
          <p:cNvSpPr/>
          <p:nvPr/>
        </p:nvSpPr>
        <p:spPr>
          <a:xfrm>
            <a:off x="8142971" y="344392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Cloud Guard</a:t>
            </a:r>
          </a:p>
        </p:txBody>
      </p:sp>
      <p:pic>
        <p:nvPicPr>
          <p:cNvPr id="136" name="Graphic 135">
            <a:extLst>
              <a:ext uri="{FF2B5EF4-FFF2-40B4-BE49-F238E27FC236}">
                <a16:creationId xmlns:a16="http://schemas.microsoft.com/office/drawing/2014/main" id="{E2C61A13-4C1A-4DB9-A283-A2711496A55D}"/>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276552" y="3013215"/>
            <a:ext cx="496952" cy="496952"/>
          </a:xfrm>
          <a:prstGeom prst="rect">
            <a:avLst/>
          </a:prstGeom>
        </p:spPr>
      </p:pic>
      <p:sp>
        <p:nvSpPr>
          <p:cNvPr id="137" name="Rectangle 136">
            <a:extLst>
              <a:ext uri="{FF2B5EF4-FFF2-40B4-BE49-F238E27FC236}">
                <a16:creationId xmlns:a16="http://schemas.microsoft.com/office/drawing/2014/main" id="{4408136F-FA8C-4BDA-A94E-A426D910ECC1}"/>
              </a:ext>
            </a:extLst>
          </p:cNvPr>
          <p:cNvSpPr/>
          <p:nvPr/>
        </p:nvSpPr>
        <p:spPr>
          <a:xfrm>
            <a:off x="3806454" y="3672291"/>
            <a:ext cx="1029710"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Identity &amp; Access</a:t>
            </a:r>
          </a:p>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Management </a:t>
            </a:r>
          </a:p>
        </p:txBody>
      </p:sp>
      <p:pic>
        <p:nvPicPr>
          <p:cNvPr id="138" name="Graphic 137">
            <a:extLst>
              <a:ext uri="{FF2B5EF4-FFF2-40B4-BE49-F238E27FC236}">
                <a16:creationId xmlns:a16="http://schemas.microsoft.com/office/drawing/2014/main" id="{0D57358E-F345-4292-A0CA-5E66C3470DB6}"/>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082693" y="3240190"/>
            <a:ext cx="496952" cy="496952"/>
          </a:xfrm>
          <a:prstGeom prst="rect">
            <a:avLst/>
          </a:prstGeom>
        </p:spPr>
      </p:pic>
      <p:sp>
        <p:nvSpPr>
          <p:cNvPr id="94" name="Speech Bubble: Rectangle with Corners Rounded 93">
            <a:extLst>
              <a:ext uri="{FF2B5EF4-FFF2-40B4-BE49-F238E27FC236}">
                <a16:creationId xmlns:a16="http://schemas.microsoft.com/office/drawing/2014/main" id="{C19C07A8-637F-47CF-B256-0D607E6210E5}"/>
              </a:ext>
            </a:extLst>
          </p:cNvPr>
          <p:cNvSpPr/>
          <p:nvPr/>
        </p:nvSpPr>
        <p:spPr>
          <a:xfrm>
            <a:off x="147530" y="188616"/>
            <a:ext cx="2531635" cy="2360657"/>
          </a:xfrm>
          <a:custGeom>
            <a:avLst/>
            <a:gdLst>
              <a:gd name="connsiteX0" fmla="*/ 0 w 2531635"/>
              <a:gd name="connsiteY0" fmla="*/ 393451 h 2360657"/>
              <a:gd name="connsiteX1" fmla="*/ 393451 w 2531635"/>
              <a:gd name="connsiteY1" fmla="*/ 0 h 2360657"/>
              <a:gd name="connsiteX2" fmla="*/ 945952 w 2531635"/>
              <a:gd name="connsiteY2" fmla="*/ 0 h 2360657"/>
              <a:gd name="connsiteX3" fmla="*/ 1476787 w 2531635"/>
              <a:gd name="connsiteY3" fmla="*/ 0 h 2360657"/>
              <a:gd name="connsiteX4" fmla="*/ 1476787 w 2531635"/>
              <a:gd name="connsiteY4" fmla="*/ 0 h 2360657"/>
              <a:gd name="connsiteX5" fmla="*/ 1780583 w 2531635"/>
              <a:gd name="connsiteY5" fmla="*/ 0 h 2360657"/>
              <a:gd name="connsiteX6" fmla="*/ 2109696 w 2531635"/>
              <a:gd name="connsiteY6" fmla="*/ 0 h 2360657"/>
              <a:gd name="connsiteX7" fmla="*/ 2138184 w 2531635"/>
              <a:gd name="connsiteY7" fmla="*/ 0 h 2360657"/>
              <a:gd name="connsiteX8" fmla="*/ 2531635 w 2531635"/>
              <a:gd name="connsiteY8" fmla="*/ 393451 h 2360657"/>
              <a:gd name="connsiteX9" fmla="*/ 2531635 w 2531635"/>
              <a:gd name="connsiteY9" fmla="*/ 875415 h 2360657"/>
              <a:gd name="connsiteX10" fmla="*/ 2531635 w 2531635"/>
              <a:gd name="connsiteY10" fmla="*/ 1377050 h 2360657"/>
              <a:gd name="connsiteX11" fmla="*/ 2964510 w 2531635"/>
              <a:gd name="connsiteY11" fmla="*/ 1557433 h 2360657"/>
              <a:gd name="connsiteX12" fmla="*/ 3364087 w 2531635"/>
              <a:gd name="connsiteY12" fmla="*/ 1723941 h 2360657"/>
              <a:gd name="connsiteX13" fmla="*/ 2972835 w 2531635"/>
              <a:gd name="connsiteY13" fmla="*/ 1838279 h 2360657"/>
              <a:gd name="connsiteX14" fmla="*/ 2531635 w 2531635"/>
              <a:gd name="connsiteY14" fmla="*/ 1967214 h 2360657"/>
              <a:gd name="connsiteX15" fmla="*/ 2531635 w 2531635"/>
              <a:gd name="connsiteY15" fmla="*/ 1967206 h 2360657"/>
              <a:gd name="connsiteX16" fmla="*/ 2138184 w 2531635"/>
              <a:gd name="connsiteY16" fmla="*/ 2360657 h 2360657"/>
              <a:gd name="connsiteX17" fmla="*/ 2109696 w 2531635"/>
              <a:gd name="connsiteY17" fmla="*/ 2360657 h 2360657"/>
              <a:gd name="connsiteX18" fmla="*/ 1780583 w 2531635"/>
              <a:gd name="connsiteY18" fmla="*/ 2360657 h 2360657"/>
              <a:gd name="connsiteX19" fmla="*/ 1476787 w 2531635"/>
              <a:gd name="connsiteY19" fmla="*/ 2360657 h 2360657"/>
              <a:gd name="connsiteX20" fmla="*/ 1476787 w 2531635"/>
              <a:gd name="connsiteY20" fmla="*/ 2360657 h 2360657"/>
              <a:gd name="connsiteX21" fmla="*/ 913452 w 2531635"/>
              <a:gd name="connsiteY21" fmla="*/ 2360657 h 2360657"/>
              <a:gd name="connsiteX22" fmla="*/ 393451 w 2531635"/>
              <a:gd name="connsiteY22" fmla="*/ 2360657 h 2360657"/>
              <a:gd name="connsiteX23" fmla="*/ 0 w 2531635"/>
              <a:gd name="connsiteY23" fmla="*/ 1967206 h 2360657"/>
              <a:gd name="connsiteX24" fmla="*/ 0 w 2531635"/>
              <a:gd name="connsiteY24" fmla="*/ 1967214 h 2360657"/>
              <a:gd name="connsiteX25" fmla="*/ 0 w 2531635"/>
              <a:gd name="connsiteY25" fmla="*/ 1377050 h 2360657"/>
              <a:gd name="connsiteX26" fmla="*/ 0 w 2531635"/>
              <a:gd name="connsiteY26" fmla="*/ 1377050 h 2360657"/>
              <a:gd name="connsiteX27" fmla="*/ 0 w 2531635"/>
              <a:gd name="connsiteY27" fmla="*/ 885251 h 2360657"/>
              <a:gd name="connsiteX28" fmla="*/ 0 w 2531635"/>
              <a:gd name="connsiteY28" fmla="*/ 393451 h 2360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531635" h="2360657" fill="none" extrusionOk="0">
                <a:moveTo>
                  <a:pt x="0" y="393451"/>
                </a:moveTo>
                <a:cubicBezTo>
                  <a:pt x="12690" y="172652"/>
                  <a:pt x="179928" y="6676"/>
                  <a:pt x="393451" y="0"/>
                </a:cubicBezTo>
                <a:cubicBezTo>
                  <a:pt x="649815" y="-26687"/>
                  <a:pt x="738038" y="27220"/>
                  <a:pt x="945952" y="0"/>
                </a:cubicBezTo>
                <a:cubicBezTo>
                  <a:pt x="1153866" y="-27220"/>
                  <a:pt x="1275481" y="17481"/>
                  <a:pt x="1476787" y="0"/>
                </a:cubicBezTo>
                <a:lnTo>
                  <a:pt x="1476787" y="0"/>
                </a:lnTo>
                <a:cubicBezTo>
                  <a:pt x="1573423" y="-28951"/>
                  <a:pt x="1654324" y="13409"/>
                  <a:pt x="1780583" y="0"/>
                </a:cubicBezTo>
                <a:cubicBezTo>
                  <a:pt x="1906842" y="-13409"/>
                  <a:pt x="1951202" y="2860"/>
                  <a:pt x="2109696" y="0"/>
                </a:cubicBezTo>
                <a:cubicBezTo>
                  <a:pt x="2121550" y="-592"/>
                  <a:pt x="2124818" y="2211"/>
                  <a:pt x="2138184" y="0"/>
                </a:cubicBezTo>
                <a:cubicBezTo>
                  <a:pt x="2334529" y="-560"/>
                  <a:pt x="2538821" y="183776"/>
                  <a:pt x="2531635" y="393451"/>
                </a:cubicBezTo>
                <a:cubicBezTo>
                  <a:pt x="2569965" y="518367"/>
                  <a:pt x="2494926" y="699584"/>
                  <a:pt x="2531635" y="875415"/>
                </a:cubicBezTo>
                <a:cubicBezTo>
                  <a:pt x="2568344" y="1051246"/>
                  <a:pt x="2490860" y="1229514"/>
                  <a:pt x="2531635" y="1377050"/>
                </a:cubicBezTo>
                <a:cubicBezTo>
                  <a:pt x="2716937" y="1448635"/>
                  <a:pt x="2785718" y="1536247"/>
                  <a:pt x="2964510" y="1557433"/>
                </a:cubicBezTo>
                <a:cubicBezTo>
                  <a:pt x="3143302" y="1578619"/>
                  <a:pt x="3242666" y="1694324"/>
                  <a:pt x="3364087" y="1723941"/>
                </a:cubicBezTo>
                <a:cubicBezTo>
                  <a:pt x="3211018" y="1813489"/>
                  <a:pt x="3044703" y="1785841"/>
                  <a:pt x="2972835" y="1838279"/>
                </a:cubicBezTo>
                <a:cubicBezTo>
                  <a:pt x="2900967" y="1890717"/>
                  <a:pt x="2650920" y="1924109"/>
                  <a:pt x="2531635" y="1967214"/>
                </a:cubicBezTo>
                <a:lnTo>
                  <a:pt x="2531635" y="1967206"/>
                </a:lnTo>
                <a:cubicBezTo>
                  <a:pt x="2578435" y="2178036"/>
                  <a:pt x="2383975" y="2386197"/>
                  <a:pt x="2138184" y="2360657"/>
                </a:cubicBezTo>
                <a:cubicBezTo>
                  <a:pt x="2132010" y="2362378"/>
                  <a:pt x="2119537" y="2360095"/>
                  <a:pt x="2109696" y="2360657"/>
                </a:cubicBezTo>
                <a:cubicBezTo>
                  <a:pt x="1950639" y="2390037"/>
                  <a:pt x="1888923" y="2322248"/>
                  <a:pt x="1780583" y="2360657"/>
                </a:cubicBezTo>
                <a:cubicBezTo>
                  <a:pt x="1672243" y="2399066"/>
                  <a:pt x="1591115" y="2335126"/>
                  <a:pt x="1476787" y="2360657"/>
                </a:cubicBezTo>
                <a:lnTo>
                  <a:pt x="1476787" y="2360657"/>
                </a:lnTo>
                <a:cubicBezTo>
                  <a:pt x="1300417" y="2370137"/>
                  <a:pt x="1068648" y="2357647"/>
                  <a:pt x="913452" y="2360657"/>
                </a:cubicBezTo>
                <a:cubicBezTo>
                  <a:pt x="758257" y="2363667"/>
                  <a:pt x="646961" y="2349246"/>
                  <a:pt x="393451" y="2360657"/>
                </a:cubicBezTo>
                <a:cubicBezTo>
                  <a:pt x="159960" y="2415824"/>
                  <a:pt x="-23670" y="2189760"/>
                  <a:pt x="0" y="1967206"/>
                </a:cubicBezTo>
                <a:lnTo>
                  <a:pt x="0" y="1967214"/>
                </a:lnTo>
                <a:cubicBezTo>
                  <a:pt x="-54325" y="1674732"/>
                  <a:pt x="24086" y="1525399"/>
                  <a:pt x="0" y="1377050"/>
                </a:cubicBezTo>
                <a:lnTo>
                  <a:pt x="0" y="1377050"/>
                </a:lnTo>
                <a:cubicBezTo>
                  <a:pt x="-7286" y="1249180"/>
                  <a:pt x="29667" y="995751"/>
                  <a:pt x="0" y="885251"/>
                </a:cubicBezTo>
                <a:cubicBezTo>
                  <a:pt x="-29667" y="774751"/>
                  <a:pt x="37360" y="575323"/>
                  <a:pt x="0" y="393451"/>
                </a:cubicBezTo>
                <a:close/>
              </a:path>
              <a:path w="2531635" h="2360657" stroke="0" extrusionOk="0">
                <a:moveTo>
                  <a:pt x="0" y="393451"/>
                </a:moveTo>
                <a:cubicBezTo>
                  <a:pt x="17528" y="226202"/>
                  <a:pt x="206836" y="-19160"/>
                  <a:pt x="393451" y="0"/>
                </a:cubicBezTo>
                <a:cubicBezTo>
                  <a:pt x="517802" y="-31015"/>
                  <a:pt x="782522" y="58479"/>
                  <a:pt x="924286" y="0"/>
                </a:cubicBezTo>
                <a:cubicBezTo>
                  <a:pt x="1066051" y="-58479"/>
                  <a:pt x="1297506" y="4701"/>
                  <a:pt x="1476787" y="0"/>
                </a:cubicBezTo>
                <a:lnTo>
                  <a:pt x="1476787" y="0"/>
                </a:lnTo>
                <a:cubicBezTo>
                  <a:pt x="1560562" y="-4446"/>
                  <a:pt x="1698342" y="12567"/>
                  <a:pt x="1786912" y="0"/>
                </a:cubicBezTo>
                <a:cubicBezTo>
                  <a:pt x="1875483" y="-12567"/>
                  <a:pt x="1968206" y="21391"/>
                  <a:pt x="2109696" y="0"/>
                </a:cubicBezTo>
                <a:cubicBezTo>
                  <a:pt x="2116829" y="-963"/>
                  <a:pt x="2130719" y="316"/>
                  <a:pt x="2138184" y="0"/>
                </a:cubicBezTo>
                <a:cubicBezTo>
                  <a:pt x="2366457" y="27370"/>
                  <a:pt x="2529394" y="171104"/>
                  <a:pt x="2531635" y="393451"/>
                </a:cubicBezTo>
                <a:cubicBezTo>
                  <a:pt x="2537711" y="548528"/>
                  <a:pt x="2505615" y="767907"/>
                  <a:pt x="2531635" y="865579"/>
                </a:cubicBezTo>
                <a:cubicBezTo>
                  <a:pt x="2557655" y="963251"/>
                  <a:pt x="2505688" y="1239067"/>
                  <a:pt x="2531635" y="1377050"/>
                </a:cubicBezTo>
                <a:cubicBezTo>
                  <a:pt x="2650494" y="1420916"/>
                  <a:pt x="2733292" y="1501119"/>
                  <a:pt x="2931212" y="1543558"/>
                </a:cubicBezTo>
                <a:cubicBezTo>
                  <a:pt x="3129132" y="1585997"/>
                  <a:pt x="3162285" y="1670159"/>
                  <a:pt x="3364087" y="1723941"/>
                </a:cubicBezTo>
                <a:cubicBezTo>
                  <a:pt x="3222423" y="1791118"/>
                  <a:pt x="3130056" y="1788944"/>
                  <a:pt x="2964510" y="1840712"/>
                </a:cubicBezTo>
                <a:cubicBezTo>
                  <a:pt x="2798964" y="1892480"/>
                  <a:pt x="2715441" y="1893055"/>
                  <a:pt x="2531635" y="1967214"/>
                </a:cubicBezTo>
                <a:lnTo>
                  <a:pt x="2531635" y="1967206"/>
                </a:lnTo>
                <a:cubicBezTo>
                  <a:pt x="2513843" y="2136851"/>
                  <a:pt x="2369658" y="2365034"/>
                  <a:pt x="2138184" y="2360657"/>
                </a:cubicBezTo>
                <a:cubicBezTo>
                  <a:pt x="2129596" y="2363397"/>
                  <a:pt x="2115539" y="2359267"/>
                  <a:pt x="2109696" y="2360657"/>
                </a:cubicBezTo>
                <a:cubicBezTo>
                  <a:pt x="1989321" y="2377052"/>
                  <a:pt x="1869328" y="2360462"/>
                  <a:pt x="1805900" y="2360657"/>
                </a:cubicBezTo>
                <a:cubicBezTo>
                  <a:pt x="1742472" y="2360852"/>
                  <a:pt x="1619232" y="2357499"/>
                  <a:pt x="1476787" y="2360657"/>
                </a:cubicBezTo>
                <a:lnTo>
                  <a:pt x="1476787" y="2360657"/>
                </a:lnTo>
                <a:cubicBezTo>
                  <a:pt x="1254556" y="2388380"/>
                  <a:pt x="1062187" y="2307870"/>
                  <a:pt x="945952" y="2360657"/>
                </a:cubicBezTo>
                <a:cubicBezTo>
                  <a:pt x="829717" y="2413444"/>
                  <a:pt x="657338" y="2359166"/>
                  <a:pt x="393451" y="2360657"/>
                </a:cubicBezTo>
                <a:cubicBezTo>
                  <a:pt x="185435" y="2343527"/>
                  <a:pt x="24144" y="2182654"/>
                  <a:pt x="0" y="1967206"/>
                </a:cubicBezTo>
                <a:lnTo>
                  <a:pt x="0" y="1967214"/>
                </a:lnTo>
                <a:cubicBezTo>
                  <a:pt x="-62747" y="1793370"/>
                  <a:pt x="28350" y="1665455"/>
                  <a:pt x="0" y="1377050"/>
                </a:cubicBezTo>
                <a:lnTo>
                  <a:pt x="0" y="1377050"/>
                </a:lnTo>
                <a:cubicBezTo>
                  <a:pt x="-23758" y="1183972"/>
                  <a:pt x="3289" y="1053278"/>
                  <a:pt x="0" y="914758"/>
                </a:cubicBezTo>
                <a:cubicBezTo>
                  <a:pt x="-3289" y="776238"/>
                  <a:pt x="34238" y="590764"/>
                  <a:pt x="0" y="393451"/>
                </a:cubicBezTo>
                <a:close/>
              </a:path>
            </a:pathLst>
          </a:custGeom>
          <a:solidFill>
            <a:schemeClr val="tx2">
              <a:lumMod val="60000"/>
              <a:lumOff val="40000"/>
              <a:alpha val="9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2882"/>
                      <a:gd name="adj2" fmla="val 23028"/>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r>
              <a:rPr lang="nl-NL" sz="1800" b="1" dirty="0"/>
              <a:t>Cloud Native:</a:t>
            </a:r>
            <a:br>
              <a:rPr lang="nl-NL" sz="1050" dirty="0"/>
            </a:br>
            <a:r>
              <a:rPr lang="nl-NL" sz="1050" dirty="0" err="1"/>
              <a:t>Pay</a:t>
            </a:r>
            <a:r>
              <a:rPr lang="nl-NL" sz="1050" dirty="0"/>
              <a:t> per </a:t>
            </a:r>
            <a:r>
              <a:rPr lang="nl-NL" sz="1050" dirty="0" err="1"/>
              <a:t>use</a:t>
            </a:r>
            <a:r>
              <a:rPr lang="nl-NL" sz="1050" dirty="0"/>
              <a:t>/TCO</a:t>
            </a:r>
          </a:p>
        </p:txBody>
      </p:sp>
      <p:pic>
        <p:nvPicPr>
          <p:cNvPr id="139" name="Graphic 138">
            <a:extLst>
              <a:ext uri="{FF2B5EF4-FFF2-40B4-BE49-F238E27FC236}">
                <a16:creationId xmlns:a16="http://schemas.microsoft.com/office/drawing/2014/main" id="{2C6B93A1-A13D-4424-9F47-4A68B837B0B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2771482" y="2962178"/>
            <a:ext cx="431901" cy="431901"/>
          </a:xfrm>
          <a:prstGeom prst="rect">
            <a:avLst/>
          </a:prstGeom>
        </p:spPr>
      </p:pic>
      <p:pic>
        <p:nvPicPr>
          <p:cNvPr id="140" name="Graphic 139">
            <a:extLst>
              <a:ext uri="{FF2B5EF4-FFF2-40B4-BE49-F238E27FC236}">
                <a16:creationId xmlns:a16="http://schemas.microsoft.com/office/drawing/2014/main" id="{929E5F67-4893-4E6D-BF1B-51F97936C0D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6614903" y="843377"/>
            <a:ext cx="230317" cy="230317"/>
          </a:xfrm>
          <a:prstGeom prst="rect">
            <a:avLst/>
          </a:prstGeom>
        </p:spPr>
      </p:pic>
      <p:pic>
        <p:nvPicPr>
          <p:cNvPr id="141" name="Graphic 140">
            <a:extLst>
              <a:ext uri="{FF2B5EF4-FFF2-40B4-BE49-F238E27FC236}">
                <a16:creationId xmlns:a16="http://schemas.microsoft.com/office/drawing/2014/main" id="{DF6689B4-F330-402A-9C82-DCFCA4D529A9}"/>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3649162" y="2407812"/>
            <a:ext cx="230317" cy="230317"/>
          </a:xfrm>
          <a:prstGeom prst="rect">
            <a:avLst/>
          </a:prstGeom>
        </p:spPr>
      </p:pic>
      <p:grpSp>
        <p:nvGrpSpPr>
          <p:cNvPr id="108" name="Group 107">
            <a:extLst>
              <a:ext uri="{FF2B5EF4-FFF2-40B4-BE49-F238E27FC236}">
                <a16:creationId xmlns:a16="http://schemas.microsoft.com/office/drawing/2014/main" id="{3243B057-4063-40DC-87C6-A9085635E2E4}"/>
              </a:ext>
            </a:extLst>
          </p:cNvPr>
          <p:cNvGrpSpPr/>
          <p:nvPr/>
        </p:nvGrpSpPr>
        <p:grpSpPr>
          <a:xfrm>
            <a:off x="3429813" y="1045114"/>
            <a:ext cx="925490" cy="818515"/>
            <a:chOff x="8770598" y="1468849"/>
            <a:chExt cx="925490" cy="818515"/>
          </a:xfrm>
        </p:grpSpPr>
        <p:grpSp>
          <p:nvGrpSpPr>
            <p:cNvPr id="109" name="Group 108">
              <a:extLst>
                <a:ext uri="{FF2B5EF4-FFF2-40B4-BE49-F238E27FC236}">
                  <a16:creationId xmlns:a16="http://schemas.microsoft.com/office/drawing/2014/main" id="{81E5457F-5056-4E76-85B6-27D336E6D794}"/>
                </a:ext>
              </a:extLst>
            </p:cNvPr>
            <p:cNvGrpSpPr/>
            <p:nvPr/>
          </p:nvGrpSpPr>
          <p:grpSpPr>
            <a:xfrm>
              <a:off x="9113143" y="1468849"/>
              <a:ext cx="582945" cy="635162"/>
              <a:chOff x="9113143" y="1758788"/>
              <a:chExt cx="582945" cy="635162"/>
            </a:xfrm>
          </p:grpSpPr>
          <p:sp>
            <p:nvSpPr>
              <p:cNvPr id="111" name="Rectangle 110">
                <a:extLst>
                  <a:ext uri="{FF2B5EF4-FFF2-40B4-BE49-F238E27FC236}">
                    <a16:creationId xmlns:a16="http://schemas.microsoft.com/office/drawing/2014/main" id="{43FBBB90-B41B-4837-A97F-C99C2D45F3CD}"/>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Freeform 30">
                <a:extLst>
                  <a:ext uri="{FF2B5EF4-FFF2-40B4-BE49-F238E27FC236}">
                    <a16:creationId xmlns:a16="http://schemas.microsoft.com/office/drawing/2014/main" id="{F345FB13-C9F2-4CD3-A3FC-420D001CD1B3}"/>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110" name="Rectangle 109">
              <a:extLst>
                <a:ext uri="{FF2B5EF4-FFF2-40B4-BE49-F238E27FC236}">
                  <a16:creationId xmlns:a16="http://schemas.microsoft.com/office/drawing/2014/main" id="{D708190C-6C29-42DC-9691-2A2A984E86E8}"/>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pic>
        <p:nvPicPr>
          <p:cNvPr id="113" name="Snagit_SNG875">
            <a:extLst>
              <a:ext uri="{FF2B5EF4-FFF2-40B4-BE49-F238E27FC236}">
                <a16:creationId xmlns:a16="http://schemas.microsoft.com/office/drawing/2014/main" id="{4045AA68-A749-4D01-BC89-F9140D7D4CEC}"/>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6667338" y="3994547"/>
            <a:ext cx="530450" cy="507243"/>
          </a:xfrm>
          <a:prstGeom prst="rect">
            <a:avLst/>
          </a:prstGeom>
        </p:spPr>
      </p:pic>
      <p:pic>
        <p:nvPicPr>
          <p:cNvPr id="114" name="Snagit_SNG877">
            <a:extLst>
              <a:ext uri="{FF2B5EF4-FFF2-40B4-BE49-F238E27FC236}">
                <a16:creationId xmlns:a16="http://schemas.microsoft.com/office/drawing/2014/main" id="{FBAD2217-E010-4DF1-86AD-4CE2ADEC7D47}"/>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5815036" y="4167551"/>
            <a:ext cx="616045" cy="465700"/>
          </a:xfrm>
          <a:prstGeom prst="rect">
            <a:avLst/>
          </a:prstGeom>
        </p:spPr>
      </p:pic>
      <p:pic>
        <p:nvPicPr>
          <p:cNvPr id="115" name="Snagit_SNG879">
            <a:extLst>
              <a:ext uri="{FF2B5EF4-FFF2-40B4-BE49-F238E27FC236}">
                <a16:creationId xmlns:a16="http://schemas.microsoft.com/office/drawing/2014/main" id="{A40AA3DA-BE42-4288-87A5-B96B15FEB7EF}"/>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6330268" y="4257087"/>
            <a:ext cx="421513" cy="548695"/>
          </a:xfrm>
          <a:prstGeom prst="rect">
            <a:avLst/>
          </a:prstGeom>
        </p:spPr>
      </p:pic>
      <p:sp>
        <p:nvSpPr>
          <p:cNvPr id="116" name="Rectangle 115">
            <a:extLst>
              <a:ext uri="{FF2B5EF4-FFF2-40B4-BE49-F238E27FC236}">
                <a16:creationId xmlns:a16="http://schemas.microsoft.com/office/drawing/2014/main" id="{1DBCF070-BB73-4470-AB71-C18652366405}"/>
              </a:ext>
            </a:extLst>
          </p:cNvPr>
          <p:cNvSpPr/>
          <p:nvPr/>
        </p:nvSpPr>
        <p:spPr>
          <a:xfrm>
            <a:off x="6131895" y="390633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DevOps</a:t>
            </a:r>
          </a:p>
        </p:txBody>
      </p:sp>
    </p:spTree>
    <p:extLst>
      <p:ext uri="{BB962C8B-B14F-4D97-AF65-F5344CB8AC3E}">
        <p14:creationId xmlns:p14="http://schemas.microsoft.com/office/powerpoint/2010/main" val="2495475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Pay</a:t>
            </a:r>
            <a:r>
              <a:rPr lang="nl-NL" dirty="0"/>
              <a:t> per </a:t>
            </a:r>
            <a:r>
              <a:rPr lang="nl-NL" dirty="0" err="1"/>
              <a:t>use</a:t>
            </a:r>
            <a:endParaRPr lang="en-NL" dirty="0"/>
          </a:p>
        </p:txBody>
      </p:sp>
      <p:sp>
        <p:nvSpPr>
          <p:cNvPr id="2" name="Footer Placeholder 1">
            <a:extLst>
              <a:ext uri="{FF2B5EF4-FFF2-40B4-BE49-F238E27FC236}">
                <a16:creationId xmlns:a16="http://schemas.microsoft.com/office/drawing/2014/main" id="{B2B5561A-E655-4269-A76E-36EAABD60D09}"/>
              </a:ext>
            </a:extLst>
          </p:cNvPr>
          <p:cNvSpPr>
            <a:spLocks noGrp="1"/>
          </p:cNvSpPr>
          <p:nvPr>
            <p:ph type="ftr" sz="quarter" idx="11"/>
          </p:nvPr>
        </p:nvSpPr>
        <p:spPr/>
        <p:txBody>
          <a:bodyPr/>
          <a:lstStyle/>
          <a:p>
            <a:r>
              <a:rPr lang="en-US"/>
              <a:t>Cloud Native Application Development- on Oracle Cloud | APAC OGB Tour 2021</a:t>
            </a:r>
            <a:endParaRPr lang="nl-NL"/>
          </a:p>
        </p:txBody>
      </p:sp>
      <p:grpSp>
        <p:nvGrpSpPr>
          <p:cNvPr id="5" name="Group 4">
            <a:extLst>
              <a:ext uri="{FF2B5EF4-FFF2-40B4-BE49-F238E27FC236}">
                <a16:creationId xmlns:a16="http://schemas.microsoft.com/office/drawing/2014/main" id="{05152C45-9CAA-4DDA-AF4A-03F6A5AEC803}"/>
              </a:ext>
            </a:extLst>
          </p:cNvPr>
          <p:cNvGrpSpPr/>
          <p:nvPr/>
        </p:nvGrpSpPr>
        <p:grpSpPr>
          <a:xfrm>
            <a:off x="2834640" y="132079"/>
            <a:ext cx="6232520" cy="3202933"/>
            <a:chOff x="559817" y="487731"/>
            <a:chExt cx="9442063" cy="4462722"/>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800"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781965" y="2852680"/>
              <a:ext cx="805942" cy="915192"/>
              <a:chOff x="7676309" y="2584867"/>
              <a:chExt cx="805942" cy="91519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19297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3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05937"/>
              <a:chOff x="375699" y="1131597"/>
              <a:chExt cx="1131055" cy="1131055"/>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82466" y="1930974"/>
                <a:ext cx="805943" cy="155245"/>
              </a:xfrm>
              <a:prstGeom prst="rect">
                <a:avLst/>
              </a:prstGeom>
            </p:spPr>
            <p:txBody>
              <a:bodyPr wrap="square">
                <a:spAutoFit/>
              </a:bodyPr>
              <a:lstStyle/>
              <a:p>
                <a:pPr algn="ctr">
                  <a:buClrTx/>
                  <a:buFontTx/>
                  <a:buNone/>
                </a:pPr>
                <a:r>
                  <a:rPr lang="en-US" sz="3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8" y="3303544"/>
                <a:ext cx="805942" cy="192974"/>
              </a:xfrm>
              <a:prstGeom prst="rect">
                <a:avLst/>
              </a:prstGeom>
            </p:spPr>
            <p:txBody>
              <a:bodyPr wrap="square">
                <a:spAutoFit/>
              </a:bodyPr>
              <a:lstStyle/>
              <a:p>
                <a:pPr algn="ctr">
                  <a:buClrTx/>
                  <a:buFontTx/>
                  <a:buNone/>
                </a:pPr>
                <a:r>
                  <a:rPr lang="en-US" sz="3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807902"/>
              <a:chOff x="9019344" y="1468849"/>
              <a:chExt cx="805942" cy="80790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19297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192974"/>
              </a:xfrm>
              <a:prstGeom prst="rect">
                <a:avLst/>
              </a:prstGeom>
            </p:spPr>
            <p:txBody>
              <a:bodyPr wrap="square">
                <a:spAutoFit/>
              </a:bodyPr>
              <a:lstStyle/>
              <a:p>
                <a:pPr algn="ctr"/>
                <a:r>
                  <a:rPr lang="en-US" sz="3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dirty="0"/>
                <a:t>API Gateway</a:t>
              </a:r>
              <a:endParaRPr lang="en-NL" sz="60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dirty="0" err="1"/>
                <a:t>NoSQL</a:t>
              </a:r>
              <a:r>
                <a:rPr lang="nl-NL" sz="600" dirty="0"/>
                <a:t> Database</a:t>
              </a:r>
              <a:endParaRPr lang="en-NL" sz="60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dirty="0" err="1"/>
                <a:t>Function</a:t>
              </a:r>
              <a:endParaRPr lang="en-NL" sz="60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dirty="0" err="1"/>
                <a:t>Function</a:t>
              </a:r>
              <a:endParaRPr lang="en-NL" sz="60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900"/>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014" y="1661357"/>
              <a:ext cx="270053" cy="270053"/>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a:cxnSpLocks/>
              <a:endCxn id="52" idx="1"/>
            </p:cNvCxnSpPr>
            <p:nvPr/>
          </p:nvCxnSpPr>
          <p:spPr>
            <a:xfrm flipV="1">
              <a:off x="1355466" y="2602820"/>
              <a:ext cx="1274314" cy="631494"/>
            </a:xfrm>
            <a:prstGeom prst="bentConnector3">
              <a:avLst>
                <a:gd name="adj1" fmla="val 2083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900"/>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817" y="3208682"/>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7701963" y="3663950"/>
              <a:ext cx="912051" cy="600376"/>
              <a:chOff x="3406274" y="1436411"/>
              <a:chExt cx="903246" cy="800502"/>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90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90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90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1"/>
                <a:ext cx="903246" cy="200122"/>
              </a:xfrm>
              <a:prstGeom prst="rect">
                <a:avLst/>
              </a:prstGeom>
            </p:spPr>
            <p:txBody>
              <a:bodyPr wrap="square">
                <a:spAutoFit/>
              </a:bodyPr>
              <a:lstStyle/>
              <a:p>
                <a:pPr algn="ctr" defTabSz="685800">
                  <a:buClrTx/>
                  <a:defRPr/>
                </a:pPr>
                <a:r>
                  <a:rPr lang="en-US" sz="100" b="1">
                    <a:solidFill>
                      <a:srgbClr val="F80000"/>
                    </a:solidFill>
                    <a:latin typeface="Arial" charset="0"/>
                    <a:ea typeface="Arial" charset="0"/>
                    <a:cs typeface="Arial" charset="0"/>
                  </a:rPr>
                  <a:t>Compartments</a:t>
                </a:r>
              </a:p>
            </p:txBody>
          </p:sp>
        </p:grpSp>
        <p:grpSp>
          <p:nvGrpSpPr>
            <p:cNvPr id="159" name="Group 158">
              <a:extLst>
                <a:ext uri="{FF2B5EF4-FFF2-40B4-BE49-F238E27FC236}">
                  <a16:creationId xmlns:a16="http://schemas.microsoft.com/office/drawing/2014/main" id="{0CEC45CB-A73F-4293-829B-76583E50B818}"/>
                </a:ext>
              </a:extLst>
            </p:cNvPr>
            <p:cNvGrpSpPr/>
            <p:nvPr/>
          </p:nvGrpSpPr>
          <p:grpSpPr>
            <a:xfrm>
              <a:off x="6382199" y="3221579"/>
              <a:ext cx="918890" cy="583416"/>
              <a:chOff x="2442235" y="4963541"/>
              <a:chExt cx="1013320" cy="819466"/>
            </a:xfrm>
          </p:grpSpPr>
          <p:grpSp>
            <p:nvGrpSpPr>
              <p:cNvPr id="160" name="Group 159">
                <a:extLst>
                  <a:ext uri="{FF2B5EF4-FFF2-40B4-BE49-F238E27FC236}">
                    <a16:creationId xmlns:a16="http://schemas.microsoft.com/office/drawing/2014/main" id="{BF7979CE-7835-4B57-B793-EED23DB5A045}"/>
                  </a:ext>
                </a:extLst>
              </p:cNvPr>
              <p:cNvGrpSpPr/>
              <p:nvPr/>
            </p:nvGrpSpPr>
            <p:grpSpPr>
              <a:xfrm>
                <a:off x="2608290" y="4963541"/>
                <a:ext cx="728790" cy="602094"/>
                <a:chOff x="2608290" y="5138148"/>
                <a:chExt cx="728790" cy="602094"/>
              </a:xfrm>
            </p:grpSpPr>
            <p:sp>
              <p:nvSpPr>
                <p:cNvPr id="162" name="Rectangle 161">
                  <a:extLst>
                    <a:ext uri="{FF2B5EF4-FFF2-40B4-BE49-F238E27FC236}">
                      <a16:creationId xmlns:a16="http://schemas.microsoft.com/office/drawing/2014/main" id="{573CD58F-2D75-4BBD-BEFE-5A606B234948}"/>
                    </a:ext>
                  </a:extLst>
                </p:cNvPr>
                <p:cNvSpPr/>
                <p:nvPr/>
              </p:nvSpPr>
              <p:spPr>
                <a:xfrm>
                  <a:off x="2608290" y="5138148"/>
                  <a:ext cx="728790" cy="602094"/>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FFFFFF"/>
                    </a:solidFill>
                    <a:effectLst/>
                    <a:uLnTx/>
                    <a:uFillTx/>
                    <a:latin typeface="Calibri"/>
                    <a:ea typeface="+mn-ea"/>
                    <a:cs typeface="+mn-cs"/>
                  </a:endParaRPr>
                </a:p>
              </p:txBody>
            </p:sp>
            <p:grpSp>
              <p:nvGrpSpPr>
                <p:cNvPr id="163" name="Group 162">
                  <a:extLst>
                    <a:ext uri="{FF2B5EF4-FFF2-40B4-BE49-F238E27FC236}">
                      <a16:creationId xmlns:a16="http://schemas.microsoft.com/office/drawing/2014/main" id="{EBF2F976-6AB2-4EF5-99FE-95F776075209}"/>
                    </a:ext>
                  </a:extLst>
                </p:cNvPr>
                <p:cNvGrpSpPr/>
                <p:nvPr/>
              </p:nvGrpSpPr>
              <p:grpSpPr>
                <a:xfrm>
                  <a:off x="2691708" y="5235297"/>
                  <a:ext cx="557643" cy="388382"/>
                  <a:chOff x="2158952" y="5020277"/>
                  <a:chExt cx="674688" cy="469900"/>
                </a:xfrm>
              </p:grpSpPr>
              <p:sp>
                <p:nvSpPr>
                  <p:cNvPr id="164" name="Freeform 4">
                    <a:extLst>
                      <a:ext uri="{FF2B5EF4-FFF2-40B4-BE49-F238E27FC236}">
                        <a16:creationId xmlns:a16="http://schemas.microsoft.com/office/drawing/2014/main" id="{41B0E2E2-C910-47EE-83B0-D6F66B9A26AD}"/>
                      </a:ext>
                    </a:extLst>
                  </p:cNvPr>
                  <p:cNvSpPr>
                    <a:spLocks noChangeArrowheads="1"/>
                  </p:cNvSpPr>
                  <p:nvPr/>
                </p:nvSpPr>
                <p:spPr bwMode="auto">
                  <a:xfrm>
                    <a:off x="2393902" y="5256814"/>
                    <a:ext cx="28575" cy="31750"/>
                  </a:xfrm>
                  <a:custGeom>
                    <a:avLst/>
                    <a:gdLst>
                      <a:gd name="T0" fmla="*/ 0 w 80"/>
                      <a:gd name="T1" fmla="*/ 44 h 90"/>
                      <a:gd name="T2" fmla="*/ 39 w 80"/>
                      <a:gd name="T3" fmla="*/ 89 h 90"/>
                      <a:gd name="T4" fmla="*/ 79 w 80"/>
                      <a:gd name="T5" fmla="*/ 57 h 90"/>
                      <a:gd name="T6" fmla="*/ 79 w 80"/>
                      <a:gd name="T7" fmla="*/ 21 h 90"/>
                      <a:gd name="T8" fmla="*/ 39 w 80"/>
                      <a:gd name="T9" fmla="*/ 0 h 90"/>
                      <a:gd name="T10" fmla="*/ 0 w 80"/>
                      <a:gd name="T11" fmla="*/ 44 h 90"/>
                    </a:gdLst>
                    <a:ahLst/>
                    <a:cxnLst>
                      <a:cxn ang="0">
                        <a:pos x="T0" y="T1"/>
                      </a:cxn>
                      <a:cxn ang="0">
                        <a:pos x="T2" y="T3"/>
                      </a:cxn>
                      <a:cxn ang="0">
                        <a:pos x="T4" y="T5"/>
                      </a:cxn>
                      <a:cxn ang="0">
                        <a:pos x="T6" y="T7"/>
                      </a:cxn>
                      <a:cxn ang="0">
                        <a:pos x="T8" y="T9"/>
                      </a:cxn>
                      <a:cxn ang="0">
                        <a:pos x="T10" y="T11"/>
                      </a:cxn>
                    </a:cxnLst>
                    <a:rect l="0" t="0" r="r" b="b"/>
                    <a:pathLst>
                      <a:path w="80" h="90">
                        <a:moveTo>
                          <a:pt x="0" y="44"/>
                        </a:moveTo>
                        <a:cubicBezTo>
                          <a:pt x="0" y="68"/>
                          <a:pt x="13" y="89"/>
                          <a:pt x="39" y="89"/>
                        </a:cubicBezTo>
                        <a:cubicBezTo>
                          <a:pt x="55" y="89"/>
                          <a:pt x="71" y="78"/>
                          <a:pt x="79" y="57"/>
                        </a:cubicBezTo>
                        <a:lnTo>
                          <a:pt x="79" y="21"/>
                        </a:lnTo>
                        <a:cubicBezTo>
                          <a:pt x="68" y="8"/>
                          <a:pt x="52" y="0"/>
                          <a:pt x="39" y="0"/>
                        </a:cubicBezTo>
                        <a:cubicBezTo>
                          <a:pt x="10" y="0"/>
                          <a:pt x="0" y="23"/>
                          <a:pt x="0" y="4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165" name="Freeform 5">
                    <a:extLst>
                      <a:ext uri="{FF2B5EF4-FFF2-40B4-BE49-F238E27FC236}">
                        <a16:creationId xmlns:a16="http://schemas.microsoft.com/office/drawing/2014/main" id="{32B8BD64-D2C6-4036-A1FE-DAADA18293E8}"/>
                      </a:ext>
                    </a:extLst>
                  </p:cNvPr>
                  <p:cNvSpPr>
                    <a:spLocks noChangeArrowheads="1"/>
                  </p:cNvSpPr>
                  <p:nvPr/>
                </p:nvSpPr>
                <p:spPr bwMode="auto">
                  <a:xfrm>
                    <a:off x="2158952" y="5147277"/>
                    <a:ext cx="471488" cy="273050"/>
                  </a:xfrm>
                  <a:custGeom>
                    <a:avLst/>
                    <a:gdLst>
                      <a:gd name="T0" fmla="*/ 1206 w 1309"/>
                      <a:gd name="T1" fmla="*/ 0 h 758"/>
                      <a:gd name="T2" fmla="*/ 0 w 1309"/>
                      <a:gd name="T3" fmla="*/ 0 h 758"/>
                      <a:gd name="T4" fmla="*/ 0 w 1309"/>
                      <a:gd name="T5" fmla="*/ 125 h 758"/>
                      <a:gd name="T6" fmla="*/ 0 w 1309"/>
                      <a:gd name="T7" fmla="*/ 125 h 758"/>
                      <a:gd name="T8" fmla="*/ 571 w 1309"/>
                      <a:gd name="T9" fmla="*/ 705 h 758"/>
                      <a:gd name="T10" fmla="*/ 697 w 1309"/>
                      <a:gd name="T11" fmla="*/ 757 h 758"/>
                      <a:gd name="T12" fmla="*/ 697 w 1309"/>
                      <a:gd name="T13" fmla="*/ 757 h 758"/>
                      <a:gd name="T14" fmla="*/ 823 w 1309"/>
                      <a:gd name="T15" fmla="*/ 705 h 758"/>
                      <a:gd name="T16" fmla="*/ 1308 w 1309"/>
                      <a:gd name="T17" fmla="*/ 212 h 758"/>
                      <a:gd name="T18" fmla="*/ 1206 w 1309"/>
                      <a:gd name="T19" fmla="*/ 0 h 758"/>
                      <a:gd name="T20" fmla="*/ 794 w 1309"/>
                      <a:gd name="T21" fmla="*/ 445 h 758"/>
                      <a:gd name="T22" fmla="*/ 739 w 1309"/>
                      <a:gd name="T23" fmla="*/ 406 h 758"/>
                      <a:gd name="T24" fmla="*/ 681 w 1309"/>
                      <a:gd name="T25" fmla="*/ 435 h 758"/>
                      <a:gd name="T26" fmla="*/ 603 w 1309"/>
                      <a:gd name="T27" fmla="*/ 348 h 758"/>
                      <a:gd name="T28" fmla="*/ 681 w 1309"/>
                      <a:gd name="T29" fmla="*/ 259 h 758"/>
                      <a:gd name="T30" fmla="*/ 729 w 1309"/>
                      <a:gd name="T31" fmla="*/ 280 h 758"/>
                      <a:gd name="T32" fmla="*/ 729 w 1309"/>
                      <a:gd name="T33" fmla="*/ 272 h 758"/>
                      <a:gd name="T34" fmla="*/ 736 w 1309"/>
                      <a:gd name="T35" fmla="*/ 264 h 758"/>
                      <a:gd name="T36" fmla="*/ 768 w 1309"/>
                      <a:gd name="T37" fmla="*/ 264 h 758"/>
                      <a:gd name="T38" fmla="*/ 776 w 1309"/>
                      <a:gd name="T39" fmla="*/ 272 h 758"/>
                      <a:gd name="T40" fmla="*/ 776 w 1309"/>
                      <a:gd name="T41" fmla="*/ 346 h 758"/>
                      <a:gd name="T42" fmla="*/ 797 w 1309"/>
                      <a:gd name="T43" fmla="*/ 401 h 758"/>
                      <a:gd name="T44" fmla="*/ 828 w 1309"/>
                      <a:gd name="T45" fmla="*/ 340 h 758"/>
                      <a:gd name="T46" fmla="*/ 697 w 1309"/>
                      <a:gd name="T47" fmla="*/ 215 h 758"/>
                      <a:gd name="T48" fmla="*/ 569 w 1309"/>
                      <a:gd name="T49" fmla="*/ 348 h 758"/>
                      <a:gd name="T50" fmla="*/ 697 w 1309"/>
                      <a:gd name="T51" fmla="*/ 482 h 758"/>
                      <a:gd name="T52" fmla="*/ 750 w 1309"/>
                      <a:gd name="T53" fmla="*/ 471 h 758"/>
                      <a:gd name="T54" fmla="*/ 760 w 1309"/>
                      <a:gd name="T55" fmla="*/ 474 h 758"/>
                      <a:gd name="T56" fmla="*/ 776 w 1309"/>
                      <a:gd name="T57" fmla="*/ 503 h 758"/>
                      <a:gd name="T58" fmla="*/ 773 w 1309"/>
                      <a:gd name="T59" fmla="*/ 513 h 758"/>
                      <a:gd name="T60" fmla="*/ 697 w 1309"/>
                      <a:gd name="T61" fmla="*/ 529 h 758"/>
                      <a:gd name="T62" fmla="*/ 516 w 1309"/>
                      <a:gd name="T63" fmla="*/ 348 h 758"/>
                      <a:gd name="T64" fmla="*/ 700 w 1309"/>
                      <a:gd name="T65" fmla="*/ 167 h 758"/>
                      <a:gd name="T66" fmla="*/ 886 w 1309"/>
                      <a:gd name="T67" fmla="*/ 338 h 758"/>
                      <a:gd name="T68" fmla="*/ 794 w 1309"/>
                      <a:gd name="T69" fmla="*/ 44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9" h="758">
                        <a:moveTo>
                          <a:pt x="1206" y="0"/>
                        </a:moveTo>
                        <a:lnTo>
                          <a:pt x="0" y="0"/>
                        </a:lnTo>
                        <a:lnTo>
                          <a:pt x="0" y="125"/>
                        </a:lnTo>
                        <a:lnTo>
                          <a:pt x="0" y="125"/>
                        </a:lnTo>
                        <a:lnTo>
                          <a:pt x="571" y="705"/>
                        </a:lnTo>
                        <a:cubicBezTo>
                          <a:pt x="605" y="739"/>
                          <a:pt x="650" y="757"/>
                          <a:pt x="697" y="757"/>
                        </a:cubicBezTo>
                        <a:lnTo>
                          <a:pt x="697" y="757"/>
                        </a:lnTo>
                        <a:cubicBezTo>
                          <a:pt x="744" y="757"/>
                          <a:pt x="789" y="739"/>
                          <a:pt x="823" y="705"/>
                        </a:cubicBezTo>
                        <a:lnTo>
                          <a:pt x="1308" y="212"/>
                        </a:lnTo>
                        <a:cubicBezTo>
                          <a:pt x="1250" y="154"/>
                          <a:pt x="1216" y="81"/>
                          <a:pt x="1206" y="0"/>
                        </a:cubicBezTo>
                        <a:close/>
                        <a:moveTo>
                          <a:pt x="794" y="445"/>
                        </a:moveTo>
                        <a:cubicBezTo>
                          <a:pt x="773" y="445"/>
                          <a:pt x="752" y="437"/>
                          <a:pt x="739" y="406"/>
                        </a:cubicBezTo>
                        <a:cubicBezTo>
                          <a:pt x="729" y="424"/>
                          <a:pt x="705" y="435"/>
                          <a:pt x="681" y="435"/>
                        </a:cubicBezTo>
                        <a:cubicBezTo>
                          <a:pt x="634" y="435"/>
                          <a:pt x="603" y="395"/>
                          <a:pt x="603" y="348"/>
                        </a:cubicBezTo>
                        <a:cubicBezTo>
                          <a:pt x="603" y="306"/>
                          <a:pt x="632" y="259"/>
                          <a:pt x="681" y="259"/>
                        </a:cubicBezTo>
                        <a:cubicBezTo>
                          <a:pt x="697" y="259"/>
                          <a:pt x="718" y="267"/>
                          <a:pt x="729" y="280"/>
                        </a:cubicBezTo>
                        <a:lnTo>
                          <a:pt x="729" y="272"/>
                        </a:lnTo>
                        <a:cubicBezTo>
                          <a:pt x="729" y="267"/>
                          <a:pt x="731" y="264"/>
                          <a:pt x="736" y="264"/>
                        </a:cubicBezTo>
                        <a:lnTo>
                          <a:pt x="768" y="264"/>
                        </a:lnTo>
                        <a:cubicBezTo>
                          <a:pt x="773" y="264"/>
                          <a:pt x="776" y="267"/>
                          <a:pt x="776" y="272"/>
                        </a:cubicBezTo>
                        <a:lnTo>
                          <a:pt x="776" y="346"/>
                        </a:lnTo>
                        <a:cubicBezTo>
                          <a:pt x="776" y="388"/>
                          <a:pt x="784" y="401"/>
                          <a:pt x="797" y="401"/>
                        </a:cubicBezTo>
                        <a:cubicBezTo>
                          <a:pt x="818" y="401"/>
                          <a:pt x="828" y="369"/>
                          <a:pt x="828" y="340"/>
                        </a:cubicBezTo>
                        <a:cubicBezTo>
                          <a:pt x="828" y="262"/>
                          <a:pt x="778" y="215"/>
                          <a:pt x="697" y="215"/>
                        </a:cubicBezTo>
                        <a:cubicBezTo>
                          <a:pt x="624" y="215"/>
                          <a:pt x="569" y="272"/>
                          <a:pt x="569" y="348"/>
                        </a:cubicBezTo>
                        <a:cubicBezTo>
                          <a:pt x="569" y="422"/>
                          <a:pt x="624" y="482"/>
                          <a:pt x="697" y="482"/>
                        </a:cubicBezTo>
                        <a:cubicBezTo>
                          <a:pt x="715" y="482"/>
                          <a:pt x="734" y="479"/>
                          <a:pt x="750" y="471"/>
                        </a:cubicBezTo>
                        <a:cubicBezTo>
                          <a:pt x="752" y="469"/>
                          <a:pt x="757" y="471"/>
                          <a:pt x="760" y="474"/>
                        </a:cubicBezTo>
                        <a:lnTo>
                          <a:pt x="776" y="503"/>
                        </a:lnTo>
                        <a:cubicBezTo>
                          <a:pt x="778" y="506"/>
                          <a:pt x="776" y="511"/>
                          <a:pt x="773" y="513"/>
                        </a:cubicBezTo>
                        <a:cubicBezTo>
                          <a:pt x="747" y="524"/>
                          <a:pt x="723" y="529"/>
                          <a:pt x="697" y="529"/>
                        </a:cubicBezTo>
                        <a:cubicBezTo>
                          <a:pt x="597" y="529"/>
                          <a:pt x="516" y="448"/>
                          <a:pt x="516" y="348"/>
                        </a:cubicBezTo>
                        <a:cubicBezTo>
                          <a:pt x="516" y="246"/>
                          <a:pt x="597" y="167"/>
                          <a:pt x="700" y="167"/>
                        </a:cubicBezTo>
                        <a:cubicBezTo>
                          <a:pt x="805" y="167"/>
                          <a:pt x="886" y="236"/>
                          <a:pt x="886" y="338"/>
                        </a:cubicBezTo>
                        <a:cubicBezTo>
                          <a:pt x="878" y="395"/>
                          <a:pt x="852" y="445"/>
                          <a:pt x="794" y="44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166" name="Freeform 6">
                    <a:extLst>
                      <a:ext uri="{FF2B5EF4-FFF2-40B4-BE49-F238E27FC236}">
                        <a16:creationId xmlns:a16="http://schemas.microsoft.com/office/drawing/2014/main" id="{47CBDAE8-2CA1-41BB-B8DF-085EC039D634}"/>
                      </a:ext>
                    </a:extLst>
                  </p:cNvPr>
                  <p:cNvSpPr>
                    <a:spLocks noChangeArrowheads="1"/>
                  </p:cNvSpPr>
                  <p:nvPr/>
                </p:nvSpPr>
                <p:spPr bwMode="auto">
                  <a:xfrm>
                    <a:off x="2276427" y="5026627"/>
                    <a:ext cx="369888" cy="33337"/>
                  </a:xfrm>
                  <a:custGeom>
                    <a:avLst/>
                    <a:gdLst>
                      <a:gd name="T0" fmla="*/ 1027 w 1028"/>
                      <a:gd name="T1" fmla="*/ 0 h 92"/>
                      <a:gd name="T2" fmla="*/ 0 w 1028"/>
                      <a:gd name="T3" fmla="*/ 0 h 92"/>
                      <a:gd name="T4" fmla="*/ 0 w 1028"/>
                      <a:gd name="T5" fmla="*/ 91 h 92"/>
                      <a:gd name="T6" fmla="*/ 938 w 1028"/>
                      <a:gd name="T7" fmla="*/ 91 h 92"/>
                      <a:gd name="T8" fmla="*/ 1027 w 1028"/>
                      <a:gd name="T9" fmla="*/ 0 h 92"/>
                    </a:gdLst>
                    <a:ahLst/>
                    <a:cxnLst>
                      <a:cxn ang="0">
                        <a:pos x="T0" y="T1"/>
                      </a:cxn>
                      <a:cxn ang="0">
                        <a:pos x="T2" y="T3"/>
                      </a:cxn>
                      <a:cxn ang="0">
                        <a:pos x="T4" y="T5"/>
                      </a:cxn>
                      <a:cxn ang="0">
                        <a:pos x="T6" y="T7"/>
                      </a:cxn>
                      <a:cxn ang="0">
                        <a:pos x="T8" y="T9"/>
                      </a:cxn>
                    </a:cxnLst>
                    <a:rect l="0" t="0" r="r" b="b"/>
                    <a:pathLst>
                      <a:path w="1028" h="92">
                        <a:moveTo>
                          <a:pt x="1027" y="0"/>
                        </a:moveTo>
                        <a:lnTo>
                          <a:pt x="0" y="0"/>
                        </a:lnTo>
                        <a:lnTo>
                          <a:pt x="0" y="91"/>
                        </a:lnTo>
                        <a:lnTo>
                          <a:pt x="938" y="91"/>
                        </a:lnTo>
                        <a:cubicBezTo>
                          <a:pt x="965" y="55"/>
                          <a:pt x="993" y="23"/>
                          <a:pt x="102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167" name="Freeform 7">
                    <a:extLst>
                      <a:ext uri="{FF2B5EF4-FFF2-40B4-BE49-F238E27FC236}">
                        <a16:creationId xmlns:a16="http://schemas.microsoft.com/office/drawing/2014/main" id="{6A79B5F3-00E7-411C-B5CB-0410D612C9D1}"/>
                      </a:ext>
                    </a:extLst>
                  </p:cNvPr>
                  <p:cNvSpPr>
                    <a:spLocks noChangeArrowheads="1"/>
                  </p:cNvSpPr>
                  <p:nvPr/>
                </p:nvSpPr>
                <p:spPr bwMode="auto">
                  <a:xfrm>
                    <a:off x="2747915" y="5248877"/>
                    <a:ext cx="33337" cy="134937"/>
                  </a:xfrm>
                  <a:custGeom>
                    <a:avLst/>
                    <a:gdLst>
                      <a:gd name="T0" fmla="*/ 0 w 93"/>
                      <a:gd name="T1" fmla="*/ 29 h 374"/>
                      <a:gd name="T2" fmla="*/ 0 w 93"/>
                      <a:gd name="T3" fmla="*/ 373 h 374"/>
                      <a:gd name="T4" fmla="*/ 92 w 93"/>
                      <a:gd name="T5" fmla="*/ 373 h 374"/>
                      <a:gd name="T6" fmla="*/ 92 w 93"/>
                      <a:gd name="T7" fmla="*/ 0 h 374"/>
                      <a:gd name="T8" fmla="*/ 0 w 93"/>
                      <a:gd name="T9" fmla="*/ 29 h 374"/>
                    </a:gdLst>
                    <a:ahLst/>
                    <a:cxnLst>
                      <a:cxn ang="0">
                        <a:pos x="T0" y="T1"/>
                      </a:cxn>
                      <a:cxn ang="0">
                        <a:pos x="T2" y="T3"/>
                      </a:cxn>
                      <a:cxn ang="0">
                        <a:pos x="T4" y="T5"/>
                      </a:cxn>
                      <a:cxn ang="0">
                        <a:pos x="T6" y="T7"/>
                      </a:cxn>
                      <a:cxn ang="0">
                        <a:pos x="T8" y="T9"/>
                      </a:cxn>
                    </a:cxnLst>
                    <a:rect l="0" t="0" r="r" b="b"/>
                    <a:pathLst>
                      <a:path w="93" h="374">
                        <a:moveTo>
                          <a:pt x="0" y="29"/>
                        </a:moveTo>
                        <a:lnTo>
                          <a:pt x="0" y="373"/>
                        </a:lnTo>
                        <a:lnTo>
                          <a:pt x="92" y="373"/>
                        </a:lnTo>
                        <a:lnTo>
                          <a:pt x="92" y="0"/>
                        </a:lnTo>
                        <a:cubicBezTo>
                          <a:pt x="63" y="13"/>
                          <a:pt x="31" y="24"/>
                          <a:pt x="0" y="2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168" name="Freeform 8">
                    <a:extLst>
                      <a:ext uri="{FF2B5EF4-FFF2-40B4-BE49-F238E27FC236}">
                        <a16:creationId xmlns:a16="http://schemas.microsoft.com/office/drawing/2014/main" id="{081968B6-B988-4FDD-914C-85883BBDDB17}"/>
                      </a:ext>
                    </a:extLst>
                  </p:cNvPr>
                  <p:cNvSpPr>
                    <a:spLocks noChangeArrowheads="1"/>
                  </p:cNvSpPr>
                  <p:nvPr/>
                </p:nvSpPr>
                <p:spPr bwMode="auto">
                  <a:xfrm>
                    <a:off x="2687590" y="5256814"/>
                    <a:ext cx="33337" cy="185738"/>
                  </a:xfrm>
                  <a:custGeom>
                    <a:avLst/>
                    <a:gdLst>
                      <a:gd name="T0" fmla="*/ 0 w 93"/>
                      <a:gd name="T1" fmla="*/ 0 h 518"/>
                      <a:gd name="T2" fmla="*/ 0 w 93"/>
                      <a:gd name="T3" fmla="*/ 517 h 518"/>
                      <a:gd name="T4" fmla="*/ 92 w 93"/>
                      <a:gd name="T5" fmla="*/ 517 h 518"/>
                      <a:gd name="T6" fmla="*/ 92 w 93"/>
                      <a:gd name="T7" fmla="*/ 13 h 518"/>
                      <a:gd name="T8" fmla="*/ 0 w 93"/>
                      <a:gd name="T9" fmla="*/ 0 h 518"/>
                    </a:gdLst>
                    <a:ahLst/>
                    <a:cxnLst>
                      <a:cxn ang="0">
                        <a:pos x="T0" y="T1"/>
                      </a:cxn>
                      <a:cxn ang="0">
                        <a:pos x="T2" y="T3"/>
                      </a:cxn>
                      <a:cxn ang="0">
                        <a:pos x="T4" y="T5"/>
                      </a:cxn>
                      <a:cxn ang="0">
                        <a:pos x="T6" y="T7"/>
                      </a:cxn>
                      <a:cxn ang="0">
                        <a:pos x="T8" y="T9"/>
                      </a:cxn>
                    </a:cxnLst>
                    <a:rect l="0" t="0" r="r" b="b"/>
                    <a:pathLst>
                      <a:path w="93" h="518">
                        <a:moveTo>
                          <a:pt x="0" y="0"/>
                        </a:moveTo>
                        <a:lnTo>
                          <a:pt x="0" y="517"/>
                        </a:lnTo>
                        <a:lnTo>
                          <a:pt x="92" y="517"/>
                        </a:lnTo>
                        <a:lnTo>
                          <a:pt x="92" y="13"/>
                        </a:lnTo>
                        <a:cubicBezTo>
                          <a:pt x="61" y="13"/>
                          <a:pt x="29" y="8"/>
                          <a:pt x="0"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169" name="Freeform 9">
                    <a:extLst>
                      <a:ext uri="{FF2B5EF4-FFF2-40B4-BE49-F238E27FC236}">
                        <a16:creationId xmlns:a16="http://schemas.microsoft.com/office/drawing/2014/main" id="{A61F1774-3D7B-45B0-A1E1-74218D405AF1}"/>
                      </a:ext>
                    </a:extLst>
                  </p:cNvPr>
                  <p:cNvSpPr>
                    <a:spLocks noChangeArrowheads="1"/>
                  </p:cNvSpPr>
                  <p:nvPr/>
                </p:nvSpPr>
                <p:spPr bwMode="auto">
                  <a:xfrm>
                    <a:off x="2217690" y="5086952"/>
                    <a:ext cx="384175" cy="33337"/>
                  </a:xfrm>
                  <a:custGeom>
                    <a:avLst/>
                    <a:gdLst>
                      <a:gd name="T0" fmla="*/ 1067 w 1068"/>
                      <a:gd name="T1" fmla="*/ 0 h 93"/>
                      <a:gd name="T2" fmla="*/ 0 w 1068"/>
                      <a:gd name="T3" fmla="*/ 0 h 93"/>
                      <a:gd name="T4" fmla="*/ 0 w 1068"/>
                      <a:gd name="T5" fmla="*/ 92 h 93"/>
                      <a:gd name="T6" fmla="*/ 1046 w 1068"/>
                      <a:gd name="T7" fmla="*/ 92 h 93"/>
                      <a:gd name="T8" fmla="*/ 1067 w 1068"/>
                      <a:gd name="T9" fmla="*/ 0 h 93"/>
                    </a:gdLst>
                    <a:ahLst/>
                    <a:cxnLst>
                      <a:cxn ang="0">
                        <a:pos x="T0" y="T1"/>
                      </a:cxn>
                      <a:cxn ang="0">
                        <a:pos x="T2" y="T3"/>
                      </a:cxn>
                      <a:cxn ang="0">
                        <a:pos x="T4" y="T5"/>
                      </a:cxn>
                      <a:cxn ang="0">
                        <a:pos x="T6" y="T7"/>
                      </a:cxn>
                      <a:cxn ang="0">
                        <a:pos x="T8" y="T9"/>
                      </a:cxn>
                    </a:cxnLst>
                    <a:rect l="0" t="0" r="r" b="b"/>
                    <a:pathLst>
                      <a:path w="1068" h="93">
                        <a:moveTo>
                          <a:pt x="1067" y="0"/>
                        </a:moveTo>
                        <a:lnTo>
                          <a:pt x="0" y="0"/>
                        </a:lnTo>
                        <a:lnTo>
                          <a:pt x="0" y="92"/>
                        </a:lnTo>
                        <a:lnTo>
                          <a:pt x="1046" y="92"/>
                        </a:lnTo>
                        <a:cubicBezTo>
                          <a:pt x="1048" y="58"/>
                          <a:pt x="1056" y="29"/>
                          <a:pt x="106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170" name="Freeform 10">
                    <a:extLst>
                      <a:ext uri="{FF2B5EF4-FFF2-40B4-BE49-F238E27FC236}">
                        <a16:creationId xmlns:a16="http://schemas.microsoft.com/office/drawing/2014/main" id="{E48A5ABD-0AFE-484A-A702-572FB30D29B4}"/>
                      </a:ext>
                    </a:extLst>
                  </p:cNvPr>
                  <p:cNvSpPr>
                    <a:spLocks noChangeArrowheads="1"/>
                  </p:cNvSpPr>
                  <p:nvPr/>
                </p:nvSpPr>
                <p:spPr bwMode="auto">
                  <a:xfrm>
                    <a:off x="2158952" y="5218714"/>
                    <a:ext cx="500063" cy="271463"/>
                  </a:xfrm>
                  <a:custGeom>
                    <a:avLst/>
                    <a:gdLst>
                      <a:gd name="T0" fmla="*/ 1350 w 1391"/>
                      <a:gd name="T1" fmla="*/ 45 h 754"/>
                      <a:gd name="T2" fmla="*/ 863 w 1391"/>
                      <a:gd name="T3" fmla="*/ 541 h 754"/>
                      <a:gd name="T4" fmla="*/ 697 w 1391"/>
                      <a:gd name="T5" fmla="*/ 609 h 754"/>
                      <a:gd name="T6" fmla="*/ 697 w 1391"/>
                      <a:gd name="T7" fmla="*/ 609 h 754"/>
                      <a:gd name="T8" fmla="*/ 532 w 1391"/>
                      <a:gd name="T9" fmla="*/ 541 h 754"/>
                      <a:gd name="T10" fmla="*/ 0 w 1391"/>
                      <a:gd name="T11" fmla="*/ 0 h 754"/>
                      <a:gd name="T12" fmla="*/ 0 w 1391"/>
                      <a:gd name="T13" fmla="*/ 753 h 754"/>
                      <a:gd name="T14" fmla="*/ 1390 w 1391"/>
                      <a:gd name="T15" fmla="*/ 753 h 754"/>
                      <a:gd name="T16" fmla="*/ 1390 w 1391"/>
                      <a:gd name="T17" fmla="*/ 71 h 754"/>
                      <a:gd name="T18" fmla="*/ 1350 w 1391"/>
                      <a:gd name="T19" fmla="*/ 4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1" h="754">
                        <a:moveTo>
                          <a:pt x="1350" y="45"/>
                        </a:moveTo>
                        <a:lnTo>
                          <a:pt x="863" y="541"/>
                        </a:lnTo>
                        <a:cubicBezTo>
                          <a:pt x="818" y="585"/>
                          <a:pt x="760" y="609"/>
                          <a:pt x="697" y="609"/>
                        </a:cubicBezTo>
                        <a:lnTo>
                          <a:pt x="697" y="609"/>
                        </a:lnTo>
                        <a:cubicBezTo>
                          <a:pt x="635" y="609"/>
                          <a:pt x="577" y="585"/>
                          <a:pt x="532" y="541"/>
                        </a:cubicBezTo>
                        <a:lnTo>
                          <a:pt x="0" y="0"/>
                        </a:lnTo>
                        <a:lnTo>
                          <a:pt x="0" y="753"/>
                        </a:lnTo>
                        <a:lnTo>
                          <a:pt x="1390" y="753"/>
                        </a:lnTo>
                        <a:lnTo>
                          <a:pt x="1390" y="71"/>
                        </a:lnTo>
                        <a:cubicBezTo>
                          <a:pt x="1376" y="66"/>
                          <a:pt x="1363" y="56"/>
                          <a:pt x="1350" y="4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sp>
                <p:nvSpPr>
                  <p:cNvPr id="171" name="Freeform 11">
                    <a:extLst>
                      <a:ext uri="{FF2B5EF4-FFF2-40B4-BE49-F238E27FC236}">
                        <a16:creationId xmlns:a16="http://schemas.microsoft.com/office/drawing/2014/main" id="{70B493B6-0A51-46BA-A21F-F5C5F9A45D56}"/>
                      </a:ext>
                    </a:extLst>
                  </p:cNvPr>
                  <p:cNvSpPr>
                    <a:spLocks noChangeArrowheads="1"/>
                  </p:cNvSpPr>
                  <p:nvPr/>
                </p:nvSpPr>
                <p:spPr bwMode="auto">
                  <a:xfrm>
                    <a:off x="2612977" y="5020277"/>
                    <a:ext cx="220663" cy="220662"/>
                  </a:xfrm>
                  <a:custGeom>
                    <a:avLst/>
                    <a:gdLst>
                      <a:gd name="T0" fmla="*/ 307 w 615"/>
                      <a:gd name="T1" fmla="*/ 0 h 614"/>
                      <a:gd name="T2" fmla="*/ 0 w 615"/>
                      <a:gd name="T3" fmla="*/ 307 h 614"/>
                      <a:gd name="T4" fmla="*/ 307 w 615"/>
                      <a:gd name="T5" fmla="*/ 613 h 614"/>
                      <a:gd name="T6" fmla="*/ 614 w 615"/>
                      <a:gd name="T7" fmla="*/ 307 h 614"/>
                      <a:gd name="T8" fmla="*/ 307 w 615"/>
                      <a:gd name="T9" fmla="*/ 0 h 614"/>
                      <a:gd name="T10" fmla="*/ 446 w 615"/>
                      <a:gd name="T11" fmla="*/ 343 h 614"/>
                      <a:gd name="T12" fmla="*/ 482 w 615"/>
                      <a:gd name="T13" fmla="*/ 359 h 614"/>
                      <a:gd name="T14" fmla="*/ 488 w 615"/>
                      <a:gd name="T15" fmla="*/ 370 h 614"/>
                      <a:gd name="T16" fmla="*/ 477 w 615"/>
                      <a:gd name="T17" fmla="*/ 393 h 614"/>
                      <a:gd name="T18" fmla="*/ 467 w 615"/>
                      <a:gd name="T19" fmla="*/ 398 h 614"/>
                      <a:gd name="T20" fmla="*/ 430 w 615"/>
                      <a:gd name="T21" fmla="*/ 383 h 614"/>
                      <a:gd name="T22" fmla="*/ 383 w 615"/>
                      <a:gd name="T23" fmla="*/ 430 h 614"/>
                      <a:gd name="T24" fmla="*/ 399 w 615"/>
                      <a:gd name="T25" fmla="*/ 469 h 614"/>
                      <a:gd name="T26" fmla="*/ 393 w 615"/>
                      <a:gd name="T27" fmla="*/ 480 h 614"/>
                      <a:gd name="T28" fmla="*/ 370 w 615"/>
                      <a:gd name="T29" fmla="*/ 490 h 614"/>
                      <a:gd name="T30" fmla="*/ 359 w 615"/>
                      <a:gd name="T31" fmla="*/ 485 h 614"/>
                      <a:gd name="T32" fmla="*/ 344 w 615"/>
                      <a:gd name="T33" fmla="*/ 446 h 614"/>
                      <a:gd name="T34" fmla="*/ 312 w 615"/>
                      <a:gd name="T35" fmla="*/ 451 h 614"/>
                      <a:gd name="T36" fmla="*/ 278 w 615"/>
                      <a:gd name="T37" fmla="*/ 448 h 614"/>
                      <a:gd name="T38" fmla="*/ 262 w 615"/>
                      <a:gd name="T39" fmla="*/ 488 h 614"/>
                      <a:gd name="T40" fmla="*/ 252 w 615"/>
                      <a:gd name="T41" fmla="*/ 493 h 614"/>
                      <a:gd name="T42" fmla="*/ 228 w 615"/>
                      <a:gd name="T43" fmla="*/ 482 h 614"/>
                      <a:gd name="T44" fmla="*/ 223 w 615"/>
                      <a:gd name="T45" fmla="*/ 472 h 614"/>
                      <a:gd name="T46" fmla="*/ 239 w 615"/>
                      <a:gd name="T47" fmla="*/ 435 h 614"/>
                      <a:gd name="T48" fmla="*/ 191 w 615"/>
                      <a:gd name="T49" fmla="*/ 388 h 614"/>
                      <a:gd name="T50" fmla="*/ 155 w 615"/>
                      <a:gd name="T51" fmla="*/ 404 h 614"/>
                      <a:gd name="T52" fmla="*/ 144 w 615"/>
                      <a:gd name="T53" fmla="*/ 398 h 614"/>
                      <a:gd name="T54" fmla="*/ 134 w 615"/>
                      <a:gd name="T55" fmla="*/ 375 h 614"/>
                      <a:gd name="T56" fmla="*/ 139 w 615"/>
                      <a:gd name="T57" fmla="*/ 364 h 614"/>
                      <a:gd name="T58" fmla="*/ 176 w 615"/>
                      <a:gd name="T59" fmla="*/ 349 h 614"/>
                      <a:gd name="T60" fmla="*/ 176 w 615"/>
                      <a:gd name="T61" fmla="*/ 283 h 614"/>
                      <a:gd name="T62" fmla="*/ 139 w 615"/>
                      <a:gd name="T63" fmla="*/ 267 h 614"/>
                      <a:gd name="T64" fmla="*/ 134 w 615"/>
                      <a:gd name="T65" fmla="*/ 257 h 614"/>
                      <a:gd name="T66" fmla="*/ 144 w 615"/>
                      <a:gd name="T67" fmla="*/ 233 h 614"/>
                      <a:gd name="T68" fmla="*/ 155 w 615"/>
                      <a:gd name="T69" fmla="*/ 228 h 614"/>
                      <a:gd name="T70" fmla="*/ 191 w 615"/>
                      <a:gd name="T71" fmla="*/ 244 h 614"/>
                      <a:gd name="T72" fmla="*/ 239 w 615"/>
                      <a:gd name="T73" fmla="*/ 197 h 614"/>
                      <a:gd name="T74" fmla="*/ 223 w 615"/>
                      <a:gd name="T75" fmla="*/ 160 h 614"/>
                      <a:gd name="T76" fmla="*/ 228 w 615"/>
                      <a:gd name="T77" fmla="*/ 149 h 614"/>
                      <a:gd name="T78" fmla="*/ 252 w 615"/>
                      <a:gd name="T79" fmla="*/ 139 h 614"/>
                      <a:gd name="T80" fmla="*/ 262 w 615"/>
                      <a:gd name="T81" fmla="*/ 144 h 614"/>
                      <a:gd name="T82" fmla="*/ 278 w 615"/>
                      <a:gd name="T83" fmla="*/ 181 h 614"/>
                      <a:gd name="T84" fmla="*/ 344 w 615"/>
                      <a:gd name="T85" fmla="*/ 181 h 614"/>
                      <a:gd name="T86" fmla="*/ 359 w 615"/>
                      <a:gd name="T87" fmla="*/ 144 h 614"/>
                      <a:gd name="T88" fmla="*/ 370 w 615"/>
                      <a:gd name="T89" fmla="*/ 139 h 614"/>
                      <a:gd name="T90" fmla="*/ 393 w 615"/>
                      <a:gd name="T91" fmla="*/ 149 h 614"/>
                      <a:gd name="T92" fmla="*/ 399 w 615"/>
                      <a:gd name="T93" fmla="*/ 160 h 614"/>
                      <a:gd name="T94" fmla="*/ 383 w 615"/>
                      <a:gd name="T95" fmla="*/ 197 h 614"/>
                      <a:gd name="T96" fmla="*/ 430 w 615"/>
                      <a:gd name="T97" fmla="*/ 244 h 614"/>
                      <a:gd name="T98" fmla="*/ 467 w 615"/>
                      <a:gd name="T99" fmla="*/ 228 h 614"/>
                      <a:gd name="T100" fmla="*/ 477 w 615"/>
                      <a:gd name="T101" fmla="*/ 233 h 614"/>
                      <a:gd name="T102" fmla="*/ 488 w 615"/>
                      <a:gd name="T103" fmla="*/ 257 h 614"/>
                      <a:gd name="T104" fmla="*/ 482 w 615"/>
                      <a:gd name="T105" fmla="*/ 267 h 614"/>
                      <a:gd name="T106" fmla="*/ 446 w 615"/>
                      <a:gd name="T107" fmla="*/ 283 h 614"/>
                      <a:gd name="T108" fmla="*/ 446 w 615"/>
                      <a:gd name="T109" fmla="*/ 343 h 614"/>
                      <a:gd name="T110" fmla="*/ 393 w 615"/>
                      <a:gd name="T111" fmla="*/ 275 h 614"/>
                      <a:gd name="T112" fmla="*/ 344 w 615"/>
                      <a:gd name="T113" fmla="*/ 396 h 614"/>
                      <a:gd name="T114" fmla="*/ 223 w 615"/>
                      <a:gd name="T115" fmla="*/ 346 h 614"/>
                      <a:gd name="T116" fmla="*/ 273 w 615"/>
                      <a:gd name="T117" fmla="*/ 225 h 614"/>
                      <a:gd name="T118" fmla="*/ 309 w 615"/>
                      <a:gd name="T119" fmla="*/ 218 h 614"/>
                      <a:gd name="T120" fmla="*/ 393 w 615"/>
                      <a:gd name="T121" fmla="*/ 27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614">
                        <a:moveTo>
                          <a:pt x="307" y="0"/>
                        </a:moveTo>
                        <a:cubicBezTo>
                          <a:pt x="136" y="0"/>
                          <a:pt x="0" y="137"/>
                          <a:pt x="0" y="307"/>
                        </a:cubicBezTo>
                        <a:cubicBezTo>
                          <a:pt x="0" y="478"/>
                          <a:pt x="136" y="613"/>
                          <a:pt x="307" y="613"/>
                        </a:cubicBezTo>
                        <a:cubicBezTo>
                          <a:pt x="477" y="613"/>
                          <a:pt x="614" y="477"/>
                          <a:pt x="614" y="307"/>
                        </a:cubicBezTo>
                        <a:cubicBezTo>
                          <a:pt x="614" y="139"/>
                          <a:pt x="477" y="0"/>
                          <a:pt x="307" y="0"/>
                        </a:cubicBezTo>
                        <a:close/>
                        <a:moveTo>
                          <a:pt x="446" y="343"/>
                        </a:moveTo>
                        <a:lnTo>
                          <a:pt x="482" y="359"/>
                        </a:lnTo>
                        <a:cubicBezTo>
                          <a:pt x="488" y="362"/>
                          <a:pt x="490" y="367"/>
                          <a:pt x="488" y="370"/>
                        </a:cubicBezTo>
                        <a:lnTo>
                          <a:pt x="477" y="393"/>
                        </a:lnTo>
                        <a:cubicBezTo>
                          <a:pt x="475" y="398"/>
                          <a:pt x="469" y="401"/>
                          <a:pt x="467" y="398"/>
                        </a:cubicBezTo>
                        <a:lnTo>
                          <a:pt x="430" y="383"/>
                        </a:lnTo>
                        <a:cubicBezTo>
                          <a:pt x="420" y="401"/>
                          <a:pt x="404" y="417"/>
                          <a:pt x="383" y="430"/>
                        </a:cubicBezTo>
                        <a:lnTo>
                          <a:pt x="399" y="469"/>
                        </a:lnTo>
                        <a:cubicBezTo>
                          <a:pt x="401" y="474"/>
                          <a:pt x="399" y="480"/>
                          <a:pt x="393" y="480"/>
                        </a:cubicBezTo>
                        <a:lnTo>
                          <a:pt x="370" y="490"/>
                        </a:lnTo>
                        <a:cubicBezTo>
                          <a:pt x="365" y="493"/>
                          <a:pt x="359" y="490"/>
                          <a:pt x="359" y="485"/>
                        </a:cubicBezTo>
                        <a:lnTo>
                          <a:pt x="344" y="446"/>
                        </a:lnTo>
                        <a:cubicBezTo>
                          <a:pt x="333" y="448"/>
                          <a:pt x="323" y="451"/>
                          <a:pt x="312" y="451"/>
                        </a:cubicBezTo>
                        <a:cubicBezTo>
                          <a:pt x="302" y="451"/>
                          <a:pt x="291" y="448"/>
                          <a:pt x="278" y="448"/>
                        </a:cubicBezTo>
                        <a:lnTo>
                          <a:pt x="262" y="488"/>
                        </a:lnTo>
                        <a:cubicBezTo>
                          <a:pt x="260" y="493"/>
                          <a:pt x="254" y="495"/>
                          <a:pt x="252" y="493"/>
                        </a:cubicBezTo>
                        <a:lnTo>
                          <a:pt x="228" y="482"/>
                        </a:lnTo>
                        <a:cubicBezTo>
                          <a:pt x="223" y="480"/>
                          <a:pt x="220" y="474"/>
                          <a:pt x="223" y="472"/>
                        </a:cubicBezTo>
                        <a:lnTo>
                          <a:pt x="239" y="435"/>
                        </a:lnTo>
                        <a:cubicBezTo>
                          <a:pt x="220" y="425"/>
                          <a:pt x="205" y="409"/>
                          <a:pt x="191" y="388"/>
                        </a:cubicBezTo>
                        <a:lnTo>
                          <a:pt x="155" y="404"/>
                        </a:lnTo>
                        <a:cubicBezTo>
                          <a:pt x="150" y="406"/>
                          <a:pt x="144" y="404"/>
                          <a:pt x="144" y="398"/>
                        </a:cubicBezTo>
                        <a:lnTo>
                          <a:pt x="134" y="375"/>
                        </a:lnTo>
                        <a:cubicBezTo>
                          <a:pt x="131" y="370"/>
                          <a:pt x="134" y="364"/>
                          <a:pt x="139" y="364"/>
                        </a:cubicBezTo>
                        <a:lnTo>
                          <a:pt x="176" y="349"/>
                        </a:lnTo>
                        <a:cubicBezTo>
                          <a:pt x="171" y="328"/>
                          <a:pt x="171" y="304"/>
                          <a:pt x="176" y="283"/>
                        </a:cubicBezTo>
                        <a:lnTo>
                          <a:pt x="139" y="267"/>
                        </a:lnTo>
                        <a:cubicBezTo>
                          <a:pt x="134" y="265"/>
                          <a:pt x="131" y="259"/>
                          <a:pt x="134" y="257"/>
                        </a:cubicBezTo>
                        <a:lnTo>
                          <a:pt x="144" y="233"/>
                        </a:lnTo>
                        <a:cubicBezTo>
                          <a:pt x="147" y="228"/>
                          <a:pt x="152" y="225"/>
                          <a:pt x="155" y="228"/>
                        </a:cubicBezTo>
                        <a:lnTo>
                          <a:pt x="191" y="244"/>
                        </a:lnTo>
                        <a:cubicBezTo>
                          <a:pt x="202" y="225"/>
                          <a:pt x="218" y="210"/>
                          <a:pt x="239" y="197"/>
                        </a:cubicBezTo>
                        <a:lnTo>
                          <a:pt x="223" y="160"/>
                        </a:lnTo>
                        <a:cubicBezTo>
                          <a:pt x="220" y="155"/>
                          <a:pt x="223" y="149"/>
                          <a:pt x="228" y="149"/>
                        </a:cubicBezTo>
                        <a:lnTo>
                          <a:pt x="252" y="139"/>
                        </a:lnTo>
                        <a:cubicBezTo>
                          <a:pt x="257" y="136"/>
                          <a:pt x="262" y="139"/>
                          <a:pt x="262" y="144"/>
                        </a:cubicBezTo>
                        <a:lnTo>
                          <a:pt x="278" y="181"/>
                        </a:lnTo>
                        <a:cubicBezTo>
                          <a:pt x="299" y="176"/>
                          <a:pt x="323" y="176"/>
                          <a:pt x="344" y="181"/>
                        </a:cubicBezTo>
                        <a:lnTo>
                          <a:pt x="359" y="144"/>
                        </a:lnTo>
                        <a:cubicBezTo>
                          <a:pt x="362" y="139"/>
                          <a:pt x="367" y="136"/>
                          <a:pt x="370" y="139"/>
                        </a:cubicBezTo>
                        <a:lnTo>
                          <a:pt x="393" y="149"/>
                        </a:lnTo>
                        <a:cubicBezTo>
                          <a:pt x="399" y="152"/>
                          <a:pt x="401" y="157"/>
                          <a:pt x="399" y="160"/>
                        </a:cubicBezTo>
                        <a:lnTo>
                          <a:pt x="383" y="197"/>
                        </a:lnTo>
                        <a:cubicBezTo>
                          <a:pt x="401" y="207"/>
                          <a:pt x="417" y="223"/>
                          <a:pt x="430" y="244"/>
                        </a:cubicBezTo>
                        <a:lnTo>
                          <a:pt x="467" y="228"/>
                        </a:lnTo>
                        <a:cubicBezTo>
                          <a:pt x="472" y="225"/>
                          <a:pt x="477" y="228"/>
                          <a:pt x="477" y="233"/>
                        </a:cubicBezTo>
                        <a:lnTo>
                          <a:pt x="488" y="257"/>
                        </a:lnTo>
                        <a:cubicBezTo>
                          <a:pt x="490" y="262"/>
                          <a:pt x="488" y="267"/>
                          <a:pt x="482" y="267"/>
                        </a:cubicBezTo>
                        <a:lnTo>
                          <a:pt x="446" y="283"/>
                        </a:lnTo>
                        <a:cubicBezTo>
                          <a:pt x="451" y="299"/>
                          <a:pt x="451" y="320"/>
                          <a:pt x="446" y="343"/>
                        </a:cubicBezTo>
                        <a:close/>
                        <a:moveTo>
                          <a:pt x="393" y="275"/>
                        </a:moveTo>
                        <a:cubicBezTo>
                          <a:pt x="412" y="322"/>
                          <a:pt x="391" y="377"/>
                          <a:pt x="344" y="396"/>
                        </a:cubicBezTo>
                        <a:cubicBezTo>
                          <a:pt x="296" y="414"/>
                          <a:pt x="241" y="393"/>
                          <a:pt x="223" y="346"/>
                        </a:cubicBezTo>
                        <a:cubicBezTo>
                          <a:pt x="202" y="299"/>
                          <a:pt x="226" y="244"/>
                          <a:pt x="273" y="225"/>
                        </a:cubicBezTo>
                        <a:cubicBezTo>
                          <a:pt x="283" y="220"/>
                          <a:pt x="296" y="218"/>
                          <a:pt x="309" y="218"/>
                        </a:cubicBezTo>
                        <a:cubicBezTo>
                          <a:pt x="344" y="218"/>
                          <a:pt x="378" y="238"/>
                          <a:pt x="393" y="27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61" name="Rectangle 160">
                <a:extLst>
                  <a:ext uri="{FF2B5EF4-FFF2-40B4-BE49-F238E27FC236}">
                    <a16:creationId xmlns:a16="http://schemas.microsoft.com/office/drawing/2014/main" id="{C23A3039-EA6E-4560-A2B8-914CF8E7F3A3}"/>
                  </a:ext>
                </a:extLst>
              </p:cNvPr>
              <p:cNvSpPr/>
              <p:nvPr/>
            </p:nvSpPr>
            <p:spPr>
              <a:xfrm>
                <a:off x="2442235" y="5511956"/>
                <a:ext cx="1013320" cy="27105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300" b="1" i="0" u="none" strike="noStrike" kern="1200" cap="none" spc="0" normalizeH="0" baseline="0" noProof="0" dirty="0">
                    <a:ln>
                      <a:noFill/>
                    </a:ln>
                    <a:solidFill>
                      <a:srgbClr val="F80000"/>
                    </a:solidFill>
                    <a:effectLst/>
                    <a:uLnTx/>
                    <a:uFillTx/>
                    <a:latin typeface="Arial" charset="0"/>
                    <a:ea typeface="Arial" charset="0"/>
                    <a:cs typeface="Arial" charset="0"/>
                  </a:rPr>
                  <a:t>Email Delivery</a:t>
                </a:r>
              </a:p>
            </p:txBody>
          </p:sp>
        </p:grpSp>
        <p:cxnSp>
          <p:nvCxnSpPr>
            <p:cNvPr id="93" name="Connector: Elbow 92">
              <a:extLst>
                <a:ext uri="{FF2B5EF4-FFF2-40B4-BE49-F238E27FC236}">
                  <a16:creationId xmlns:a16="http://schemas.microsoft.com/office/drawing/2014/main" id="{B8ED4841-BBFF-470C-B258-ACE164DA6144}"/>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6F9BF132-BCCD-41BC-AF7D-9538C0AFA68C}"/>
                </a:ext>
              </a:extLst>
            </p:cNvPr>
            <p:cNvSpPr/>
            <p:nvPr/>
          </p:nvSpPr>
          <p:spPr>
            <a:xfrm>
              <a:off x="5752109" y="4638300"/>
              <a:ext cx="805941" cy="296878"/>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3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97" name="Rectangle 96">
              <a:extLst>
                <a:ext uri="{FF2B5EF4-FFF2-40B4-BE49-F238E27FC236}">
                  <a16:creationId xmlns:a16="http://schemas.microsoft.com/office/drawing/2014/main" id="{75CA2D1C-B944-4CC8-B374-53A53E54AD82}"/>
                </a:ext>
              </a:extLst>
            </p:cNvPr>
            <p:cNvSpPr/>
            <p:nvPr/>
          </p:nvSpPr>
          <p:spPr>
            <a:xfrm>
              <a:off x="4207347" y="4477953"/>
              <a:ext cx="805941" cy="305991"/>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3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99" name="Rectangle 98">
              <a:extLst>
                <a:ext uri="{FF2B5EF4-FFF2-40B4-BE49-F238E27FC236}">
                  <a16:creationId xmlns:a16="http://schemas.microsoft.com/office/drawing/2014/main" id="{6A14EF67-4166-4F63-A68D-8880B4618EBB}"/>
                </a:ext>
              </a:extLst>
            </p:cNvPr>
            <p:cNvSpPr/>
            <p:nvPr/>
          </p:nvSpPr>
          <p:spPr>
            <a:xfrm>
              <a:off x="5051963" y="4272612"/>
              <a:ext cx="805941" cy="296878"/>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3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101" name="Graphic 90">
              <a:extLst>
                <a:ext uri="{FF2B5EF4-FFF2-40B4-BE49-F238E27FC236}">
                  <a16:creationId xmlns:a16="http://schemas.microsoft.com/office/drawing/2014/main" id="{887E8ED0-53AE-4598-A54F-7D89F39DBA5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22231" y="4229016"/>
              <a:ext cx="465699" cy="465699"/>
            </a:xfrm>
            <a:prstGeom prst="rect">
              <a:avLst/>
            </a:prstGeom>
          </p:spPr>
        </p:pic>
        <p:pic>
          <p:nvPicPr>
            <p:cNvPr id="102" name="Graphic 106">
              <a:extLst>
                <a:ext uri="{FF2B5EF4-FFF2-40B4-BE49-F238E27FC236}">
                  <a16:creationId xmlns:a16="http://schemas.microsoft.com/office/drawing/2014/main" id="{11BADB9A-D9BB-455B-9A6B-53F723DA8B2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245962" y="3863328"/>
              <a:ext cx="496952" cy="496952"/>
            </a:xfrm>
            <a:prstGeom prst="rect">
              <a:avLst/>
            </a:prstGeom>
          </p:spPr>
        </p:pic>
        <p:pic>
          <p:nvPicPr>
            <p:cNvPr id="103" name="Graphic 8">
              <a:extLst>
                <a:ext uri="{FF2B5EF4-FFF2-40B4-BE49-F238E27FC236}">
                  <a16:creationId xmlns:a16="http://schemas.microsoft.com/office/drawing/2014/main" id="{640BAFDC-47C6-49C7-9966-68449351CB9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356367" y="4068669"/>
              <a:ext cx="507902" cy="507902"/>
            </a:xfrm>
            <a:prstGeom prst="rect">
              <a:avLst/>
            </a:prstGeom>
          </p:spPr>
        </p:pic>
        <p:sp>
          <p:nvSpPr>
            <p:cNvPr id="104" name="Rectangle 103">
              <a:extLst>
                <a:ext uri="{FF2B5EF4-FFF2-40B4-BE49-F238E27FC236}">
                  <a16:creationId xmlns:a16="http://schemas.microsoft.com/office/drawing/2014/main" id="{A780C53E-4662-4D70-9D38-43ED4714C86F}"/>
                </a:ext>
              </a:extLst>
            </p:cNvPr>
            <p:cNvSpPr/>
            <p:nvPr/>
          </p:nvSpPr>
          <p:spPr>
            <a:xfrm>
              <a:off x="6519084" y="4281984"/>
              <a:ext cx="759617" cy="296878"/>
            </a:xfrm>
            <a:prstGeom prst="rect">
              <a:avLst/>
            </a:prstGeom>
          </p:spPr>
          <p:txBody>
            <a:bodyPr wrap="square" tIns="73152">
              <a:spAutoFit/>
            </a:bodyPr>
            <a:lstStyle/>
            <a:p>
              <a:pPr algn="ctr">
                <a:lnSpc>
                  <a:spcPts val="850"/>
                </a:lnSpc>
              </a:pPr>
              <a:r>
                <a:rPr lang="en-US" sz="3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105" name="Graphic 104">
              <a:extLst>
                <a:ext uri="{FF2B5EF4-FFF2-40B4-BE49-F238E27FC236}">
                  <a16:creationId xmlns:a16="http://schemas.microsoft.com/office/drawing/2014/main" id="{E5FBE10F-E203-4D10-9BDE-E2387BBE0798}"/>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6614903" y="3875238"/>
              <a:ext cx="496952" cy="496952"/>
            </a:xfrm>
            <a:prstGeom prst="rect">
              <a:avLst/>
            </a:prstGeom>
          </p:spPr>
        </p:pic>
        <p:sp>
          <p:nvSpPr>
            <p:cNvPr id="106" name="Rectangle 105">
              <a:extLst>
                <a:ext uri="{FF2B5EF4-FFF2-40B4-BE49-F238E27FC236}">
                  <a16:creationId xmlns:a16="http://schemas.microsoft.com/office/drawing/2014/main" id="{733E2420-55A4-47BB-A080-6412894AB38B}"/>
                </a:ext>
              </a:extLst>
            </p:cNvPr>
            <p:cNvSpPr/>
            <p:nvPr/>
          </p:nvSpPr>
          <p:spPr>
            <a:xfrm>
              <a:off x="3143194" y="3918397"/>
              <a:ext cx="805941" cy="296878"/>
            </a:xfrm>
            <a:prstGeom prst="rect">
              <a:avLst/>
            </a:prstGeom>
          </p:spPr>
          <p:txBody>
            <a:bodyPr wrap="square" tIns="73152">
              <a:spAutoFit/>
            </a:bodyPr>
            <a:lstStyle/>
            <a:p>
              <a:pPr algn="ctr">
                <a:lnSpc>
                  <a:spcPts val="850"/>
                </a:lnSpc>
              </a:pPr>
              <a:r>
                <a:rPr lang="en-US" sz="3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107" name="Graphic 106">
              <a:extLst>
                <a:ext uri="{FF2B5EF4-FFF2-40B4-BE49-F238E27FC236}">
                  <a16:creationId xmlns:a16="http://schemas.microsoft.com/office/drawing/2014/main" id="{D28A4D7B-1B31-48FD-9F8F-5C64B2110048}"/>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253935" y="3514225"/>
              <a:ext cx="496952" cy="496952"/>
            </a:xfrm>
            <a:prstGeom prst="rect">
              <a:avLst/>
            </a:prstGeom>
          </p:spPr>
        </p:pic>
        <p:sp>
          <p:nvSpPr>
            <p:cNvPr id="135" name="Rectangle 134">
              <a:extLst>
                <a:ext uri="{FF2B5EF4-FFF2-40B4-BE49-F238E27FC236}">
                  <a16:creationId xmlns:a16="http://schemas.microsoft.com/office/drawing/2014/main" id="{62099F5D-CB36-4BCD-85F6-41AF0E91206C}"/>
                </a:ext>
              </a:extLst>
            </p:cNvPr>
            <p:cNvSpPr/>
            <p:nvPr/>
          </p:nvSpPr>
          <p:spPr>
            <a:xfrm>
              <a:off x="8142971" y="3443921"/>
              <a:ext cx="805941" cy="302953"/>
            </a:xfrm>
            <a:prstGeom prst="rect">
              <a:avLst/>
            </a:prstGeom>
          </p:spPr>
          <p:txBody>
            <a:bodyPr wrap="square" tIns="73152">
              <a:spAutoFit/>
            </a:bodyPr>
            <a:lstStyle/>
            <a:p>
              <a:pPr algn="ctr">
                <a:lnSpc>
                  <a:spcPts val="850"/>
                </a:lnSpc>
              </a:pPr>
              <a:r>
                <a:rPr lang="en-US" sz="300" b="1" dirty="0">
                  <a:solidFill>
                    <a:schemeClr val="tx2"/>
                  </a:solidFill>
                  <a:latin typeface="MS UI Gothic" panose="020B0600070205080204" pitchFamily="34" charset="-128"/>
                  <a:ea typeface="Arial" charset="0"/>
                  <a:cs typeface="Oracle Sans" panose="020B0503020204020204" pitchFamily="34" charset="0"/>
                </a:rPr>
                <a:t>Cloud Guard</a:t>
              </a:r>
            </a:p>
          </p:txBody>
        </p:sp>
        <p:pic>
          <p:nvPicPr>
            <p:cNvPr id="136" name="Graphic 135">
              <a:extLst>
                <a:ext uri="{FF2B5EF4-FFF2-40B4-BE49-F238E27FC236}">
                  <a16:creationId xmlns:a16="http://schemas.microsoft.com/office/drawing/2014/main" id="{E2C61A13-4C1A-4DB9-A283-A2711496A55D}"/>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276552" y="3013215"/>
              <a:ext cx="496952" cy="496952"/>
            </a:xfrm>
            <a:prstGeom prst="rect">
              <a:avLst/>
            </a:prstGeom>
          </p:spPr>
        </p:pic>
        <p:sp>
          <p:nvSpPr>
            <p:cNvPr id="137" name="Rectangle 136">
              <a:extLst>
                <a:ext uri="{FF2B5EF4-FFF2-40B4-BE49-F238E27FC236}">
                  <a16:creationId xmlns:a16="http://schemas.microsoft.com/office/drawing/2014/main" id="{4408136F-FA8C-4BDA-A94E-A426D910ECC1}"/>
                </a:ext>
              </a:extLst>
            </p:cNvPr>
            <p:cNvSpPr/>
            <p:nvPr/>
          </p:nvSpPr>
          <p:spPr>
            <a:xfrm>
              <a:off x="3806454" y="3672290"/>
              <a:ext cx="1029710" cy="463765"/>
            </a:xfrm>
            <a:prstGeom prst="rect">
              <a:avLst/>
            </a:prstGeom>
          </p:spPr>
          <p:txBody>
            <a:bodyPr wrap="square" tIns="73152">
              <a:spAutoFit/>
            </a:bodyPr>
            <a:lstStyle/>
            <a:p>
              <a:pPr algn="ctr">
                <a:lnSpc>
                  <a:spcPts val="850"/>
                </a:lnSpc>
              </a:pPr>
              <a:r>
                <a:rPr lang="en-US" sz="300" b="1" dirty="0">
                  <a:solidFill>
                    <a:schemeClr val="tx2"/>
                  </a:solidFill>
                  <a:latin typeface="MS UI Gothic" panose="020B0600070205080204" pitchFamily="34" charset="-128"/>
                  <a:ea typeface="Arial" charset="0"/>
                  <a:cs typeface="Oracle Sans" panose="020B0503020204020204" pitchFamily="34" charset="0"/>
                </a:rPr>
                <a:t>Identity &amp; Access</a:t>
              </a:r>
            </a:p>
            <a:p>
              <a:pPr algn="ctr">
                <a:lnSpc>
                  <a:spcPts val="850"/>
                </a:lnSpc>
              </a:pPr>
              <a:r>
                <a:rPr lang="en-US" sz="300" b="1" dirty="0">
                  <a:solidFill>
                    <a:schemeClr val="tx2"/>
                  </a:solidFill>
                  <a:latin typeface="MS UI Gothic" panose="020B0600070205080204" pitchFamily="34" charset="-128"/>
                  <a:ea typeface="Arial" charset="0"/>
                  <a:cs typeface="Oracle Sans" panose="020B0503020204020204" pitchFamily="34" charset="0"/>
                </a:rPr>
                <a:t>Management </a:t>
              </a:r>
            </a:p>
          </p:txBody>
        </p:sp>
        <p:pic>
          <p:nvPicPr>
            <p:cNvPr id="138" name="Graphic 137">
              <a:extLst>
                <a:ext uri="{FF2B5EF4-FFF2-40B4-BE49-F238E27FC236}">
                  <a16:creationId xmlns:a16="http://schemas.microsoft.com/office/drawing/2014/main" id="{0D57358E-F345-4292-A0CA-5E66C3470DB6}"/>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82693" y="3240190"/>
              <a:ext cx="496952" cy="496952"/>
            </a:xfrm>
            <a:prstGeom prst="rect">
              <a:avLst/>
            </a:prstGeom>
          </p:spPr>
        </p:pic>
        <p:pic>
          <p:nvPicPr>
            <p:cNvPr id="139" name="Graphic 138">
              <a:extLst>
                <a:ext uri="{FF2B5EF4-FFF2-40B4-BE49-F238E27FC236}">
                  <a16:creationId xmlns:a16="http://schemas.microsoft.com/office/drawing/2014/main" id="{2C6B93A1-A13D-4424-9F47-4A68B837B0B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2771482" y="2962178"/>
              <a:ext cx="431901" cy="431901"/>
            </a:xfrm>
            <a:prstGeom prst="rect">
              <a:avLst/>
            </a:prstGeom>
          </p:spPr>
        </p:pic>
        <p:pic>
          <p:nvPicPr>
            <p:cNvPr id="140" name="Graphic 139">
              <a:extLst>
                <a:ext uri="{FF2B5EF4-FFF2-40B4-BE49-F238E27FC236}">
                  <a16:creationId xmlns:a16="http://schemas.microsoft.com/office/drawing/2014/main" id="{929E5F67-4893-4E6D-BF1B-51F97936C0D8}"/>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6614903" y="843377"/>
              <a:ext cx="230317" cy="230317"/>
            </a:xfrm>
            <a:prstGeom prst="rect">
              <a:avLst/>
            </a:prstGeom>
          </p:spPr>
        </p:pic>
        <p:pic>
          <p:nvPicPr>
            <p:cNvPr id="141" name="Graphic 140">
              <a:extLst>
                <a:ext uri="{FF2B5EF4-FFF2-40B4-BE49-F238E27FC236}">
                  <a16:creationId xmlns:a16="http://schemas.microsoft.com/office/drawing/2014/main" id="{DF6689B4-F330-402A-9C82-DCFCA4D529A9}"/>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3649162" y="2407812"/>
              <a:ext cx="230317" cy="230317"/>
            </a:xfrm>
            <a:prstGeom prst="rect">
              <a:avLst/>
            </a:prstGeom>
          </p:spPr>
        </p:pic>
      </p:grpSp>
      <p:pic>
        <p:nvPicPr>
          <p:cNvPr id="2050" name="Picture 2" descr="Huge cash pile puts recovery in hands of the few | Financial Times">
            <a:extLst>
              <a:ext uri="{FF2B5EF4-FFF2-40B4-BE49-F238E27FC236}">
                <a16:creationId xmlns:a16="http://schemas.microsoft.com/office/drawing/2014/main" id="{DA353265-6110-425B-BB3F-E3BC97B42282}"/>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471413" y="1966338"/>
            <a:ext cx="5028497" cy="28285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 descr="Huge cash pile puts recovery in hands of the few | Financial Times">
            <a:extLst>
              <a:ext uri="{FF2B5EF4-FFF2-40B4-BE49-F238E27FC236}">
                <a16:creationId xmlns:a16="http://schemas.microsoft.com/office/drawing/2014/main" id="{7885943F-E5A4-4CF5-B149-D9F597D8D887}"/>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2782763" y="3200026"/>
            <a:ext cx="523671" cy="294565"/>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A64B6C2D-77DD-4F16-BE21-F84379878D89}"/>
              </a:ext>
            </a:extLst>
          </p:cNvPr>
          <p:cNvGrpSpPr/>
          <p:nvPr/>
        </p:nvGrpSpPr>
        <p:grpSpPr>
          <a:xfrm rot="19620006">
            <a:off x="5689730" y="3279616"/>
            <a:ext cx="1382287" cy="1382287"/>
            <a:chOff x="5689730" y="3279616"/>
            <a:chExt cx="1382287" cy="1382287"/>
          </a:xfrm>
        </p:grpSpPr>
        <p:pic>
          <p:nvPicPr>
            <p:cNvPr id="7" name="Graphic 6" descr="Tag">
              <a:extLst>
                <a:ext uri="{FF2B5EF4-FFF2-40B4-BE49-F238E27FC236}">
                  <a16:creationId xmlns:a16="http://schemas.microsoft.com/office/drawing/2014/main" id="{C712132F-9A1A-4BC0-B578-D37227B5D93C}"/>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rot="20795105">
              <a:off x="5689730" y="3279616"/>
              <a:ext cx="1382287" cy="1382287"/>
            </a:xfrm>
            <a:prstGeom prst="rect">
              <a:avLst/>
            </a:prstGeom>
          </p:spPr>
        </p:pic>
        <p:sp>
          <p:nvSpPr>
            <p:cNvPr id="8" name="TextBox 7">
              <a:extLst>
                <a:ext uri="{FF2B5EF4-FFF2-40B4-BE49-F238E27FC236}">
                  <a16:creationId xmlns:a16="http://schemas.microsoft.com/office/drawing/2014/main" id="{2AC7672B-5934-4A94-AD44-D10DBBDA5664}"/>
                </a:ext>
              </a:extLst>
            </p:cNvPr>
            <p:cNvSpPr txBox="1"/>
            <p:nvPr/>
          </p:nvSpPr>
          <p:spPr>
            <a:xfrm rot="1830602">
              <a:off x="6190855" y="3830708"/>
              <a:ext cx="528991" cy="600164"/>
            </a:xfrm>
            <a:prstGeom prst="rect">
              <a:avLst/>
            </a:prstGeom>
            <a:noFill/>
          </p:spPr>
          <p:txBody>
            <a:bodyPr wrap="none" lIns="0" tIns="0" rIns="0" bIns="0" rtlCol="0">
              <a:spAutoFit/>
            </a:bodyPr>
            <a:lstStyle/>
            <a:p>
              <a:pPr algn="ctr"/>
              <a:r>
                <a:rPr lang="en-US" sz="1300" dirty="0"/>
                <a:t>First X </a:t>
              </a:r>
            </a:p>
            <a:p>
              <a:pPr algn="ctr"/>
              <a:r>
                <a:rPr lang="en-US" sz="1300" dirty="0"/>
                <a:t>Free</a:t>
              </a:r>
            </a:p>
            <a:p>
              <a:pPr algn="ctr"/>
              <a:endParaRPr lang="en-US" sz="1300" dirty="0"/>
            </a:p>
          </p:txBody>
        </p:sp>
      </p:grpSp>
      <p:grpSp>
        <p:nvGrpSpPr>
          <p:cNvPr id="9" name="Group 8">
            <a:extLst>
              <a:ext uri="{FF2B5EF4-FFF2-40B4-BE49-F238E27FC236}">
                <a16:creationId xmlns:a16="http://schemas.microsoft.com/office/drawing/2014/main" id="{13FD3E1F-E540-4A40-8A33-1CEFC655F511}"/>
              </a:ext>
            </a:extLst>
          </p:cNvPr>
          <p:cNvGrpSpPr/>
          <p:nvPr/>
        </p:nvGrpSpPr>
        <p:grpSpPr>
          <a:xfrm>
            <a:off x="7086546" y="3208189"/>
            <a:ext cx="1382287" cy="1382287"/>
            <a:chOff x="7091999" y="3300008"/>
            <a:chExt cx="1382287" cy="1382287"/>
          </a:xfrm>
        </p:grpSpPr>
        <p:pic>
          <p:nvPicPr>
            <p:cNvPr id="109" name="Graphic 108" descr="Tag">
              <a:extLst>
                <a:ext uri="{FF2B5EF4-FFF2-40B4-BE49-F238E27FC236}">
                  <a16:creationId xmlns:a16="http://schemas.microsoft.com/office/drawing/2014/main" id="{D5B5DFC3-5954-4206-9C6A-69CBBD4B6584}"/>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rot="20795105">
              <a:off x="7091999" y="3300008"/>
              <a:ext cx="1382287" cy="1382287"/>
            </a:xfrm>
            <a:prstGeom prst="rect">
              <a:avLst/>
            </a:prstGeom>
          </p:spPr>
        </p:pic>
        <p:sp>
          <p:nvSpPr>
            <p:cNvPr id="110" name="TextBox 109">
              <a:extLst>
                <a:ext uri="{FF2B5EF4-FFF2-40B4-BE49-F238E27FC236}">
                  <a16:creationId xmlns:a16="http://schemas.microsoft.com/office/drawing/2014/main" id="{6365355A-23B8-4972-AE64-0F7A8114DD3A}"/>
                </a:ext>
              </a:extLst>
            </p:cNvPr>
            <p:cNvSpPr txBox="1"/>
            <p:nvPr/>
          </p:nvSpPr>
          <p:spPr>
            <a:xfrm rot="1830602">
              <a:off x="7542329" y="3838095"/>
              <a:ext cx="699273" cy="484748"/>
            </a:xfrm>
            <a:prstGeom prst="rect">
              <a:avLst/>
            </a:prstGeom>
            <a:noFill/>
          </p:spPr>
          <p:txBody>
            <a:bodyPr wrap="square" lIns="0" tIns="0" rIns="0" bIns="0" rtlCol="0">
              <a:spAutoFit/>
            </a:bodyPr>
            <a:lstStyle/>
            <a:p>
              <a:pPr algn="ctr"/>
              <a:r>
                <a:rPr lang="en-US" sz="1050" dirty="0"/>
                <a:t>Always Free</a:t>
              </a:r>
            </a:p>
            <a:p>
              <a:pPr algn="ctr"/>
              <a:r>
                <a:rPr lang="en-US" sz="1050" dirty="0"/>
                <a:t>Tier</a:t>
              </a:r>
            </a:p>
          </p:txBody>
        </p:sp>
      </p:grpSp>
      <p:grpSp>
        <p:nvGrpSpPr>
          <p:cNvPr id="10" name="Group 9">
            <a:extLst>
              <a:ext uri="{FF2B5EF4-FFF2-40B4-BE49-F238E27FC236}">
                <a16:creationId xmlns:a16="http://schemas.microsoft.com/office/drawing/2014/main" id="{2F7DFC8C-D489-4B69-B901-FEBA3BAA4AFC}"/>
              </a:ext>
            </a:extLst>
          </p:cNvPr>
          <p:cNvGrpSpPr/>
          <p:nvPr/>
        </p:nvGrpSpPr>
        <p:grpSpPr>
          <a:xfrm rot="17913489">
            <a:off x="6504542" y="3798459"/>
            <a:ext cx="1382287" cy="1382287"/>
            <a:chOff x="7787224" y="2557484"/>
            <a:chExt cx="1382287" cy="1382287"/>
          </a:xfrm>
        </p:grpSpPr>
        <p:pic>
          <p:nvPicPr>
            <p:cNvPr id="111" name="Graphic 110" descr="Tag">
              <a:extLst>
                <a:ext uri="{FF2B5EF4-FFF2-40B4-BE49-F238E27FC236}">
                  <a16:creationId xmlns:a16="http://schemas.microsoft.com/office/drawing/2014/main" id="{C6F173AF-E2C1-4F6A-BB03-1D299A7A5D33}"/>
                </a:ext>
              </a:extLst>
            </p:cNvPr>
            <p:cNvPicPr>
              <a:picLocks noChangeAspect="1"/>
            </p:cNvPicPr>
            <p:nvPr/>
          </p:nvPicPr>
          <p:blipFill>
            <a:blip r:embed="rId34">
              <a:extLst>
                <a:ext uri="{96DAC541-7B7A-43D3-8B79-37D633B846F1}">
                  <asvg:svgBlip xmlns:asvg="http://schemas.microsoft.com/office/drawing/2016/SVG/main" r:embed="rId35"/>
                </a:ext>
              </a:extLst>
            </a:blip>
            <a:stretch>
              <a:fillRect/>
            </a:stretch>
          </p:blipFill>
          <p:spPr>
            <a:xfrm rot="20795105">
              <a:off x="7787224" y="2557484"/>
              <a:ext cx="1382287" cy="1382287"/>
            </a:xfrm>
            <a:prstGeom prst="rect">
              <a:avLst/>
            </a:prstGeom>
          </p:spPr>
        </p:pic>
        <p:sp>
          <p:nvSpPr>
            <p:cNvPr id="112" name="TextBox 111">
              <a:extLst>
                <a:ext uri="{FF2B5EF4-FFF2-40B4-BE49-F238E27FC236}">
                  <a16:creationId xmlns:a16="http://schemas.microsoft.com/office/drawing/2014/main" id="{6A6EF987-8623-4800-BC51-2B30B87EC221}"/>
                </a:ext>
              </a:extLst>
            </p:cNvPr>
            <p:cNvSpPr txBox="1"/>
            <p:nvPr/>
          </p:nvSpPr>
          <p:spPr>
            <a:xfrm rot="1830602">
              <a:off x="8328122" y="3150059"/>
              <a:ext cx="537006" cy="400110"/>
            </a:xfrm>
            <a:prstGeom prst="rect">
              <a:avLst/>
            </a:prstGeom>
            <a:noFill/>
          </p:spPr>
          <p:txBody>
            <a:bodyPr wrap="none" lIns="0" tIns="0" rIns="0" bIns="0" rtlCol="0">
              <a:spAutoFit/>
            </a:bodyPr>
            <a:lstStyle/>
            <a:p>
              <a:r>
                <a:rPr lang="en-US" sz="1300" dirty="0"/>
                <a:t>Elastic </a:t>
              </a:r>
              <a:br>
                <a:rPr lang="en-US" sz="1300" dirty="0"/>
              </a:br>
              <a:r>
                <a:rPr lang="en-US" sz="1300" dirty="0"/>
                <a:t>Pricing</a:t>
              </a:r>
            </a:p>
          </p:txBody>
        </p:sp>
      </p:grpSp>
      <p:grpSp>
        <p:nvGrpSpPr>
          <p:cNvPr id="12" name="Group 11">
            <a:extLst>
              <a:ext uri="{FF2B5EF4-FFF2-40B4-BE49-F238E27FC236}">
                <a16:creationId xmlns:a16="http://schemas.microsoft.com/office/drawing/2014/main" id="{6C12DB53-0077-4FCC-ABB7-810D2ED8A961}"/>
              </a:ext>
            </a:extLst>
          </p:cNvPr>
          <p:cNvGrpSpPr/>
          <p:nvPr/>
        </p:nvGrpSpPr>
        <p:grpSpPr>
          <a:xfrm rot="19066073">
            <a:off x="7882362" y="3448200"/>
            <a:ext cx="1382287" cy="1382287"/>
            <a:chOff x="7844240" y="3813753"/>
            <a:chExt cx="1382287" cy="1382287"/>
          </a:xfrm>
        </p:grpSpPr>
        <p:pic>
          <p:nvPicPr>
            <p:cNvPr id="114" name="Graphic 113" descr="Tag">
              <a:extLst>
                <a:ext uri="{FF2B5EF4-FFF2-40B4-BE49-F238E27FC236}">
                  <a16:creationId xmlns:a16="http://schemas.microsoft.com/office/drawing/2014/main" id="{BE75C4F3-2000-45D3-9B96-704F654D0AD1}"/>
                </a:ext>
              </a:extLst>
            </p:cNvPr>
            <p:cNvPicPr>
              <a:picLocks noChangeAspect="1"/>
            </p:cNvPicPr>
            <p:nvPr/>
          </p:nvPicPr>
          <p:blipFill>
            <a:blip r:embed="rId36">
              <a:extLst>
                <a:ext uri="{96DAC541-7B7A-43D3-8B79-37D633B846F1}">
                  <asvg:svgBlip xmlns:asvg="http://schemas.microsoft.com/office/drawing/2016/SVG/main" r:embed="rId37"/>
                </a:ext>
              </a:extLst>
            </a:blip>
            <a:stretch>
              <a:fillRect/>
            </a:stretch>
          </p:blipFill>
          <p:spPr>
            <a:xfrm rot="17108594">
              <a:off x="7844240" y="3813753"/>
              <a:ext cx="1382287" cy="1382287"/>
            </a:xfrm>
            <a:prstGeom prst="rect">
              <a:avLst/>
            </a:prstGeom>
          </p:spPr>
        </p:pic>
        <p:sp>
          <p:nvSpPr>
            <p:cNvPr id="115" name="TextBox 114">
              <a:extLst>
                <a:ext uri="{FF2B5EF4-FFF2-40B4-BE49-F238E27FC236}">
                  <a16:creationId xmlns:a16="http://schemas.microsoft.com/office/drawing/2014/main" id="{6A1DE343-E084-48B5-9D6B-BA975B44B3B9}"/>
                </a:ext>
              </a:extLst>
            </p:cNvPr>
            <p:cNvSpPr txBox="1"/>
            <p:nvPr/>
          </p:nvSpPr>
          <p:spPr>
            <a:xfrm rot="19744091">
              <a:off x="8346829" y="4249488"/>
              <a:ext cx="668453" cy="400110"/>
            </a:xfrm>
            <a:prstGeom prst="rect">
              <a:avLst/>
            </a:prstGeom>
            <a:noFill/>
          </p:spPr>
          <p:txBody>
            <a:bodyPr wrap="none" lIns="0" tIns="0" rIns="0" bIns="0" rtlCol="0">
              <a:spAutoFit/>
            </a:bodyPr>
            <a:lstStyle/>
            <a:p>
              <a:pPr algn="ctr"/>
              <a:r>
                <a:rPr lang="en-US" sz="1300" dirty="0"/>
                <a:t>Low unit </a:t>
              </a:r>
            </a:p>
            <a:p>
              <a:pPr algn="ctr"/>
              <a:r>
                <a:rPr lang="en-US" sz="1300" dirty="0"/>
                <a:t>price</a:t>
              </a:r>
            </a:p>
          </p:txBody>
        </p:sp>
      </p:grpSp>
    </p:spTree>
    <p:extLst>
      <p:ext uri="{BB962C8B-B14F-4D97-AF65-F5344CB8AC3E}">
        <p14:creationId xmlns:p14="http://schemas.microsoft.com/office/powerpoint/2010/main" val="3289092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xit" presetSubtype="32" fill="hold" nodeType="clickEffect">
                                  <p:stCondLst>
                                    <p:cond delay="0"/>
                                  </p:stCondLst>
                                  <p:childTnLst>
                                    <p:anim calcmode="lin" valueType="num">
                                      <p:cBhvr>
                                        <p:cTn id="10" dur="500"/>
                                        <p:tgtEl>
                                          <p:spTgt spid="2050"/>
                                        </p:tgtEl>
                                        <p:attrNameLst>
                                          <p:attrName>ppt_w</p:attrName>
                                        </p:attrNameLst>
                                      </p:cBhvr>
                                      <p:tavLst>
                                        <p:tav tm="0">
                                          <p:val>
                                            <p:strVal val="ppt_w"/>
                                          </p:val>
                                        </p:tav>
                                        <p:tav tm="100000">
                                          <p:val>
                                            <p:fltVal val="0"/>
                                          </p:val>
                                        </p:tav>
                                      </p:tavLst>
                                    </p:anim>
                                    <p:anim calcmode="lin" valueType="num">
                                      <p:cBhvr>
                                        <p:cTn id="11" dur="500"/>
                                        <p:tgtEl>
                                          <p:spTgt spid="2050"/>
                                        </p:tgtEl>
                                        <p:attrNameLst>
                                          <p:attrName>ppt_h</p:attrName>
                                        </p:attrNameLst>
                                      </p:cBhvr>
                                      <p:tavLst>
                                        <p:tav tm="0">
                                          <p:val>
                                            <p:strVal val="ppt_h"/>
                                          </p:val>
                                        </p:tav>
                                        <p:tav tm="100000">
                                          <p:val>
                                            <p:fltVal val="0"/>
                                          </p:val>
                                        </p:tav>
                                      </p:tavLst>
                                    </p:anim>
                                    <p:animEffect transition="out" filter="fade">
                                      <p:cBhvr>
                                        <p:cTn id="12" dur="500"/>
                                        <p:tgtEl>
                                          <p:spTgt spid="2050"/>
                                        </p:tgtEl>
                                      </p:cBhvr>
                                    </p:animEffect>
                                    <p:set>
                                      <p:cBhvr>
                                        <p:cTn id="13" dur="1" fill="hold">
                                          <p:stCondLst>
                                            <p:cond delay="499"/>
                                          </p:stCondLst>
                                        </p:cTn>
                                        <p:tgtEl>
                                          <p:spTgt spid="2050"/>
                                        </p:tgtEl>
                                        <p:attrNameLst>
                                          <p:attrName>style.visibility</p:attrName>
                                        </p:attrNameLst>
                                      </p:cBhvr>
                                      <p:to>
                                        <p:strVal val="hidden"/>
                                      </p:to>
                                    </p:set>
                                  </p:childTnLst>
                                </p:cTn>
                              </p:par>
                            </p:childTnLst>
                          </p:cTn>
                        </p:par>
                        <p:par>
                          <p:cTn id="14" fill="hold">
                            <p:stCondLst>
                              <p:cond delay="500"/>
                            </p:stCondLst>
                            <p:childTnLst>
                              <p:par>
                                <p:cTn id="15" presetID="1" presetClass="entr" presetSubtype="0" fill="hold" nodeType="afterEffect">
                                  <p:stCondLst>
                                    <p:cond delay="0"/>
                                  </p:stCondLst>
                                  <p:childTnLst>
                                    <p:set>
                                      <p:cBhvr>
                                        <p:cTn id="16" dur="1" fill="hold">
                                          <p:stCondLst>
                                            <p:cond delay="0"/>
                                          </p:stCondLst>
                                        </p:cTn>
                                        <p:tgtEl>
                                          <p:spTgt spid="108"/>
                                        </p:tgtEl>
                                        <p:attrNameLst>
                                          <p:attrName>style.visibility</p:attrName>
                                        </p:attrNameLst>
                                      </p:cBhvr>
                                      <p:to>
                                        <p:strVal val="visible"/>
                                      </p:to>
                                    </p:set>
                                  </p:childTnLst>
                                </p:cTn>
                              </p:par>
                              <p:par>
                                <p:cTn id="17" presetID="47"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47"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Summary</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781965" y="2852680"/>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05937"/>
            <a:chOff x="375699" y="1131597"/>
            <a:chExt cx="1131055" cy="1131055"/>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82466" y="1930974"/>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014" y="1661357"/>
            <a:ext cx="270053" cy="270053"/>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a:cxnSpLocks/>
            <a:endCxn id="52" idx="1"/>
          </p:cNvCxnSpPr>
          <p:nvPr/>
        </p:nvCxnSpPr>
        <p:spPr>
          <a:xfrm flipV="1">
            <a:off x="1355466" y="2602820"/>
            <a:ext cx="1274314" cy="631494"/>
          </a:xfrm>
          <a:prstGeom prst="bentConnector3">
            <a:avLst>
              <a:gd name="adj1" fmla="val 2083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817" y="3208682"/>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7701963" y="3663951"/>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2" name="Footer Placeholder 1">
            <a:extLst>
              <a:ext uri="{FF2B5EF4-FFF2-40B4-BE49-F238E27FC236}">
                <a16:creationId xmlns:a16="http://schemas.microsoft.com/office/drawing/2014/main" id="{B2B5561A-E655-4269-A76E-36EAABD60D09}"/>
              </a:ext>
            </a:extLst>
          </p:cNvPr>
          <p:cNvSpPr>
            <a:spLocks noGrp="1"/>
          </p:cNvSpPr>
          <p:nvPr>
            <p:ph type="ftr" sz="quarter" idx="11"/>
          </p:nvPr>
        </p:nvSpPr>
        <p:spPr/>
        <p:txBody>
          <a:bodyPr/>
          <a:lstStyle/>
          <a:p>
            <a:r>
              <a:rPr lang="en-US"/>
              <a:t>Cloud Native Application Development- on Oracle Cloud | APAC OGB Tour 2021</a:t>
            </a:r>
            <a:endParaRPr lang="nl-NL"/>
          </a:p>
        </p:txBody>
      </p:sp>
      <p:grpSp>
        <p:nvGrpSpPr>
          <p:cNvPr id="159" name="Group 158">
            <a:extLst>
              <a:ext uri="{FF2B5EF4-FFF2-40B4-BE49-F238E27FC236}">
                <a16:creationId xmlns:a16="http://schemas.microsoft.com/office/drawing/2014/main" id="{0CEC45CB-A73F-4293-829B-76583E50B818}"/>
              </a:ext>
            </a:extLst>
          </p:cNvPr>
          <p:cNvGrpSpPr/>
          <p:nvPr/>
        </p:nvGrpSpPr>
        <p:grpSpPr>
          <a:xfrm>
            <a:off x="6382199" y="3221582"/>
            <a:ext cx="918890" cy="543828"/>
            <a:chOff x="2442235" y="4963541"/>
            <a:chExt cx="1013320" cy="763860"/>
          </a:xfrm>
        </p:grpSpPr>
        <p:grpSp>
          <p:nvGrpSpPr>
            <p:cNvPr id="160" name="Group 159">
              <a:extLst>
                <a:ext uri="{FF2B5EF4-FFF2-40B4-BE49-F238E27FC236}">
                  <a16:creationId xmlns:a16="http://schemas.microsoft.com/office/drawing/2014/main" id="{BF7979CE-7835-4B57-B793-EED23DB5A045}"/>
                </a:ext>
              </a:extLst>
            </p:cNvPr>
            <p:cNvGrpSpPr/>
            <p:nvPr/>
          </p:nvGrpSpPr>
          <p:grpSpPr>
            <a:xfrm>
              <a:off x="2608290" y="4963541"/>
              <a:ext cx="728790" cy="602094"/>
              <a:chOff x="2608290" y="5138148"/>
              <a:chExt cx="728790" cy="602094"/>
            </a:xfrm>
          </p:grpSpPr>
          <p:sp>
            <p:nvSpPr>
              <p:cNvPr id="162" name="Rectangle 161">
                <a:extLst>
                  <a:ext uri="{FF2B5EF4-FFF2-40B4-BE49-F238E27FC236}">
                    <a16:creationId xmlns:a16="http://schemas.microsoft.com/office/drawing/2014/main" id="{573CD58F-2D75-4BBD-BEFE-5A606B234948}"/>
                  </a:ext>
                </a:extLst>
              </p:cNvPr>
              <p:cNvSpPr/>
              <p:nvPr/>
            </p:nvSpPr>
            <p:spPr>
              <a:xfrm>
                <a:off x="2608290" y="5138148"/>
                <a:ext cx="728790" cy="602094"/>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63" name="Group 162">
                <a:extLst>
                  <a:ext uri="{FF2B5EF4-FFF2-40B4-BE49-F238E27FC236}">
                    <a16:creationId xmlns:a16="http://schemas.microsoft.com/office/drawing/2014/main" id="{EBF2F976-6AB2-4EF5-99FE-95F776075209}"/>
                  </a:ext>
                </a:extLst>
              </p:cNvPr>
              <p:cNvGrpSpPr/>
              <p:nvPr/>
            </p:nvGrpSpPr>
            <p:grpSpPr>
              <a:xfrm>
                <a:off x="2691708" y="5235297"/>
                <a:ext cx="557643" cy="388382"/>
                <a:chOff x="2158952" y="5020277"/>
                <a:chExt cx="674688" cy="469900"/>
              </a:xfrm>
            </p:grpSpPr>
            <p:sp>
              <p:nvSpPr>
                <p:cNvPr id="164" name="Freeform 4">
                  <a:extLst>
                    <a:ext uri="{FF2B5EF4-FFF2-40B4-BE49-F238E27FC236}">
                      <a16:creationId xmlns:a16="http://schemas.microsoft.com/office/drawing/2014/main" id="{41B0E2E2-C910-47EE-83B0-D6F66B9A26AD}"/>
                    </a:ext>
                  </a:extLst>
                </p:cNvPr>
                <p:cNvSpPr>
                  <a:spLocks noChangeArrowheads="1"/>
                </p:cNvSpPr>
                <p:nvPr/>
              </p:nvSpPr>
              <p:spPr bwMode="auto">
                <a:xfrm>
                  <a:off x="2393902" y="5256814"/>
                  <a:ext cx="28575" cy="31750"/>
                </a:xfrm>
                <a:custGeom>
                  <a:avLst/>
                  <a:gdLst>
                    <a:gd name="T0" fmla="*/ 0 w 80"/>
                    <a:gd name="T1" fmla="*/ 44 h 90"/>
                    <a:gd name="T2" fmla="*/ 39 w 80"/>
                    <a:gd name="T3" fmla="*/ 89 h 90"/>
                    <a:gd name="T4" fmla="*/ 79 w 80"/>
                    <a:gd name="T5" fmla="*/ 57 h 90"/>
                    <a:gd name="T6" fmla="*/ 79 w 80"/>
                    <a:gd name="T7" fmla="*/ 21 h 90"/>
                    <a:gd name="T8" fmla="*/ 39 w 80"/>
                    <a:gd name="T9" fmla="*/ 0 h 90"/>
                    <a:gd name="T10" fmla="*/ 0 w 80"/>
                    <a:gd name="T11" fmla="*/ 44 h 90"/>
                  </a:gdLst>
                  <a:ahLst/>
                  <a:cxnLst>
                    <a:cxn ang="0">
                      <a:pos x="T0" y="T1"/>
                    </a:cxn>
                    <a:cxn ang="0">
                      <a:pos x="T2" y="T3"/>
                    </a:cxn>
                    <a:cxn ang="0">
                      <a:pos x="T4" y="T5"/>
                    </a:cxn>
                    <a:cxn ang="0">
                      <a:pos x="T6" y="T7"/>
                    </a:cxn>
                    <a:cxn ang="0">
                      <a:pos x="T8" y="T9"/>
                    </a:cxn>
                    <a:cxn ang="0">
                      <a:pos x="T10" y="T11"/>
                    </a:cxn>
                  </a:cxnLst>
                  <a:rect l="0" t="0" r="r" b="b"/>
                  <a:pathLst>
                    <a:path w="80" h="90">
                      <a:moveTo>
                        <a:pt x="0" y="44"/>
                      </a:moveTo>
                      <a:cubicBezTo>
                        <a:pt x="0" y="68"/>
                        <a:pt x="13" y="89"/>
                        <a:pt x="39" y="89"/>
                      </a:cubicBezTo>
                      <a:cubicBezTo>
                        <a:pt x="55" y="89"/>
                        <a:pt x="71" y="78"/>
                        <a:pt x="79" y="57"/>
                      </a:cubicBezTo>
                      <a:lnTo>
                        <a:pt x="79" y="21"/>
                      </a:lnTo>
                      <a:cubicBezTo>
                        <a:pt x="68" y="8"/>
                        <a:pt x="52" y="0"/>
                        <a:pt x="39" y="0"/>
                      </a:cubicBezTo>
                      <a:cubicBezTo>
                        <a:pt x="10" y="0"/>
                        <a:pt x="0" y="23"/>
                        <a:pt x="0" y="4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5" name="Freeform 5">
                  <a:extLst>
                    <a:ext uri="{FF2B5EF4-FFF2-40B4-BE49-F238E27FC236}">
                      <a16:creationId xmlns:a16="http://schemas.microsoft.com/office/drawing/2014/main" id="{32B8BD64-D2C6-4036-A1FE-DAADA18293E8}"/>
                    </a:ext>
                  </a:extLst>
                </p:cNvPr>
                <p:cNvSpPr>
                  <a:spLocks noChangeArrowheads="1"/>
                </p:cNvSpPr>
                <p:nvPr/>
              </p:nvSpPr>
              <p:spPr bwMode="auto">
                <a:xfrm>
                  <a:off x="2158952" y="5147277"/>
                  <a:ext cx="471488" cy="273050"/>
                </a:xfrm>
                <a:custGeom>
                  <a:avLst/>
                  <a:gdLst>
                    <a:gd name="T0" fmla="*/ 1206 w 1309"/>
                    <a:gd name="T1" fmla="*/ 0 h 758"/>
                    <a:gd name="T2" fmla="*/ 0 w 1309"/>
                    <a:gd name="T3" fmla="*/ 0 h 758"/>
                    <a:gd name="T4" fmla="*/ 0 w 1309"/>
                    <a:gd name="T5" fmla="*/ 125 h 758"/>
                    <a:gd name="T6" fmla="*/ 0 w 1309"/>
                    <a:gd name="T7" fmla="*/ 125 h 758"/>
                    <a:gd name="T8" fmla="*/ 571 w 1309"/>
                    <a:gd name="T9" fmla="*/ 705 h 758"/>
                    <a:gd name="T10" fmla="*/ 697 w 1309"/>
                    <a:gd name="T11" fmla="*/ 757 h 758"/>
                    <a:gd name="T12" fmla="*/ 697 w 1309"/>
                    <a:gd name="T13" fmla="*/ 757 h 758"/>
                    <a:gd name="T14" fmla="*/ 823 w 1309"/>
                    <a:gd name="T15" fmla="*/ 705 h 758"/>
                    <a:gd name="T16" fmla="*/ 1308 w 1309"/>
                    <a:gd name="T17" fmla="*/ 212 h 758"/>
                    <a:gd name="T18" fmla="*/ 1206 w 1309"/>
                    <a:gd name="T19" fmla="*/ 0 h 758"/>
                    <a:gd name="T20" fmla="*/ 794 w 1309"/>
                    <a:gd name="T21" fmla="*/ 445 h 758"/>
                    <a:gd name="T22" fmla="*/ 739 w 1309"/>
                    <a:gd name="T23" fmla="*/ 406 h 758"/>
                    <a:gd name="T24" fmla="*/ 681 w 1309"/>
                    <a:gd name="T25" fmla="*/ 435 h 758"/>
                    <a:gd name="T26" fmla="*/ 603 w 1309"/>
                    <a:gd name="T27" fmla="*/ 348 h 758"/>
                    <a:gd name="T28" fmla="*/ 681 w 1309"/>
                    <a:gd name="T29" fmla="*/ 259 h 758"/>
                    <a:gd name="T30" fmla="*/ 729 w 1309"/>
                    <a:gd name="T31" fmla="*/ 280 h 758"/>
                    <a:gd name="T32" fmla="*/ 729 w 1309"/>
                    <a:gd name="T33" fmla="*/ 272 h 758"/>
                    <a:gd name="T34" fmla="*/ 736 w 1309"/>
                    <a:gd name="T35" fmla="*/ 264 h 758"/>
                    <a:gd name="T36" fmla="*/ 768 w 1309"/>
                    <a:gd name="T37" fmla="*/ 264 h 758"/>
                    <a:gd name="T38" fmla="*/ 776 w 1309"/>
                    <a:gd name="T39" fmla="*/ 272 h 758"/>
                    <a:gd name="T40" fmla="*/ 776 w 1309"/>
                    <a:gd name="T41" fmla="*/ 346 h 758"/>
                    <a:gd name="T42" fmla="*/ 797 w 1309"/>
                    <a:gd name="T43" fmla="*/ 401 h 758"/>
                    <a:gd name="T44" fmla="*/ 828 w 1309"/>
                    <a:gd name="T45" fmla="*/ 340 h 758"/>
                    <a:gd name="T46" fmla="*/ 697 w 1309"/>
                    <a:gd name="T47" fmla="*/ 215 h 758"/>
                    <a:gd name="T48" fmla="*/ 569 w 1309"/>
                    <a:gd name="T49" fmla="*/ 348 h 758"/>
                    <a:gd name="T50" fmla="*/ 697 w 1309"/>
                    <a:gd name="T51" fmla="*/ 482 h 758"/>
                    <a:gd name="T52" fmla="*/ 750 w 1309"/>
                    <a:gd name="T53" fmla="*/ 471 h 758"/>
                    <a:gd name="T54" fmla="*/ 760 w 1309"/>
                    <a:gd name="T55" fmla="*/ 474 h 758"/>
                    <a:gd name="T56" fmla="*/ 776 w 1309"/>
                    <a:gd name="T57" fmla="*/ 503 h 758"/>
                    <a:gd name="T58" fmla="*/ 773 w 1309"/>
                    <a:gd name="T59" fmla="*/ 513 h 758"/>
                    <a:gd name="T60" fmla="*/ 697 w 1309"/>
                    <a:gd name="T61" fmla="*/ 529 h 758"/>
                    <a:gd name="T62" fmla="*/ 516 w 1309"/>
                    <a:gd name="T63" fmla="*/ 348 h 758"/>
                    <a:gd name="T64" fmla="*/ 700 w 1309"/>
                    <a:gd name="T65" fmla="*/ 167 h 758"/>
                    <a:gd name="T66" fmla="*/ 886 w 1309"/>
                    <a:gd name="T67" fmla="*/ 338 h 758"/>
                    <a:gd name="T68" fmla="*/ 794 w 1309"/>
                    <a:gd name="T69" fmla="*/ 44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9" h="758">
                      <a:moveTo>
                        <a:pt x="1206" y="0"/>
                      </a:moveTo>
                      <a:lnTo>
                        <a:pt x="0" y="0"/>
                      </a:lnTo>
                      <a:lnTo>
                        <a:pt x="0" y="125"/>
                      </a:lnTo>
                      <a:lnTo>
                        <a:pt x="0" y="125"/>
                      </a:lnTo>
                      <a:lnTo>
                        <a:pt x="571" y="705"/>
                      </a:lnTo>
                      <a:cubicBezTo>
                        <a:pt x="605" y="739"/>
                        <a:pt x="650" y="757"/>
                        <a:pt x="697" y="757"/>
                      </a:cubicBezTo>
                      <a:lnTo>
                        <a:pt x="697" y="757"/>
                      </a:lnTo>
                      <a:cubicBezTo>
                        <a:pt x="744" y="757"/>
                        <a:pt x="789" y="739"/>
                        <a:pt x="823" y="705"/>
                      </a:cubicBezTo>
                      <a:lnTo>
                        <a:pt x="1308" y="212"/>
                      </a:lnTo>
                      <a:cubicBezTo>
                        <a:pt x="1250" y="154"/>
                        <a:pt x="1216" y="81"/>
                        <a:pt x="1206" y="0"/>
                      </a:cubicBezTo>
                      <a:close/>
                      <a:moveTo>
                        <a:pt x="794" y="445"/>
                      </a:moveTo>
                      <a:cubicBezTo>
                        <a:pt x="773" y="445"/>
                        <a:pt x="752" y="437"/>
                        <a:pt x="739" y="406"/>
                      </a:cubicBezTo>
                      <a:cubicBezTo>
                        <a:pt x="729" y="424"/>
                        <a:pt x="705" y="435"/>
                        <a:pt x="681" y="435"/>
                      </a:cubicBezTo>
                      <a:cubicBezTo>
                        <a:pt x="634" y="435"/>
                        <a:pt x="603" y="395"/>
                        <a:pt x="603" y="348"/>
                      </a:cubicBezTo>
                      <a:cubicBezTo>
                        <a:pt x="603" y="306"/>
                        <a:pt x="632" y="259"/>
                        <a:pt x="681" y="259"/>
                      </a:cubicBezTo>
                      <a:cubicBezTo>
                        <a:pt x="697" y="259"/>
                        <a:pt x="718" y="267"/>
                        <a:pt x="729" y="280"/>
                      </a:cubicBezTo>
                      <a:lnTo>
                        <a:pt x="729" y="272"/>
                      </a:lnTo>
                      <a:cubicBezTo>
                        <a:pt x="729" y="267"/>
                        <a:pt x="731" y="264"/>
                        <a:pt x="736" y="264"/>
                      </a:cubicBezTo>
                      <a:lnTo>
                        <a:pt x="768" y="264"/>
                      </a:lnTo>
                      <a:cubicBezTo>
                        <a:pt x="773" y="264"/>
                        <a:pt x="776" y="267"/>
                        <a:pt x="776" y="272"/>
                      </a:cubicBezTo>
                      <a:lnTo>
                        <a:pt x="776" y="346"/>
                      </a:lnTo>
                      <a:cubicBezTo>
                        <a:pt x="776" y="388"/>
                        <a:pt x="784" y="401"/>
                        <a:pt x="797" y="401"/>
                      </a:cubicBezTo>
                      <a:cubicBezTo>
                        <a:pt x="818" y="401"/>
                        <a:pt x="828" y="369"/>
                        <a:pt x="828" y="340"/>
                      </a:cubicBezTo>
                      <a:cubicBezTo>
                        <a:pt x="828" y="262"/>
                        <a:pt x="778" y="215"/>
                        <a:pt x="697" y="215"/>
                      </a:cubicBezTo>
                      <a:cubicBezTo>
                        <a:pt x="624" y="215"/>
                        <a:pt x="569" y="272"/>
                        <a:pt x="569" y="348"/>
                      </a:cubicBezTo>
                      <a:cubicBezTo>
                        <a:pt x="569" y="422"/>
                        <a:pt x="624" y="482"/>
                        <a:pt x="697" y="482"/>
                      </a:cubicBezTo>
                      <a:cubicBezTo>
                        <a:pt x="715" y="482"/>
                        <a:pt x="734" y="479"/>
                        <a:pt x="750" y="471"/>
                      </a:cubicBezTo>
                      <a:cubicBezTo>
                        <a:pt x="752" y="469"/>
                        <a:pt x="757" y="471"/>
                        <a:pt x="760" y="474"/>
                      </a:cubicBezTo>
                      <a:lnTo>
                        <a:pt x="776" y="503"/>
                      </a:lnTo>
                      <a:cubicBezTo>
                        <a:pt x="778" y="506"/>
                        <a:pt x="776" y="511"/>
                        <a:pt x="773" y="513"/>
                      </a:cubicBezTo>
                      <a:cubicBezTo>
                        <a:pt x="747" y="524"/>
                        <a:pt x="723" y="529"/>
                        <a:pt x="697" y="529"/>
                      </a:cubicBezTo>
                      <a:cubicBezTo>
                        <a:pt x="597" y="529"/>
                        <a:pt x="516" y="448"/>
                        <a:pt x="516" y="348"/>
                      </a:cubicBezTo>
                      <a:cubicBezTo>
                        <a:pt x="516" y="246"/>
                        <a:pt x="597" y="167"/>
                        <a:pt x="700" y="167"/>
                      </a:cubicBezTo>
                      <a:cubicBezTo>
                        <a:pt x="805" y="167"/>
                        <a:pt x="886" y="236"/>
                        <a:pt x="886" y="338"/>
                      </a:cubicBezTo>
                      <a:cubicBezTo>
                        <a:pt x="878" y="395"/>
                        <a:pt x="852" y="445"/>
                        <a:pt x="794" y="44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6" name="Freeform 6">
                  <a:extLst>
                    <a:ext uri="{FF2B5EF4-FFF2-40B4-BE49-F238E27FC236}">
                      <a16:creationId xmlns:a16="http://schemas.microsoft.com/office/drawing/2014/main" id="{47CBDAE8-2CA1-41BB-B8DF-085EC039D634}"/>
                    </a:ext>
                  </a:extLst>
                </p:cNvPr>
                <p:cNvSpPr>
                  <a:spLocks noChangeArrowheads="1"/>
                </p:cNvSpPr>
                <p:nvPr/>
              </p:nvSpPr>
              <p:spPr bwMode="auto">
                <a:xfrm>
                  <a:off x="2276427" y="5026627"/>
                  <a:ext cx="369888" cy="33337"/>
                </a:xfrm>
                <a:custGeom>
                  <a:avLst/>
                  <a:gdLst>
                    <a:gd name="T0" fmla="*/ 1027 w 1028"/>
                    <a:gd name="T1" fmla="*/ 0 h 92"/>
                    <a:gd name="T2" fmla="*/ 0 w 1028"/>
                    <a:gd name="T3" fmla="*/ 0 h 92"/>
                    <a:gd name="T4" fmla="*/ 0 w 1028"/>
                    <a:gd name="T5" fmla="*/ 91 h 92"/>
                    <a:gd name="T6" fmla="*/ 938 w 1028"/>
                    <a:gd name="T7" fmla="*/ 91 h 92"/>
                    <a:gd name="T8" fmla="*/ 1027 w 1028"/>
                    <a:gd name="T9" fmla="*/ 0 h 92"/>
                  </a:gdLst>
                  <a:ahLst/>
                  <a:cxnLst>
                    <a:cxn ang="0">
                      <a:pos x="T0" y="T1"/>
                    </a:cxn>
                    <a:cxn ang="0">
                      <a:pos x="T2" y="T3"/>
                    </a:cxn>
                    <a:cxn ang="0">
                      <a:pos x="T4" y="T5"/>
                    </a:cxn>
                    <a:cxn ang="0">
                      <a:pos x="T6" y="T7"/>
                    </a:cxn>
                    <a:cxn ang="0">
                      <a:pos x="T8" y="T9"/>
                    </a:cxn>
                  </a:cxnLst>
                  <a:rect l="0" t="0" r="r" b="b"/>
                  <a:pathLst>
                    <a:path w="1028" h="92">
                      <a:moveTo>
                        <a:pt x="1027" y="0"/>
                      </a:moveTo>
                      <a:lnTo>
                        <a:pt x="0" y="0"/>
                      </a:lnTo>
                      <a:lnTo>
                        <a:pt x="0" y="91"/>
                      </a:lnTo>
                      <a:lnTo>
                        <a:pt x="938" y="91"/>
                      </a:lnTo>
                      <a:cubicBezTo>
                        <a:pt x="965" y="55"/>
                        <a:pt x="993" y="23"/>
                        <a:pt x="102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7" name="Freeform 7">
                  <a:extLst>
                    <a:ext uri="{FF2B5EF4-FFF2-40B4-BE49-F238E27FC236}">
                      <a16:creationId xmlns:a16="http://schemas.microsoft.com/office/drawing/2014/main" id="{6A79B5F3-00E7-411C-B5CB-0410D612C9D1}"/>
                    </a:ext>
                  </a:extLst>
                </p:cNvPr>
                <p:cNvSpPr>
                  <a:spLocks noChangeArrowheads="1"/>
                </p:cNvSpPr>
                <p:nvPr/>
              </p:nvSpPr>
              <p:spPr bwMode="auto">
                <a:xfrm>
                  <a:off x="2747915" y="5248877"/>
                  <a:ext cx="33337" cy="134937"/>
                </a:xfrm>
                <a:custGeom>
                  <a:avLst/>
                  <a:gdLst>
                    <a:gd name="T0" fmla="*/ 0 w 93"/>
                    <a:gd name="T1" fmla="*/ 29 h 374"/>
                    <a:gd name="T2" fmla="*/ 0 w 93"/>
                    <a:gd name="T3" fmla="*/ 373 h 374"/>
                    <a:gd name="T4" fmla="*/ 92 w 93"/>
                    <a:gd name="T5" fmla="*/ 373 h 374"/>
                    <a:gd name="T6" fmla="*/ 92 w 93"/>
                    <a:gd name="T7" fmla="*/ 0 h 374"/>
                    <a:gd name="T8" fmla="*/ 0 w 93"/>
                    <a:gd name="T9" fmla="*/ 29 h 374"/>
                  </a:gdLst>
                  <a:ahLst/>
                  <a:cxnLst>
                    <a:cxn ang="0">
                      <a:pos x="T0" y="T1"/>
                    </a:cxn>
                    <a:cxn ang="0">
                      <a:pos x="T2" y="T3"/>
                    </a:cxn>
                    <a:cxn ang="0">
                      <a:pos x="T4" y="T5"/>
                    </a:cxn>
                    <a:cxn ang="0">
                      <a:pos x="T6" y="T7"/>
                    </a:cxn>
                    <a:cxn ang="0">
                      <a:pos x="T8" y="T9"/>
                    </a:cxn>
                  </a:cxnLst>
                  <a:rect l="0" t="0" r="r" b="b"/>
                  <a:pathLst>
                    <a:path w="93" h="374">
                      <a:moveTo>
                        <a:pt x="0" y="29"/>
                      </a:moveTo>
                      <a:lnTo>
                        <a:pt x="0" y="373"/>
                      </a:lnTo>
                      <a:lnTo>
                        <a:pt x="92" y="373"/>
                      </a:lnTo>
                      <a:lnTo>
                        <a:pt x="92" y="0"/>
                      </a:lnTo>
                      <a:cubicBezTo>
                        <a:pt x="63" y="13"/>
                        <a:pt x="31" y="24"/>
                        <a:pt x="0" y="2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8" name="Freeform 8">
                  <a:extLst>
                    <a:ext uri="{FF2B5EF4-FFF2-40B4-BE49-F238E27FC236}">
                      <a16:creationId xmlns:a16="http://schemas.microsoft.com/office/drawing/2014/main" id="{081968B6-B988-4FDD-914C-85883BBDDB17}"/>
                    </a:ext>
                  </a:extLst>
                </p:cNvPr>
                <p:cNvSpPr>
                  <a:spLocks noChangeArrowheads="1"/>
                </p:cNvSpPr>
                <p:nvPr/>
              </p:nvSpPr>
              <p:spPr bwMode="auto">
                <a:xfrm>
                  <a:off x="2687590" y="5256814"/>
                  <a:ext cx="33337" cy="185738"/>
                </a:xfrm>
                <a:custGeom>
                  <a:avLst/>
                  <a:gdLst>
                    <a:gd name="T0" fmla="*/ 0 w 93"/>
                    <a:gd name="T1" fmla="*/ 0 h 518"/>
                    <a:gd name="T2" fmla="*/ 0 w 93"/>
                    <a:gd name="T3" fmla="*/ 517 h 518"/>
                    <a:gd name="T4" fmla="*/ 92 w 93"/>
                    <a:gd name="T5" fmla="*/ 517 h 518"/>
                    <a:gd name="T6" fmla="*/ 92 w 93"/>
                    <a:gd name="T7" fmla="*/ 13 h 518"/>
                    <a:gd name="T8" fmla="*/ 0 w 93"/>
                    <a:gd name="T9" fmla="*/ 0 h 518"/>
                  </a:gdLst>
                  <a:ahLst/>
                  <a:cxnLst>
                    <a:cxn ang="0">
                      <a:pos x="T0" y="T1"/>
                    </a:cxn>
                    <a:cxn ang="0">
                      <a:pos x="T2" y="T3"/>
                    </a:cxn>
                    <a:cxn ang="0">
                      <a:pos x="T4" y="T5"/>
                    </a:cxn>
                    <a:cxn ang="0">
                      <a:pos x="T6" y="T7"/>
                    </a:cxn>
                    <a:cxn ang="0">
                      <a:pos x="T8" y="T9"/>
                    </a:cxn>
                  </a:cxnLst>
                  <a:rect l="0" t="0" r="r" b="b"/>
                  <a:pathLst>
                    <a:path w="93" h="518">
                      <a:moveTo>
                        <a:pt x="0" y="0"/>
                      </a:moveTo>
                      <a:lnTo>
                        <a:pt x="0" y="517"/>
                      </a:lnTo>
                      <a:lnTo>
                        <a:pt x="92" y="517"/>
                      </a:lnTo>
                      <a:lnTo>
                        <a:pt x="92" y="13"/>
                      </a:lnTo>
                      <a:cubicBezTo>
                        <a:pt x="61" y="13"/>
                        <a:pt x="29" y="8"/>
                        <a:pt x="0"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9" name="Freeform 9">
                  <a:extLst>
                    <a:ext uri="{FF2B5EF4-FFF2-40B4-BE49-F238E27FC236}">
                      <a16:creationId xmlns:a16="http://schemas.microsoft.com/office/drawing/2014/main" id="{A61F1774-3D7B-45B0-A1E1-74218D405AF1}"/>
                    </a:ext>
                  </a:extLst>
                </p:cNvPr>
                <p:cNvSpPr>
                  <a:spLocks noChangeArrowheads="1"/>
                </p:cNvSpPr>
                <p:nvPr/>
              </p:nvSpPr>
              <p:spPr bwMode="auto">
                <a:xfrm>
                  <a:off x="2217690" y="5086952"/>
                  <a:ext cx="384175" cy="33337"/>
                </a:xfrm>
                <a:custGeom>
                  <a:avLst/>
                  <a:gdLst>
                    <a:gd name="T0" fmla="*/ 1067 w 1068"/>
                    <a:gd name="T1" fmla="*/ 0 h 93"/>
                    <a:gd name="T2" fmla="*/ 0 w 1068"/>
                    <a:gd name="T3" fmla="*/ 0 h 93"/>
                    <a:gd name="T4" fmla="*/ 0 w 1068"/>
                    <a:gd name="T5" fmla="*/ 92 h 93"/>
                    <a:gd name="T6" fmla="*/ 1046 w 1068"/>
                    <a:gd name="T7" fmla="*/ 92 h 93"/>
                    <a:gd name="T8" fmla="*/ 1067 w 1068"/>
                    <a:gd name="T9" fmla="*/ 0 h 93"/>
                  </a:gdLst>
                  <a:ahLst/>
                  <a:cxnLst>
                    <a:cxn ang="0">
                      <a:pos x="T0" y="T1"/>
                    </a:cxn>
                    <a:cxn ang="0">
                      <a:pos x="T2" y="T3"/>
                    </a:cxn>
                    <a:cxn ang="0">
                      <a:pos x="T4" y="T5"/>
                    </a:cxn>
                    <a:cxn ang="0">
                      <a:pos x="T6" y="T7"/>
                    </a:cxn>
                    <a:cxn ang="0">
                      <a:pos x="T8" y="T9"/>
                    </a:cxn>
                  </a:cxnLst>
                  <a:rect l="0" t="0" r="r" b="b"/>
                  <a:pathLst>
                    <a:path w="1068" h="93">
                      <a:moveTo>
                        <a:pt x="1067" y="0"/>
                      </a:moveTo>
                      <a:lnTo>
                        <a:pt x="0" y="0"/>
                      </a:lnTo>
                      <a:lnTo>
                        <a:pt x="0" y="92"/>
                      </a:lnTo>
                      <a:lnTo>
                        <a:pt x="1046" y="92"/>
                      </a:lnTo>
                      <a:cubicBezTo>
                        <a:pt x="1048" y="58"/>
                        <a:pt x="1056" y="29"/>
                        <a:pt x="106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0" name="Freeform 10">
                  <a:extLst>
                    <a:ext uri="{FF2B5EF4-FFF2-40B4-BE49-F238E27FC236}">
                      <a16:creationId xmlns:a16="http://schemas.microsoft.com/office/drawing/2014/main" id="{E48A5ABD-0AFE-484A-A702-572FB30D29B4}"/>
                    </a:ext>
                  </a:extLst>
                </p:cNvPr>
                <p:cNvSpPr>
                  <a:spLocks noChangeArrowheads="1"/>
                </p:cNvSpPr>
                <p:nvPr/>
              </p:nvSpPr>
              <p:spPr bwMode="auto">
                <a:xfrm>
                  <a:off x="2158952" y="5218714"/>
                  <a:ext cx="500063" cy="271463"/>
                </a:xfrm>
                <a:custGeom>
                  <a:avLst/>
                  <a:gdLst>
                    <a:gd name="T0" fmla="*/ 1350 w 1391"/>
                    <a:gd name="T1" fmla="*/ 45 h 754"/>
                    <a:gd name="T2" fmla="*/ 863 w 1391"/>
                    <a:gd name="T3" fmla="*/ 541 h 754"/>
                    <a:gd name="T4" fmla="*/ 697 w 1391"/>
                    <a:gd name="T5" fmla="*/ 609 h 754"/>
                    <a:gd name="T6" fmla="*/ 697 w 1391"/>
                    <a:gd name="T7" fmla="*/ 609 h 754"/>
                    <a:gd name="T8" fmla="*/ 532 w 1391"/>
                    <a:gd name="T9" fmla="*/ 541 h 754"/>
                    <a:gd name="T10" fmla="*/ 0 w 1391"/>
                    <a:gd name="T11" fmla="*/ 0 h 754"/>
                    <a:gd name="T12" fmla="*/ 0 w 1391"/>
                    <a:gd name="T13" fmla="*/ 753 h 754"/>
                    <a:gd name="T14" fmla="*/ 1390 w 1391"/>
                    <a:gd name="T15" fmla="*/ 753 h 754"/>
                    <a:gd name="T16" fmla="*/ 1390 w 1391"/>
                    <a:gd name="T17" fmla="*/ 71 h 754"/>
                    <a:gd name="T18" fmla="*/ 1350 w 1391"/>
                    <a:gd name="T19" fmla="*/ 4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1" h="754">
                      <a:moveTo>
                        <a:pt x="1350" y="45"/>
                      </a:moveTo>
                      <a:lnTo>
                        <a:pt x="863" y="541"/>
                      </a:lnTo>
                      <a:cubicBezTo>
                        <a:pt x="818" y="585"/>
                        <a:pt x="760" y="609"/>
                        <a:pt x="697" y="609"/>
                      </a:cubicBezTo>
                      <a:lnTo>
                        <a:pt x="697" y="609"/>
                      </a:lnTo>
                      <a:cubicBezTo>
                        <a:pt x="635" y="609"/>
                        <a:pt x="577" y="585"/>
                        <a:pt x="532" y="541"/>
                      </a:cubicBezTo>
                      <a:lnTo>
                        <a:pt x="0" y="0"/>
                      </a:lnTo>
                      <a:lnTo>
                        <a:pt x="0" y="753"/>
                      </a:lnTo>
                      <a:lnTo>
                        <a:pt x="1390" y="753"/>
                      </a:lnTo>
                      <a:lnTo>
                        <a:pt x="1390" y="71"/>
                      </a:lnTo>
                      <a:cubicBezTo>
                        <a:pt x="1376" y="66"/>
                        <a:pt x="1363" y="56"/>
                        <a:pt x="1350" y="4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1" name="Freeform 11">
                  <a:extLst>
                    <a:ext uri="{FF2B5EF4-FFF2-40B4-BE49-F238E27FC236}">
                      <a16:creationId xmlns:a16="http://schemas.microsoft.com/office/drawing/2014/main" id="{70B493B6-0A51-46BA-A21F-F5C5F9A45D56}"/>
                    </a:ext>
                  </a:extLst>
                </p:cNvPr>
                <p:cNvSpPr>
                  <a:spLocks noChangeArrowheads="1"/>
                </p:cNvSpPr>
                <p:nvPr/>
              </p:nvSpPr>
              <p:spPr bwMode="auto">
                <a:xfrm>
                  <a:off x="2612977" y="5020277"/>
                  <a:ext cx="220663" cy="220662"/>
                </a:xfrm>
                <a:custGeom>
                  <a:avLst/>
                  <a:gdLst>
                    <a:gd name="T0" fmla="*/ 307 w 615"/>
                    <a:gd name="T1" fmla="*/ 0 h 614"/>
                    <a:gd name="T2" fmla="*/ 0 w 615"/>
                    <a:gd name="T3" fmla="*/ 307 h 614"/>
                    <a:gd name="T4" fmla="*/ 307 w 615"/>
                    <a:gd name="T5" fmla="*/ 613 h 614"/>
                    <a:gd name="T6" fmla="*/ 614 w 615"/>
                    <a:gd name="T7" fmla="*/ 307 h 614"/>
                    <a:gd name="T8" fmla="*/ 307 w 615"/>
                    <a:gd name="T9" fmla="*/ 0 h 614"/>
                    <a:gd name="T10" fmla="*/ 446 w 615"/>
                    <a:gd name="T11" fmla="*/ 343 h 614"/>
                    <a:gd name="T12" fmla="*/ 482 w 615"/>
                    <a:gd name="T13" fmla="*/ 359 h 614"/>
                    <a:gd name="T14" fmla="*/ 488 w 615"/>
                    <a:gd name="T15" fmla="*/ 370 h 614"/>
                    <a:gd name="T16" fmla="*/ 477 w 615"/>
                    <a:gd name="T17" fmla="*/ 393 h 614"/>
                    <a:gd name="T18" fmla="*/ 467 w 615"/>
                    <a:gd name="T19" fmla="*/ 398 h 614"/>
                    <a:gd name="T20" fmla="*/ 430 w 615"/>
                    <a:gd name="T21" fmla="*/ 383 h 614"/>
                    <a:gd name="T22" fmla="*/ 383 w 615"/>
                    <a:gd name="T23" fmla="*/ 430 h 614"/>
                    <a:gd name="T24" fmla="*/ 399 w 615"/>
                    <a:gd name="T25" fmla="*/ 469 h 614"/>
                    <a:gd name="T26" fmla="*/ 393 w 615"/>
                    <a:gd name="T27" fmla="*/ 480 h 614"/>
                    <a:gd name="T28" fmla="*/ 370 w 615"/>
                    <a:gd name="T29" fmla="*/ 490 h 614"/>
                    <a:gd name="T30" fmla="*/ 359 w 615"/>
                    <a:gd name="T31" fmla="*/ 485 h 614"/>
                    <a:gd name="T32" fmla="*/ 344 w 615"/>
                    <a:gd name="T33" fmla="*/ 446 h 614"/>
                    <a:gd name="T34" fmla="*/ 312 w 615"/>
                    <a:gd name="T35" fmla="*/ 451 h 614"/>
                    <a:gd name="T36" fmla="*/ 278 w 615"/>
                    <a:gd name="T37" fmla="*/ 448 h 614"/>
                    <a:gd name="T38" fmla="*/ 262 w 615"/>
                    <a:gd name="T39" fmla="*/ 488 h 614"/>
                    <a:gd name="T40" fmla="*/ 252 w 615"/>
                    <a:gd name="T41" fmla="*/ 493 h 614"/>
                    <a:gd name="T42" fmla="*/ 228 w 615"/>
                    <a:gd name="T43" fmla="*/ 482 h 614"/>
                    <a:gd name="T44" fmla="*/ 223 w 615"/>
                    <a:gd name="T45" fmla="*/ 472 h 614"/>
                    <a:gd name="T46" fmla="*/ 239 w 615"/>
                    <a:gd name="T47" fmla="*/ 435 h 614"/>
                    <a:gd name="T48" fmla="*/ 191 w 615"/>
                    <a:gd name="T49" fmla="*/ 388 h 614"/>
                    <a:gd name="T50" fmla="*/ 155 w 615"/>
                    <a:gd name="T51" fmla="*/ 404 h 614"/>
                    <a:gd name="T52" fmla="*/ 144 w 615"/>
                    <a:gd name="T53" fmla="*/ 398 h 614"/>
                    <a:gd name="T54" fmla="*/ 134 w 615"/>
                    <a:gd name="T55" fmla="*/ 375 h 614"/>
                    <a:gd name="T56" fmla="*/ 139 w 615"/>
                    <a:gd name="T57" fmla="*/ 364 h 614"/>
                    <a:gd name="T58" fmla="*/ 176 w 615"/>
                    <a:gd name="T59" fmla="*/ 349 h 614"/>
                    <a:gd name="T60" fmla="*/ 176 w 615"/>
                    <a:gd name="T61" fmla="*/ 283 h 614"/>
                    <a:gd name="T62" fmla="*/ 139 w 615"/>
                    <a:gd name="T63" fmla="*/ 267 h 614"/>
                    <a:gd name="T64" fmla="*/ 134 w 615"/>
                    <a:gd name="T65" fmla="*/ 257 h 614"/>
                    <a:gd name="T66" fmla="*/ 144 w 615"/>
                    <a:gd name="T67" fmla="*/ 233 h 614"/>
                    <a:gd name="T68" fmla="*/ 155 w 615"/>
                    <a:gd name="T69" fmla="*/ 228 h 614"/>
                    <a:gd name="T70" fmla="*/ 191 w 615"/>
                    <a:gd name="T71" fmla="*/ 244 h 614"/>
                    <a:gd name="T72" fmla="*/ 239 w 615"/>
                    <a:gd name="T73" fmla="*/ 197 h 614"/>
                    <a:gd name="T74" fmla="*/ 223 w 615"/>
                    <a:gd name="T75" fmla="*/ 160 h 614"/>
                    <a:gd name="T76" fmla="*/ 228 w 615"/>
                    <a:gd name="T77" fmla="*/ 149 h 614"/>
                    <a:gd name="T78" fmla="*/ 252 w 615"/>
                    <a:gd name="T79" fmla="*/ 139 h 614"/>
                    <a:gd name="T80" fmla="*/ 262 w 615"/>
                    <a:gd name="T81" fmla="*/ 144 h 614"/>
                    <a:gd name="T82" fmla="*/ 278 w 615"/>
                    <a:gd name="T83" fmla="*/ 181 h 614"/>
                    <a:gd name="T84" fmla="*/ 344 w 615"/>
                    <a:gd name="T85" fmla="*/ 181 h 614"/>
                    <a:gd name="T86" fmla="*/ 359 w 615"/>
                    <a:gd name="T87" fmla="*/ 144 h 614"/>
                    <a:gd name="T88" fmla="*/ 370 w 615"/>
                    <a:gd name="T89" fmla="*/ 139 h 614"/>
                    <a:gd name="T90" fmla="*/ 393 w 615"/>
                    <a:gd name="T91" fmla="*/ 149 h 614"/>
                    <a:gd name="T92" fmla="*/ 399 w 615"/>
                    <a:gd name="T93" fmla="*/ 160 h 614"/>
                    <a:gd name="T94" fmla="*/ 383 w 615"/>
                    <a:gd name="T95" fmla="*/ 197 h 614"/>
                    <a:gd name="T96" fmla="*/ 430 w 615"/>
                    <a:gd name="T97" fmla="*/ 244 h 614"/>
                    <a:gd name="T98" fmla="*/ 467 w 615"/>
                    <a:gd name="T99" fmla="*/ 228 h 614"/>
                    <a:gd name="T100" fmla="*/ 477 w 615"/>
                    <a:gd name="T101" fmla="*/ 233 h 614"/>
                    <a:gd name="T102" fmla="*/ 488 w 615"/>
                    <a:gd name="T103" fmla="*/ 257 h 614"/>
                    <a:gd name="T104" fmla="*/ 482 w 615"/>
                    <a:gd name="T105" fmla="*/ 267 h 614"/>
                    <a:gd name="T106" fmla="*/ 446 w 615"/>
                    <a:gd name="T107" fmla="*/ 283 h 614"/>
                    <a:gd name="T108" fmla="*/ 446 w 615"/>
                    <a:gd name="T109" fmla="*/ 343 h 614"/>
                    <a:gd name="T110" fmla="*/ 393 w 615"/>
                    <a:gd name="T111" fmla="*/ 275 h 614"/>
                    <a:gd name="T112" fmla="*/ 344 w 615"/>
                    <a:gd name="T113" fmla="*/ 396 h 614"/>
                    <a:gd name="T114" fmla="*/ 223 w 615"/>
                    <a:gd name="T115" fmla="*/ 346 h 614"/>
                    <a:gd name="T116" fmla="*/ 273 w 615"/>
                    <a:gd name="T117" fmla="*/ 225 h 614"/>
                    <a:gd name="T118" fmla="*/ 309 w 615"/>
                    <a:gd name="T119" fmla="*/ 218 h 614"/>
                    <a:gd name="T120" fmla="*/ 393 w 615"/>
                    <a:gd name="T121" fmla="*/ 27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614">
                      <a:moveTo>
                        <a:pt x="307" y="0"/>
                      </a:moveTo>
                      <a:cubicBezTo>
                        <a:pt x="136" y="0"/>
                        <a:pt x="0" y="137"/>
                        <a:pt x="0" y="307"/>
                      </a:cubicBezTo>
                      <a:cubicBezTo>
                        <a:pt x="0" y="478"/>
                        <a:pt x="136" y="613"/>
                        <a:pt x="307" y="613"/>
                      </a:cubicBezTo>
                      <a:cubicBezTo>
                        <a:pt x="477" y="613"/>
                        <a:pt x="614" y="477"/>
                        <a:pt x="614" y="307"/>
                      </a:cubicBezTo>
                      <a:cubicBezTo>
                        <a:pt x="614" y="139"/>
                        <a:pt x="477" y="0"/>
                        <a:pt x="307" y="0"/>
                      </a:cubicBezTo>
                      <a:close/>
                      <a:moveTo>
                        <a:pt x="446" y="343"/>
                      </a:moveTo>
                      <a:lnTo>
                        <a:pt x="482" y="359"/>
                      </a:lnTo>
                      <a:cubicBezTo>
                        <a:pt x="488" y="362"/>
                        <a:pt x="490" y="367"/>
                        <a:pt x="488" y="370"/>
                      </a:cubicBezTo>
                      <a:lnTo>
                        <a:pt x="477" y="393"/>
                      </a:lnTo>
                      <a:cubicBezTo>
                        <a:pt x="475" y="398"/>
                        <a:pt x="469" y="401"/>
                        <a:pt x="467" y="398"/>
                      </a:cubicBezTo>
                      <a:lnTo>
                        <a:pt x="430" y="383"/>
                      </a:lnTo>
                      <a:cubicBezTo>
                        <a:pt x="420" y="401"/>
                        <a:pt x="404" y="417"/>
                        <a:pt x="383" y="430"/>
                      </a:cubicBezTo>
                      <a:lnTo>
                        <a:pt x="399" y="469"/>
                      </a:lnTo>
                      <a:cubicBezTo>
                        <a:pt x="401" y="474"/>
                        <a:pt x="399" y="480"/>
                        <a:pt x="393" y="480"/>
                      </a:cubicBezTo>
                      <a:lnTo>
                        <a:pt x="370" y="490"/>
                      </a:lnTo>
                      <a:cubicBezTo>
                        <a:pt x="365" y="493"/>
                        <a:pt x="359" y="490"/>
                        <a:pt x="359" y="485"/>
                      </a:cubicBezTo>
                      <a:lnTo>
                        <a:pt x="344" y="446"/>
                      </a:lnTo>
                      <a:cubicBezTo>
                        <a:pt x="333" y="448"/>
                        <a:pt x="323" y="451"/>
                        <a:pt x="312" y="451"/>
                      </a:cubicBezTo>
                      <a:cubicBezTo>
                        <a:pt x="302" y="451"/>
                        <a:pt x="291" y="448"/>
                        <a:pt x="278" y="448"/>
                      </a:cubicBezTo>
                      <a:lnTo>
                        <a:pt x="262" y="488"/>
                      </a:lnTo>
                      <a:cubicBezTo>
                        <a:pt x="260" y="493"/>
                        <a:pt x="254" y="495"/>
                        <a:pt x="252" y="493"/>
                      </a:cubicBezTo>
                      <a:lnTo>
                        <a:pt x="228" y="482"/>
                      </a:lnTo>
                      <a:cubicBezTo>
                        <a:pt x="223" y="480"/>
                        <a:pt x="220" y="474"/>
                        <a:pt x="223" y="472"/>
                      </a:cubicBezTo>
                      <a:lnTo>
                        <a:pt x="239" y="435"/>
                      </a:lnTo>
                      <a:cubicBezTo>
                        <a:pt x="220" y="425"/>
                        <a:pt x="205" y="409"/>
                        <a:pt x="191" y="388"/>
                      </a:cubicBezTo>
                      <a:lnTo>
                        <a:pt x="155" y="404"/>
                      </a:lnTo>
                      <a:cubicBezTo>
                        <a:pt x="150" y="406"/>
                        <a:pt x="144" y="404"/>
                        <a:pt x="144" y="398"/>
                      </a:cubicBezTo>
                      <a:lnTo>
                        <a:pt x="134" y="375"/>
                      </a:lnTo>
                      <a:cubicBezTo>
                        <a:pt x="131" y="370"/>
                        <a:pt x="134" y="364"/>
                        <a:pt x="139" y="364"/>
                      </a:cubicBezTo>
                      <a:lnTo>
                        <a:pt x="176" y="349"/>
                      </a:lnTo>
                      <a:cubicBezTo>
                        <a:pt x="171" y="328"/>
                        <a:pt x="171" y="304"/>
                        <a:pt x="176" y="283"/>
                      </a:cubicBezTo>
                      <a:lnTo>
                        <a:pt x="139" y="267"/>
                      </a:lnTo>
                      <a:cubicBezTo>
                        <a:pt x="134" y="265"/>
                        <a:pt x="131" y="259"/>
                        <a:pt x="134" y="257"/>
                      </a:cubicBezTo>
                      <a:lnTo>
                        <a:pt x="144" y="233"/>
                      </a:lnTo>
                      <a:cubicBezTo>
                        <a:pt x="147" y="228"/>
                        <a:pt x="152" y="225"/>
                        <a:pt x="155" y="228"/>
                      </a:cubicBezTo>
                      <a:lnTo>
                        <a:pt x="191" y="244"/>
                      </a:lnTo>
                      <a:cubicBezTo>
                        <a:pt x="202" y="225"/>
                        <a:pt x="218" y="210"/>
                        <a:pt x="239" y="197"/>
                      </a:cubicBezTo>
                      <a:lnTo>
                        <a:pt x="223" y="160"/>
                      </a:lnTo>
                      <a:cubicBezTo>
                        <a:pt x="220" y="155"/>
                        <a:pt x="223" y="149"/>
                        <a:pt x="228" y="149"/>
                      </a:cubicBezTo>
                      <a:lnTo>
                        <a:pt x="252" y="139"/>
                      </a:lnTo>
                      <a:cubicBezTo>
                        <a:pt x="257" y="136"/>
                        <a:pt x="262" y="139"/>
                        <a:pt x="262" y="144"/>
                      </a:cubicBezTo>
                      <a:lnTo>
                        <a:pt x="278" y="181"/>
                      </a:lnTo>
                      <a:cubicBezTo>
                        <a:pt x="299" y="176"/>
                        <a:pt x="323" y="176"/>
                        <a:pt x="344" y="181"/>
                      </a:cubicBezTo>
                      <a:lnTo>
                        <a:pt x="359" y="144"/>
                      </a:lnTo>
                      <a:cubicBezTo>
                        <a:pt x="362" y="139"/>
                        <a:pt x="367" y="136"/>
                        <a:pt x="370" y="139"/>
                      </a:cubicBezTo>
                      <a:lnTo>
                        <a:pt x="393" y="149"/>
                      </a:lnTo>
                      <a:cubicBezTo>
                        <a:pt x="399" y="152"/>
                        <a:pt x="401" y="157"/>
                        <a:pt x="399" y="160"/>
                      </a:cubicBezTo>
                      <a:lnTo>
                        <a:pt x="383" y="197"/>
                      </a:lnTo>
                      <a:cubicBezTo>
                        <a:pt x="401" y="207"/>
                        <a:pt x="417" y="223"/>
                        <a:pt x="430" y="244"/>
                      </a:cubicBezTo>
                      <a:lnTo>
                        <a:pt x="467" y="228"/>
                      </a:lnTo>
                      <a:cubicBezTo>
                        <a:pt x="472" y="225"/>
                        <a:pt x="477" y="228"/>
                        <a:pt x="477" y="233"/>
                      </a:cubicBezTo>
                      <a:lnTo>
                        <a:pt x="488" y="257"/>
                      </a:lnTo>
                      <a:cubicBezTo>
                        <a:pt x="490" y="262"/>
                        <a:pt x="488" y="267"/>
                        <a:pt x="482" y="267"/>
                      </a:cubicBezTo>
                      <a:lnTo>
                        <a:pt x="446" y="283"/>
                      </a:lnTo>
                      <a:cubicBezTo>
                        <a:pt x="451" y="299"/>
                        <a:pt x="451" y="320"/>
                        <a:pt x="446" y="343"/>
                      </a:cubicBezTo>
                      <a:close/>
                      <a:moveTo>
                        <a:pt x="393" y="275"/>
                      </a:moveTo>
                      <a:cubicBezTo>
                        <a:pt x="412" y="322"/>
                        <a:pt x="391" y="377"/>
                        <a:pt x="344" y="396"/>
                      </a:cubicBezTo>
                      <a:cubicBezTo>
                        <a:pt x="296" y="414"/>
                        <a:pt x="241" y="393"/>
                        <a:pt x="223" y="346"/>
                      </a:cubicBezTo>
                      <a:cubicBezTo>
                        <a:pt x="202" y="299"/>
                        <a:pt x="226" y="244"/>
                        <a:pt x="273" y="225"/>
                      </a:cubicBezTo>
                      <a:cubicBezTo>
                        <a:pt x="283" y="220"/>
                        <a:pt x="296" y="218"/>
                        <a:pt x="309" y="218"/>
                      </a:cubicBezTo>
                      <a:cubicBezTo>
                        <a:pt x="344" y="218"/>
                        <a:pt x="378" y="238"/>
                        <a:pt x="393" y="27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61" name="Rectangle 160">
              <a:extLst>
                <a:ext uri="{FF2B5EF4-FFF2-40B4-BE49-F238E27FC236}">
                  <a16:creationId xmlns:a16="http://schemas.microsoft.com/office/drawing/2014/main" id="{C23A3039-EA6E-4560-A2B8-914CF8E7F3A3}"/>
                </a:ext>
              </a:extLst>
            </p:cNvPr>
            <p:cNvSpPr/>
            <p:nvPr/>
          </p:nvSpPr>
          <p:spPr>
            <a:xfrm>
              <a:off x="2442235" y="5511957"/>
              <a:ext cx="1013320"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Email Delivery</a:t>
              </a:r>
            </a:p>
          </p:txBody>
        </p:sp>
      </p:grpSp>
      <p:sp>
        <p:nvSpPr>
          <p:cNvPr id="89" name="TextBox 88">
            <a:extLst>
              <a:ext uri="{FF2B5EF4-FFF2-40B4-BE49-F238E27FC236}">
                <a16:creationId xmlns:a16="http://schemas.microsoft.com/office/drawing/2014/main" id="{2B27355B-F867-41EB-BA41-B2154304C3A4}"/>
              </a:ext>
            </a:extLst>
          </p:cNvPr>
          <p:cNvSpPr txBox="1"/>
          <p:nvPr/>
        </p:nvSpPr>
        <p:spPr>
          <a:xfrm>
            <a:off x="1059294" y="4655445"/>
            <a:ext cx="1375377" cy="200055"/>
          </a:xfrm>
          <a:prstGeom prst="rect">
            <a:avLst/>
          </a:prstGeom>
          <a:noFill/>
        </p:spPr>
        <p:txBody>
          <a:bodyPr wrap="none" lIns="0" tIns="0" rIns="0" bIns="0" rtlCol="0">
            <a:spAutoFit/>
          </a:bodyPr>
          <a:lstStyle/>
          <a:p>
            <a:r>
              <a:rPr lang="nl-NL" sz="1300" dirty="0"/>
              <a:t>#hashtagofinterest</a:t>
            </a:r>
            <a:endParaRPr lang="en-NL" sz="1300" dirty="0" err="1"/>
          </a:p>
        </p:txBody>
      </p:sp>
      <p:cxnSp>
        <p:nvCxnSpPr>
          <p:cNvPr id="93" name="Connector: Elbow 92">
            <a:extLst>
              <a:ext uri="{FF2B5EF4-FFF2-40B4-BE49-F238E27FC236}">
                <a16:creationId xmlns:a16="http://schemas.microsoft.com/office/drawing/2014/main" id="{B8ED4841-BBFF-470C-B258-ACE164DA6144}"/>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75CA2D1C-B944-4CC8-B374-53A53E54AD82}"/>
              </a:ext>
            </a:extLst>
          </p:cNvPr>
          <p:cNvSpPr/>
          <p:nvPr/>
        </p:nvSpPr>
        <p:spPr>
          <a:xfrm>
            <a:off x="4207347" y="44779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pic>
        <p:nvPicPr>
          <p:cNvPr id="103" name="Graphic 8">
            <a:extLst>
              <a:ext uri="{FF2B5EF4-FFF2-40B4-BE49-F238E27FC236}">
                <a16:creationId xmlns:a16="http://schemas.microsoft.com/office/drawing/2014/main" id="{640BAFDC-47C6-49C7-9966-68449351CB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56367" y="4068669"/>
            <a:ext cx="507902" cy="507902"/>
          </a:xfrm>
          <a:prstGeom prst="rect">
            <a:avLst/>
          </a:prstGeom>
        </p:spPr>
      </p:pic>
      <p:sp>
        <p:nvSpPr>
          <p:cNvPr id="106" name="Rectangle 105">
            <a:extLst>
              <a:ext uri="{FF2B5EF4-FFF2-40B4-BE49-F238E27FC236}">
                <a16:creationId xmlns:a16="http://schemas.microsoft.com/office/drawing/2014/main" id="{733E2420-55A4-47BB-A080-6412894AB38B}"/>
              </a:ext>
            </a:extLst>
          </p:cNvPr>
          <p:cNvSpPr/>
          <p:nvPr/>
        </p:nvSpPr>
        <p:spPr>
          <a:xfrm>
            <a:off x="3143193" y="3918397"/>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107" name="Graphic 106">
            <a:extLst>
              <a:ext uri="{FF2B5EF4-FFF2-40B4-BE49-F238E27FC236}">
                <a16:creationId xmlns:a16="http://schemas.microsoft.com/office/drawing/2014/main" id="{D28A4D7B-1B31-48FD-9F8F-5C64B21100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53935" y="3514225"/>
            <a:ext cx="496952" cy="496952"/>
          </a:xfrm>
          <a:prstGeom prst="rect">
            <a:avLst/>
          </a:prstGeom>
        </p:spPr>
      </p:pic>
      <p:sp>
        <p:nvSpPr>
          <p:cNvPr id="128" name="Rectangle 127">
            <a:extLst>
              <a:ext uri="{FF2B5EF4-FFF2-40B4-BE49-F238E27FC236}">
                <a16:creationId xmlns:a16="http://schemas.microsoft.com/office/drawing/2014/main" id="{7F88E3DB-CB8A-4DBC-BE82-D52628D465A6}"/>
              </a:ext>
            </a:extLst>
          </p:cNvPr>
          <p:cNvSpPr/>
          <p:nvPr/>
        </p:nvSpPr>
        <p:spPr>
          <a:xfrm>
            <a:off x="2201120" y="1005132"/>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DDoS Protection</a:t>
            </a:r>
          </a:p>
        </p:txBody>
      </p:sp>
      <p:pic>
        <p:nvPicPr>
          <p:cNvPr id="130" name="Graphic 129">
            <a:extLst>
              <a:ext uri="{FF2B5EF4-FFF2-40B4-BE49-F238E27FC236}">
                <a16:creationId xmlns:a16="http://schemas.microsoft.com/office/drawing/2014/main" id="{D118D57F-3950-4B00-B495-2E34B6FBE03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337341" y="584320"/>
            <a:ext cx="496952" cy="496952"/>
          </a:xfrm>
          <a:prstGeom prst="rect">
            <a:avLst/>
          </a:prstGeom>
        </p:spPr>
      </p:pic>
      <p:sp>
        <p:nvSpPr>
          <p:cNvPr id="133" name="Rectangle 132">
            <a:extLst>
              <a:ext uri="{FF2B5EF4-FFF2-40B4-BE49-F238E27FC236}">
                <a16:creationId xmlns:a16="http://schemas.microsoft.com/office/drawing/2014/main" id="{CFA1DA16-7AC1-4F9A-9113-C86878DA13F7}"/>
              </a:ext>
            </a:extLst>
          </p:cNvPr>
          <p:cNvSpPr/>
          <p:nvPr/>
        </p:nvSpPr>
        <p:spPr>
          <a:xfrm>
            <a:off x="2247682" y="1779674"/>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WAF</a:t>
            </a:r>
          </a:p>
        </p:txBody>
      </p:sp>
      <p:pic>
        <p:nvPicPr>
          <p:cNvPr id="134" name="Graphic 133">
            <a:extLst>
              <a:ext uri="{FF2B5EF4-FFF2-40B4-BE49-F238E27FC236}">
                <a16:creationId xmlns:a16="http://schemas.microsoft.com/office/drawing/2014/main" id="{B55E0B1D-F833-4753-9E28-E06E7EF8F7B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12850" y="1348968"/>
            <a:ext cx="496952" cy="496952"/>
          </a:xfrm>
          <a:prstGeom prst="rect">
            <a:avLst/>
          </a:prstGeom>
        </p:spPr>
      </p:pic>
      <p:sp>
        <p:nvSpPr>
          <p:cNvPr id="135" name="Rectangle 134">
            <a:extLst>
              <a:ext uri="{FF2B5EF4-FFF2-40B4-BE49-F238E27FC236}">
                <a16:creationId xmlns:a16="http://schemas.microsoft.com/office/drawing/2014/main" id="{62099F5D-CB36-4BCD-85F6-41AF0E91206C}"/>
              </a:ext>
            </a:extLst>
          </p:cNvPr>
          <p:cNvSpPr/>
          <p:nvPr/>
        </p:nvSpPr>
        <p:spPr>
          <a:xfrm>
            <a:off x="8142971" y="344392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Cloud Guard</a:t>
            </a:r>
          </a:p>
        </p:txBody>
      </p:sp>
      <p:pic>
        <p:nvPicPr>
          <p:cNvPr id="136" name="Graphic 135">
            <a:extLst>
              <a:ext uri="{FF2B5EF4-FFF2-40B4-BE49-F238E27FC236}">
                <a16:creationId xmlns:a16="http://schemas.microsoft.com/office/drawing/2014/main" id="{E2C61A13-4C1A-4DB9-A283-A2711496A55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76552" y="3013215"/>
            <a:ext cx="496952" cy="496952"/>
          </a:xfrm>
          <a:prstGeom prst="rect">
            <a:avLst/>
          </a:prstGeom>
        </p:spPr>
      </p:pic>
      <p:sp>
        <p:nvSpPr>
          <p:cNvPr id="137" name="Rectangle 136">
            <a:extLst>
              <a:ext uri="{FF2B5EF4-FFF2-40B4-BE49-F238E27FC236}">
                <a16:creationId xmlns:a16="http://schemas.microsoft.com/office/drawing/2014/main" id="{4408136F-FA8C-4BDA-A94E-A426D910ECC1}"/>
              </a:ext>
            </a:extLst>
          </p:cNvPr>
          <p:cNvSpPr/>
          <p:nvPr/>
        </p:nvSpPr>
        <p:spPr>
          <a:xfrm>
            <a:off x="3806454" y="3672291"/>
            <a:ext cx="1029710"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Identity &amp; Access</a:t>
            </a:r>
          </a:p>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Management </a:t>
            </a:r>
          </a:p>
        </p:txBody>
      </p:sp>
      <p:pic>
        <p:nvPicPr>
          <p:cNvPr id="138" name="Graphic 137">
            <a:extLst>
              <a:ext uri="{FF2B5EF4-FFF2-40B4-BE49-F238E27FC236}">
                <a16:creationId xmlns:a16="http://schemas.microsoft.com/office/drawing/2014/main" id="{0D57358E-F345-4292-A0CA-5E66C3470D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082693" y="3240190"/>
            <a:ext cx="496952" cy="496952"/>
          </a:xfrm>
          <a:prstGeom prst="rect">
            <a:avLst/>
          </a:prstGeom>
        </p:spPr>
      </p:pic>
      <p:pic>
        <p:nvPicPr>
          <p:cNvPr id="139" name="Graphic 138">
            <a:extLst>
              <a:ext uri="{FF2B5EF4-FFF2-40B4-BE49-F238E27FC236}">
                <a16:creationId xmlns:a16="http://schemas.microsoft.com/office/drawing/2014/main" id="{2C6B93A1-A13D-4424-9F47-4A68B837B0B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1482" y="2962178"/>
            <a:ext cx="431901" cy="431901"/>
          </a:xfrm>
          <a:prstGeom prst="rect">
            <a:avLst/>
          </a:prstGeom>
        </p:spPr>
      </p:pic>
      <p:pic>
        <p:nvPicPr>
          <p:cNvPr id="140" name="Graphic 139">
            <a:extLst>
              <a:ext uri="{FF2B5EF4-FFF2-40B4-BE49-F238E27FC236}">
                <a16:creationId xmlns:a16="http://schemas.microsoft.com/office/drawing/2014/main" id="{929E5F67-4893-4E6D-BF1B-51F97936C0D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14903" y="843377"/>
            <a:ext cx="230317" cy="230317"/>
          </a:xfrm>
          <a:prstGeom prst="rect">
            <a:avLst/>
          </a:prstGeom>
        </p:spPr>
      </p:pic>
      <p:pic>
        <p:nvPicPr>
          <p:cNvPr id="141" name="Graphic 140">
            <a:extLst>
              <a:ext uri="{FF2B5EF4-FFF2-40B4-BE49-F238E27FC236}">
                <a16:creationId xmlns:a16="http://schemas.microsoft.com/office/drawing/2014/main" id="{DF6689B4-F330-402A-9C82-DCFCA4D529A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49162" y="2407812"/>
            <a:ext cx="230317" cy="230317"/>
          </a:xfrm>
          <a:prstGeom prst="rect">
            <a:avLst/>
          </a:prstGeom>
        </p:spPr>
      </p:pic>
      <p:sp>
        <p:nvSpPr>
          <p:cNvPr id="142" name="Speech Bubble: Rectangle with Corners Rounded 141">
            <a:extLst>
              <a:ext uri="{FF2B5EF4-FFF2-40B4-BE49-F238E27FC236}">
                <a16:creationId xmlns:a16="http://schemas.microsoft.com/office/drawing/2014/main" id="{9624031B-4ECE-4142-B987-D38DB9F5B4F3}"/>
              </a:ext>
            </a:extLst>
          </p:cNvPr>
          <p:cNvSpPr/>
          <p:nvPr/>
        </p:nvSpPr>
        <p:spPr>
          <a:xfrm>
            <a:off x="94588" y="97471"/>
            <a:ext cx="2531635" cy="2599065"/>
          </a:xfrm>
          <a:custGeom>
            <a:avLst/>
            <a:gdLst>
              <a:gd name="connsiteX0" fmla="*/ 0 w 2531635"/>
              <a:gd name="connsiteY0" fmla="*/ 421948 h 2599065"/>
              <a:gd name="connsiteX1" fmla="*/ 421948 w 2531635"/>
              <a:gd name="connsiteY1" fmla="*/ 0 h 2599065"/>
              <a:gd name="connsiteX2" fmla="*/ 959916 w 2531635"/>
              <a:gd name="connsiteY2" fmla="*/ 0 h 2599065"/>
              <a:gd name="connsiteX3" fmla="*/ 1476787 w 2531635"/>
              <a:gd name="connsiteY3" fmla="*/ 0 h 2599065"/>
              <a:gd name="connsiteX4" fmla="*/ 1476787 w 2531635"/>
              <a:gd name="connsiteY4" fmla="*/ 0 h 2599065"/>
              <a:gd name="connsiteX5" fmla="*/ 1774254 w 2531635"/>
              <a:gd name="connsiteY5" fmla="*/ 0 h 2599065"/>
              <a:gd name="connsiteX6" fmla="*/ 2109696 w 2531635"/>
              <a:gd name="connsiteY6" fmla="*/ 0 h 2599065"/>
              <a:gd name="connsiteX7" fmla="*/ 2109687 w 2531635"/>
              <a:gd name="connsiteY7" fmla="*/ 0 h 2599065"/>
              <a:gd name="connsiteX8" fmla="*/ 2531635 w 2531635"/>
              <a:gd name="connsiteY8" fmla="*/ 421948 h 2599065"/>
              <a:gd name="connsiteX9" fmla="*/ 2531635 w 2531635"/>
              <a:gd name="connsiteY9" fmla="*/ 936209 h 2599065"/>
              <a:gd name="connsiteX10" fmla="*/ 2531635 w 2531635"/>
              <a:gd name="connsiteY10" fmla="*/ 1516121 h 2599065"/>
              <a:gd name="connsiteX11" fmla="*/ 2849923 w 2531635"/>
              <a:gd name="connsiteY11" fmla="*/ 1598719 h 2599065"/>
              <a:gd name="connsiteX12" fmla="*/ 3181202 w 2531635"/>
              <a:gd name="connsiteY12" fmla="*/ 1684688 h 2599065"/>
              <a:gd name="connsiteX13" fmla="*/ 2862914 w 2531635"/>
              <a:gd name="connsiteY13" fmla="*/ 1920476 h 2599065"/>
              <a:gd name="connsiteX14" fmla="*/ 2531635 w 2531635"/>
              <a:gd name="connsiteY14" fmla="*/ 2165888 h 2599065"/>
              <a:gd name="connsiteX15" fmla="*/ 2531635 w 2531635"/>
              <a:gd name="connsiteY15" fmla="*/ 2177117 h 2599065"/>
              <a:gd name="connsiteX16" fmla="*/ 2109687 w 2531635"/>
              <a:gd name="connsiteY16" fmla="*/ 2599065 h 2599065"/>
              <a:gd name="connsiteX17" fmla="*/ 2109696 w 2531635"/>
              <a:gd name="connsiteY17" fmla="*/ 2599065 h 2599065"/>
              <a:gd name="connsiteX18" fmla="*/ 1799571 w 2531635"/>
              <a:gd name="connsiteY18" fmla="*/ 2599065 h 2599065"/>
              <a:gd name="connsiteX19" fmla="*/ 1476787 w 2531635"/>
              <a:gd name="connsiteY19" fmla="*/ 2599065 h 2599065"/>
              <a:gd name="connsiteX20" fmla="*/ 1476787 w 2531635"/>
              <a:gd name="connsiteY20" fmla="*/ 2599065 h 2599065"/>
              <a:gd name="connsiteX21" fmla="*/ 928271 w 2531635"/>
              <a:gd name="connsiteY21" fmla="*/ 2599065 h 2599065"/>
              <a:gd name="connsiteX22" fmla="*/ 421948 w 2531635"/>
              <a:gd name="connsiteY22" fmla="*/ 2599065 h 2599065"/>
              <a:gd name="connsiteX23" fmla="*/ 0 w 2531635"/>
              <a:gd name="connsiteY23" fmla="*/ 2177117 h 2599065"/>
              <a:gd name="connsiteX24" fmla="*/ 0 w 2531635"/>
              <a:gd name="connsiteY24" fmla="*/ 2165888 h 2599065"/>
              <a:gd name="connsiteX25" fmla="*/ 0 w 2531635"/>
              <a:gd name="connsiteY25" fmla="*/ 1841005 h 2599065"/>
              <a:gd name="connsiteX26" fmla="*/ 0 w 2531635"/>
              <a:gd name="connsiteY26" fmla="*/ 1516121 h 2599065"/>
              <a:gd name="connsiteX27" fmla="*/ 0 w 2531635"/>
              <a:gd name="connsiteY27" fmla="*/ 1516121 h 2599065"/>
              <a:gd name="connsiteX28" fmla="*/ 0 w 2531635"/>
              <a:gd name="connsiteY28" fmla="*/ 947151 h 2599065"/>
              <a:gd name="connsiteX29" fmla="*/ 0 w 2531635"/>
              <a:gd name="connsiteY29" fmla="*/ 421948 h 259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31635" h="2599065" fill="none" extrusionOk="0">
                <a:moveTo>
                  <a:pt x="0" y="421948"/>
                </a:moveTo>
                <a:cubicBezTo>
                  <a:pt x="-16639" y="191579"/>
                  <a:pt x="208197" y="-5963"/>
                  <a:pt x="421948" y="0"/>
                </a:cubicBezTo>
                <a:cubicBezTo>
                  <a:pt x="560615" y="-39281"/>
                  <a:pt x="832516" y="7705"/>
                  <a:pt x="959916" y="0"/>
                </a:cubicBezTo>
                <a:cubicBezTo>
                  <a:pt x="1087316" y="-7705"/>
                  <a:pt x="1277274" y="52539"/>
                  <a:pt x="1476787" y="0"/>
                </a:cubicBezTo>
                <a:lnTo>
                  <a:pt x="1476787" y="0"/>
                </a:lnTo>
                <a:cubicBezTo>
                  <a:pt x="1618331" y="-34739"/>
                  <a:pt x="1638452" y="33488"/>
                  <a:pt x="1774254" y="0"/>
                </a:cubicBezTo>
                <a:cubicBezTo>
                  <a:pt x="1910056" y="-33488"/>
                  <a:pt x="2016399" y="34129"/>
                  <a:pt x="2109696" y="0"/>
                </a:cubicBezTo>
                <a:lnTo>
                  <a:pt x="2109687" y="0"/>
                </a:lnTo>
                <a:cubicBezTo>
                  <a:pt x="2355004" y="46511"/>
                  <a:pt x="2480131" y="187536"/>
                  <a:pt x="2531635" y="421948"/>
                </a:cubicBezTo>
                <a:cubicBezTo>
                  <a:pt x="2562315" y="635693"/>
                  <a:pt x="2526428" y="802215"/>
                  <a:pt x="2531635" y="936209"/>
                </a:cubicBezTo>
                <a:cubicBezTo>
                  <a:pt x="2536842" y="1070203"/>
                  <a:pt x="2463180" y="1268813"/>
                  <a:pt x="2531635" y="1516121"/>
                </a:cubicBezTo>
                <a:cubicBezTo>
                  <a:pt x="2648768" y="1521026"/>
                  <a:pt x="2697602" y="1560740"/>
                  <a:pt x="2849923" y="1598719"/>
                </a:cubicBezTo>
                <a:cubicBezTo>
                  <a:pt x="3002244" y="1636698"/>
                  <a:pt x="3031931" y="1666888"/>
                  <a:pt x="3181202" y="1684688"/>
                </a:cubicBezTo>
                <a:cubicBezTo>
                  <a:pt x="3053240" y="1802954"/>
                  <a:pt x="2946527" y="1819034"/>
                  <a:pt x="2862914" y="1920476"/>
                </a:cubicBezTo>
                <a:cubicBezTo>
                  <a:pt x="2779301" y="2021918"/>
                  <a:pt x="2666292" y="2031886"/>
                  <a:pt x="2531635" y="2165888"/>
                </a:cubicBezTo>
                <a:cubicBezTo>
                  <a:pt x="2532399" y="2169902"/>
                  <a:pt x="2531456" y="2173981"/>
                  <a:pt x="2531635" y="2177117"/>
                </a:cubicBezTo>
                <a:cubicBezTo>
                  <a:pt x="2499552" y="2373660"/>
                  <a:pt x="2362156" y="2614097"/>
                  <a:pt x="2109687" y="2599065"/>
                </a:cubicBezTo>
                <a:lnTo>
                  <a:pt x="2109696" y="2599065"/>
                </a:lnTo>
                <a:cubicBezTo>
                  <a:pt x="2007886" y="2609083"/>
                  <a:pt x="1912044" y="2562888"/>
                  <a:pt x="1799571" y="2599065"/>
                </a:cubicBezTo>
                <a:cubicBezTo>
                  <a:pt x="1687099" y="2635242"/>
                  <a:pt x="1622107" y="2569528"/>
                  <a:pt x="1476787" y="2599065"/>
                </a:cubicBezTo>
                <a:lnTo>
                  <a:pt x="1476787" y="2599065"/>
                </a:lnTo>
                <a:cubicBezTo>
                  <a:pt x="1287172" y="2643744"/>
                  <a:pt x="1066234" y="2591152"/>
                  <a:pt x="928271" y="2599065"/>
                </a:cubicBezTo>
                <a:cubicBezTo>
                  <a:pt x="790308" y="2606978"/>
                  <a:pt x="525987" y="2574612"/>
                  <a:pt x="421948" y="2599065"/>
                </a:cubicBezTo>
                <a:cubicBezTo>
                  <a:pt x="134960" y="2610756"/>
                  <a:pt x="-4725" y="2426249"/>
                  <a:pt x="0" y="2177117"/>
                </a:cubicBezTo>
                <a:cubicBezTo>
                  <a:pt x="-381" y="2171724"/>
                  <a:pt x="548" y="2169550"/>
                  <a:pt x="0" y="2165888"/>
                </a:cubicBezTo>
                <a:cubicBezTo>
                  <a:pt x="-6682" y="2021215"/>
                  <a:pt x="38188" y="1939549"/>
                  <a:pt x="0" y="1841005"/>
                </a:cubicBezTo>
                <a:cubicBezTo>
                  <a:pt x="-38188" y="1742461"/>
                  <a:pt x="17201" y="1633494"/>
                  <a:pt x="0" y="1516121"/>
                </a:cubicBezTo>
                <a:lnTo>
                  <a:pt x="0" y="1516121"/>
                </a:lnTo>
                <a:cubicBezTo>
                  <a:pt x="-18437" y="1274887"/>
                  <a:pt x="64679" y="1136572"/>
                  <a:pt x="0" y="947151"/>
                </a:cubicBezTo>
                <a:cubicBezTo>
                  <a:pt x="-64679" y="757730"/>
                  <a:pt x="3664" y="666403"/>
                  <a:pt x="0" y="421948"/>
                </a:cubicBezTo>
                <a:close/>
              </a:path>
              <a:path w="2531635" h="2599065" stroke="0" extrusionOk="0">
                <a:moveTo>
                  <a:pt x="0" y="421948"/>
                </a:moveTo>
                <a:cubicBezTo>
                  <a:pt x="19120" y="243509"/>
                  <a:pt x="202724" y="-8625"/>
                  <a:pt x="421948" y="0"/>
                </a:cubicBezTo>
                <a:cubicBezTo>
                  <a:pt x="538869" y="-52220"/>
                  <a:pt x="753519" y="3292"/>
                  <a:pt x="938819" y="0"/>
                </a:cubicBezTo>
                <a:cubicBezTo>
                  <a:pt x="1124119" y="-3292"/>
                  <a:pt x="1235122" y="26908"/>
                  <a:pt x="1476787" y="0"/>
                </a:cubicBezTo>
                <a:lnTo>
                  <a:pt x="1476787" y="0"/>
                </a:lnTo>
                <a:cubicBezTo>
                  <a:pt x="1560562" y="-4446"/>
                  <a:pt x="1698342" y="12567"/>
                  <a:pt x="1786912" y="0"/>
                </a:cubicBezTo>
                <a:cubicBezTo>
                  <a:pt x="1875483" y="-12567"/>
                  <a:pt x="1968206" y="21391"/>
                  <a:pt x="2109696" y="0"/>
                </a:cubicBezTo>
                <a:lnTo>
                  <a:pt x="2109687" y="0"/>
                </a:lnTo>
                <a:cubicBezTo>
                  <a:pt x="2335743" y="25591"/>
                  <a:pt x="2542862" y="175242"/>
                  <a:pt x="2531635" y="421948"/>
                </a:cubicBezTo>
                <a:cubicBezTo>
                  <a:pt x="2570588" y="657439"/>
                  <a:pt x="2476721" y="758223"/>
                  <a:pt x="2531635" y="936209"/>
                </a:cubicBezTo>
                <a:cubicBezTo>
                  <a:pt x="2586549" y="1114195"/>
                  <a:pt x="2500778" y="1348903"/>
                  <a:pt x="2531635" y="1516121"/>
                </a:cubicBezTo>
                <a:cubicBezTo>
                  <a:pt x="2620175" y="1528483"/>
                  <a:pt x="2733907" y="1576508"/>
                  <a:pt x="2836931" y="1595347"/>
                </a:cubicBezTo>
                <a:cubicBezTo>
                  <a:pt x="2939955" y="1614186"/>
                  <a:pt x="3068592" y="1680991"/>
                  <a:pt x="3181202" y="1684688"/>
                </a:cubicBezTo>
                <a:cubicBezTo>
                  <a:pt x="3063665" y="1795388"/>
                  <a:pt x="2926112" y="1827190"/>
                  <a:pt x="2869410" y="1915664"/>
                </a:cubicBezTo>
                <a:cubicBezTo>
                  <a:pt x="2812708" y="2004138"/>
                  <a:pt x="2654085" y="2019044"/>
                  <a:pt x="2531635" y="2165888"/>
                </a:cubicBezTo>
                <a:cubicBezTo>
                  <a:pt x="2531765" y="2170499"/>
                  <a:pt x="2531381" y="2172834"/>
                  <a:pt x="2531635" y="2177117"/>
                </a:cubicBezTo>
                <a:cubicBezTo>
                  <a:pt x="2517164" y="2371394"/>
                  <a:pt x="2357479" y="2603621"/>
                  <a:pt x="2109687" y="2599065"/>
                </a:cubicBezTo>
                <a:lnTo>
                  <a:pt x="2109696" y="2599065"/>
                </a:lnTo>
                <a:cubicBezTo>
                  <a:pt x="1994039" y="2624327"/>
                  <a:pt x="1917857" y="2562672"/>
                  <a:pt x="1805900" y="2599065"/>
                </a:cubicBezTo>
                <a:cubicBezTo>
                  <a:pt x="1693943" y="2635458"/>
                  <a:pt x="1576906" y="2560201"/>
                  <a:pt x="1476787" y="2599065"/>
                </a:cubicBezTo>
                <a:lnTo>
                  <a:pt x="1476787" y="2599065"/>
                </a:lnTo>
                <a:cubicBezTo>
                  <a:pt x="1281064" y="2640237"/>
                  <a:pt x="1196725" y="2599006"/>
                  <a:pt x="981013" y="2599065"/>
                </a:cubicBezTo>
                <a:cubicBezTo>
                  <a:pt x="765301" y="2599124"/>
                  <a:pt x="672316" y="2577158"/>
                  <a:pt x="421948" y="2599065"/>
                </a:cubicBezTo>
                <a:cubicBezTo>
                  <a:pt x="243545" y="2579313"/>
                  <a:pt x="-30424" y="2349198"/>
                  <a:pt x="0" y="2177117"/>
                </a:cubicBezTo>
                <a:cubicBezTo>
                  <a:pt x="-438" y="2173721"/>
                  <a:pt x="463" y="2169772"/>
                  <a:pt x="0" y="2165888"/>
                </a:cubicBezTo>
                <a:cubicBezTo>
                  <a:pt x="-34692" y="2059110"/>
                  <a:pt x="11455" y="1993712"/>
                  <a:pt x="0" y="1860498"/>
                </a:cubicBezTo>
                <a:cubicBezTo>
                  <a:pt x="-11455" y="1727284"/>
                  <a:pt x="18366" y="1643011"/>
                  <a:pt x="0" y="1516121"/>
                </a:cubicBezTo>
                <a:lnTo>
                  <a:pt x="0" y="1516121"/>
                </a:lnTo>
                <a:cubicBezTo>
                  <a:pt x="-59052" y="1308497"/>
                  <a:pt x="37124" y="1141600"/>
                  <a:pt x="0" y="990918"/>
                </a:cubicBezTo>
                <a:cubicBezTo>
                  <a:pt x="-37124" y="840236"/>
                  <a:pt x="39413" y="650441"/>
                  <a:pt x="0" y="421948"/>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5658"/>
                      <a:gd name="adj2" fmla="val 14819"/>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r>
              <a:rPr lang="nl-NL" sz="1800" b="1" dirty="0"/>
              <a:t>Cloud Native:</a:t>
            </a:r>
            <a:br>
              <a:rPr lang="nl-NL" sz="1050" dirty="0"/>
            </a:br>
            <a:r>
              <a:rPr lang="nl-NL" sz="1050" dirty="0" err="1"/>
              <a:t>Pay</a:t>
            </a:r>
            <a:r>
              <a:rPr lang="nl-NL" sz="1050" dirty="0"/>
              <a:t> per </a:t>
            </a:r>
            <a:r>
              <a:rPr lang="nl-NL" sz="1050" dirty="0" err="1"/>
              <a:t>use</a:t>
            </a:r>
            <a:r>
              <a:rPr lang="nl-NL" sz="1050" dirty="0"/>
              <a:t>/TCO</a:t>
            </a:r>
          </a:p>
        </p:txBody>
      </p:sp>
      <p:grpSp>
        <p:nvGrpSpPr>
          <p:cNvPr id="108" name="Group 107">
            <a:extLst>
              <a:ext uri="{FF2B5EF4-FFF2-40B4-BE49-F238E27FC236}">
                <a16:creationId xmlns:a16="http://schemas.microsoft.com/office/drawing/2014/main" id="{D9A1EB13-A983-43BE-8425-AC5D9F1C9EB8}"/>
              </a:ext>
            </a:extLst>
          </p:cNvPr>
          <p:cNvGrpSpPr/>
          <p:nvPr/>
        </p:nvGrpSpPr>
        <p:grpSpPr>
          <a:xfrm>
            <a:off x="3429813" y="1045114"/>
            <a:ext cx="925490" cy="818515"/>
            <a:chOff x="8770598" y="1468849"/>
            <a:chExt cx="925490" cy="818515"/>
          </a:xfrm>
        </p:grpSpPr>
        <p:grpSp>
          <p:nvGrpSpPr>
            <p:cNvPr id="109" name="Group 108">
              <a:extLst>
                <a:ext uri="{FF2B5EF4-FFF2-40B4-BE49-F238E27FC236}">
                  <a16:creationId xmlns:a16="http://schemas.microsoft.com/office/drawing/2014/main" id="{2D7A02EC-12AF-4DFA-8E9B-898BF1797B0E}"/>
                </a:ext>
              </a:extLst>
            </p:cNvPr>
            <p:cNvGrpSpPr/>
            <p:nvPr/>
          </p:nvGrpSpPr>
          <p:grpSpPr>
            <a:xfrm>
              <a:off x="9113143" y="1468849"/>
              <a:ext cx="582945" cy="635162"/>
              <a:chOff x="9113143" y="1758788"/>
              <a:chExt cx="582945" cy="635162"/>
            </a:xfrm>
          </p:grpSpPr>
          <p:sp>
            <p:nvSpPr>
              <p:cNvPr id="111" name="Rectangle 110">
                <a:extLst>
                  <a:ext uri="{FF2B5EF4-FFF2-40B4-BE49-F238E27FC236}">
                    <a16:creationId xmlns:a16="http://schemas.microsoft.com/office/drawing/2014/main" id="{E25E719F-4564-439C-BE62-848DCE92C4F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2" name="Freeform 30">
                <a:extLst>
                  <a:ext uri="{FF2B5EF4-FFF2-40B4-BE49-F238E27FC236}">
                    <a16:creationId xmlns:a16="http://schemas.microsoft.com/office/drawing/2014/main" id="{60E96A78-B4AC-4427-9488-D4DA8DE6B0A5}"/>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110" name="Rectangle 109">
              <a:extLst>
                <a:ext uri="{FF2B5EF4-FFF2-40B4-BE49-F238E27FC236}">
                  <a16:creationId xmlns:a16="http://schemas.microsoft.com/office/drawing/2014/main" id="{673023CC-2FD8-4D43-991D-FE048C0AE955}"/>
                </a:ext>
              </a:extLst>
            </p:cNvPr>
            <p:cNvSpPr/>
            <p:nvPr/>
          </p:nvSpPr>
          <p:spPr>
            <a:xfrm>
              <a:off x="8770598" y="1948810"/>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sp>
        <p:nvSpPr>
          <p:cNvPr id="113" name="Rectangle 112">
            <a:extLst>
              <a:ext uri="{FF2B5EF4-FFF2-40B4-BE49-F238E27FC236}">
                <a16:creationId xmlns:a16="http://schemas.microsoft.com/office/drawing/2014/main" id="{68F90711-965D-406F-A2CA-ADA30A7F49D2}"/>
              </a:ext>
            </a:extLst>
          </p:cNvPr>
          <p:cNvSpPr/>
          <p:nvPr/>
        </p:nvSpPr>
        <p:spPr>
          <a:xfrm>
            <a:off x="5013289" y="418112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pic>
        <p:nvPicPr>
          <p:cNvPr id="114" name="Graphic 90">
            <a:extLst>
              <a:ext uri="{FF2B5EF4-FFF2-40B4-BE49-F238E27FC236}">
                <a16:creationId xmlns:a16="http://schemas.microsoft.com/office/drawing/2014/main" id="{F90D5784-88C4-4211-925D-06D46BDD961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222562" y="3832608"/>
            <a:ext cx="465699" cy="465699"/>
          </a:xfrm>
          <a:prstGeom prst="rect">
            <a:avLst/>
          </a:prstGeom>
        </p:spPr>
      </p:pic>
      <p:pic>
        <p:nvPicPr>
          <p:cNvPr id="115" name="Graphic 106">
            <a:extLst>
              <a:ext uri="{FF2B5EF4-FFF2-40B4-BE49-F238E27FC236}">
                <a16:creationId xmlns:a16="http://schemas.microsoft.com/office/drawing/2014/main" id="{940C64E2-25DF-42FD-A20F-B8E18D35813F}"/>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91731" y="3273623"/>
            <a:ext cx="496952" cy="496952"/>
          </a:xfrm>
          <a:prstGeom prst="rect">
            <a:avLst/>
          </a:prstGeom>
        </p:spPr>
      </p:pic>
      <p:sp>
        <p:nvSpPr>
          <p:cNvPr id="116" name="Rectangle 115">
            <a:extLst>
              <a:ext uri="{FF2B5EF4-FFF2-40B4-BE49-F238E27FC236}">
                <a16:creationId xmlns:a16="http://schemas.microsoft.com/office/drawing/2014/main" id="{ADD183AD-D547-4ECB-99B8-5BCD7FF225F5}"/>
              </a:ext>
            </a:extLst>
          </p:cNvPr>
          <p:cNvSpPr/>
          <p:nvPr/>
        </p:nvSpPr>
        <p:spPr>
          <a:xfrm>
            <a:off x="5685363" y="3712551"/>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118" name="Graphic 117">
            <a:extLst>
              <a:ext uri="{FF2B5EF4-FFF2-40B4-BE49-F238E27FC236}">
                <a16:creationId xmlns:a16="http://schemas.microsoft.com/office/drawing/2014/main" id="{C0D0D0D0-A3A7-4EBD-8874-0E99E9123D90}"/>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812908" y="3326422"/>
            <a:ext cx="496952" cy="496952"/>
          </a:xfrm>
          <a:prstGeom prst="rect">
            <a:avLst/>
          </a:prstGeom>
        </p:spPr>
      </p:pic>
      <p:pic>
        <p:nvPicPr>
          <p:cNvPr id="119" name="Snagit_SNG875">
            <a:extLst>
              <a:ext uri="{FF2B5EF4-FFF2-40B4-BE49-F238E27FC236}">
                <a16:creationId xmlns:a16="http://schemas.microsoft.com/office/drawing/2014/main" id="{73BD950C-28DE-4C55-B883-52E70818F233}"/>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6667338" y="3994547"/>
            <a:ext cx="530450" cy="507243"/>
          </a:xfrm>
          <a:prstGeom prst="rect">
            <a:avLst/>
          </a:prstGeom>
        </p:spPr>
      </p:pic>
      <p:pic>
        <p:nvPicPr>
          <p:cNvPr id="120" name="Snagit_SNG877">
            <a:extLst>
              <a:ext uri="{FF2B5EF4-FFF2-40B4-BE49-F238E27FC236}">
                <a16:creationId xmlns:a16="http://schemas.microsoft.com/office/drawing/2014/main" id="{2FA7E73E-21AB-45B2-9544-C7A3D6F15B83}"/>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5815036" y="4167551"/>
            <a:ext cx="616045" cy="465700"/>
          </a:xfrm>
          <a:prstGeom prst="rect">
            <a:avLst/>
          </a:prstGeom>
        </p:spPr>
      </p:pic>
      <p:pic>
        <p:nvPicPr>
          <p:cNvPr id="121" name="Snagit_SNG879">
            <a:extLst>
              <a:ext uri="{FF2B5EF4-FFF2-40B4-BE49-F238E27FC236}">
                <a16:creationId xmlns:a16="http://schemas.microsoft.com/office/drawing/2014/main" id="{A69F3B85-B91A-4DA5-9EAA-956F95629DF6}"/>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6330268" y="4257087"/>
            <a:ext cx="421513" cy="548695"/>
          </a:xfrm>
          <a:prstGeom prst="rect">
            <a:avLst/>
          </a:prstGeom>
        </p:spPr>
      </p:pic>
      <p:sp>
        <p:nvSpPr>
          <p:cNvPr id="122" name="Rectangle 121">
            <a:extLst>
              <a:ext uri="{FF2B5EF4-FFF2-40B4-BE49-F238E27FC236}">
                <a16:creationId xmlns:a16="http://schemas.microsoft.com/office/drawing/2014/main" id="{8E1B7475-FFBD-4008-B78C-3ECAB1C81195}"/>
              </a:ext>
            </a:extLst>
          </p:cNvPr>
          <p:cNvSpPr/>
          <p:nvPr/>
        </p:nvSpPr>
        <p:spPr>
          <a:xfrm>
            <a:off x="6131895" y="390633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DevOps</a:t>
            </a:r>
          </a:p>
        </p:txBody>
      </p:sp>
    </p:spTree>
    <p:extLst>
      <p:ext uri="{BB962C8B-B14F-4D97-AF65-F5344CB8AC3E}">
        <p14:creationId xmlns:p14="http://schemas.microsoft.com/office/powerpoint/2010/main" val="3317600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FE7-FB51-4A85-A684-69D4A6C0ABE3}"/>
              </a:ext>
            </a:extLst>
          </p:cNvPr>
          <p:cNvSpPr>
            <a:spLocks noGrp="1"/>
          </p:cNvSpPr>
          <p:nvPr>
            <p:ph type="title"/>
          </p:nvPr>
        </p:nvSpPr>
        <p:spPr/>
        <p:txBody>
          <a:bodyPr/>
          <a:lstStyle/>
          <a:p>
            <a:r>
              <a:rPr lang="en-US" dirty="0"/>
              <a:t>Castle on the Cloud – Cloud Facilities</a:t>
            </a:r>
          </a:p>
        </p:txBody>
      </p:sp>
      <p:sp>
        <p:nvSpPr>
          <p:cNvPr id="4" name="Footer Placeholder 3">
            <a:extLst>
              <a:ext uri="{FF2B5EF4-FFF2-40B4-BE49-F238E27FC236}">
                <a16:creationId xmlns:a16="http://schemas.microsoft.com/office/drawing/2014/main" id="{AB24EC8B-2425-4A2F-888A-B504A1578D5A}"/>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7" name="Picture 6" descr="White clouds on pink sky">
            <a:extLst>
              <a:ext uri="{FF2B5EF4-FFF2-40B4-BE49-F238E27FC236}">
                <a16:creationId xmlns:a16="http://schemas.microsoft.com/office/drawing/2014/main" id="{93ACA0F4-478F-4AA5-A118-12BB5D4E9220}"/>
              </a:ext>
            </a:extLst>
          </p:cNvPr>
          <p:cNvPicPr>
            <a:picLocks noChangeAspect="1"/>
          </p:cNvPicPr>
          <p:nvPr/>
        </p:nvPicPr>
        <p:blipFill>
          <a:blip r:embed="rId2">
            <a:duotone>
              <a:schemeClr val="accent6">
                <a:shade val="45000"/>
                <a:satMod val="135000"/>
              </a:schemeClr>
              <a:prstClr val="white"/>
            </a:duotone>
          </a:blip>
          <a:stretch>
            <a:fillRect/>
          </a:stretch>
        </p:blipFill>
        <p:spPr>
          <a:xfrm>
            <a:off x="-282498" y="2453269"/>
            <a:ext cx="9426497" cy="2505792"/>
          </a:xfrm>
          <a:prstGeom prst="rect">
            <a:avLst/>
          </a:prstGeom>
          <a:ln>
            <a:noFill/>
          </a:ln>
          <a:effectLst>
            <a:softEdge rad="112500"/>
          </a:effectLst>
        </p:spPr>
      </p:pic>
      <p:pic>
        <p:nvPicPr>
          <p:cNvPr id="2050" name="Picture 2">
            <a:extLst>
              <a:ext uri="{FF2B5EF4-FFF2-40B4-BE49-F238E27FC236}">
                <a16:creationId xmlns:a16="http://schemas.microsoft.com/office/drawing/2014/main" id="{65A125D4-B466-42D8-B615-4D6E7D502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801" y="4119679"/>
            <a:ext cx="453908" cy="46956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6A4074F-8BF6-4742-B579-15E454663F3F}"/>
              </a:ext>
            </a:extLst>
          </p:cNvPr>
          <p:cNvSpPr/>
          <p:nvPr/>
        </p:nvSpPr>
        <p:spPr>
          <a:xfrm>
            <a:off x="455158" y="4531243"/>
            <a:ext cx="944137" cy="4344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power</a:t>
            </a:r>
          </a:p>
        </p:txBody>
      </p:sp>
      <p:sp>
        <p:nvSpPr>
          <p:cNvPr id="9" name="Arrow: Left 8">
            <a:extLst>
              <a:ext uri="{FF2B5EF4-FFF2-40B4-BE49-F238E27FC236}">
                <a16:creationId xmlns:a16="http://schemas.microsoft.com/office/drawing/2014/main" id="{042E35C1-7C66-47D8-AA3D-4A4EFBB92340}"/>
              </a:ext>
            </a:extLst>
          </p:cNvPr>
          <p:cNvSpPr/>
          <p:nvPr/>
        </p:nvSpPr>
        <p:spPr>
          <a:xfrm>
            <a:off x="8064005" y="4472940"/>
            <a:ext cx="944137" cy="4344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cooling</a:t>
            </a:r>
          </a:p>
        </p:txBody>
      </p:sp>
      <p:sp>
        <p:nvSpPr>
          <p:cNvPr id="10" name="Cube 9">
            <a:extLst>
              <a:ext uri="{FF2B5EF4-FFF2-40B4-BE49-F238E27FC236}">
                <a16:creationId xmlns:a16="http://schemas.microsoft.com/office/drawing/2014/main" id="{F5EE2FE5-DF7D-416F-8368-55F28D4F96DD}"/>
              </a:ext>
            </a:extLst>
          </p:cNvPr>
          <p:cNvSpPr/>
          <p:nvPr/>
        </p:nvSpPr>
        <p:spPr>
          <a:xfrm>
            <a:off x="3278460" y="4207500"/>
            <a:ext cx="691374" cy="335264"/>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rPr>
              <a:t>rack</a:t>
            </a:r>
            <a:br>
              <a:rPr lang="en-US" sz="900" dirty="0">
                <a:solidFill>
                  <a:sysClr val="windowText" lastClr="000000"/>
                </a:solidFill>
              </a:rPr>
            </a:br>
            <a:r>
              <a:rPr lang="en-US" sz="900" dirty="0">
                <a:solidFill>
                  <a:sysClr val="windowText" lastClr="000000"/>
                </a:solidFill>
              </a:rPr>
              <a:t>space</a:t>
            </a:r>
          </a:p>
        </p:txBody>
      </p:sp>
      <p:sp>
        <p:nvSpPr>
          <p:cNvPr id="11" name="Cube 10">
            <a:extLst>
              <a:ext uri="{FF2B5EF4-FFF2-40B4-BE49-F238E27FC236}">
                <a16:creationId xmlns:a16="http://schemas.microsoft.com/office/drawing/2014/main" id="{6646E4D0-EA35-4A28-99BA-4EE4F41CF94B}"/>
              </a:ext>
            </a:extLst>
          </p:cNvPr>
          <p:cNvSpPr/>
          <p:nvPr/>
        </p:nvSpPr>
        <p:spPr>
          <a:xfrm>
            <a:off x="1440182" y="4641623"/>
            <a:ext cx="5597912" cy="23863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physical real estate</a:t>
            </a:r>
          </a:p>
        </p:txBody>
      </p:sp>
      <p:pic>
        <p:nvPicPr>
          <p:cNvPr id="6" name="Graphic 5" descr="Badge Tick outline">
            <a:extLst>
              <a:ext uri="{FF2B5EF4-FFF2-40B4-BE49-F238E27FC236}">
                <a16:creationId xmlns:a16="http://schemas.microsoft.com/office/drawing/2014/main" id="{0C4D93C1-D04E-4B1F-B22C-9F6A1D6290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5768" y="3926809"/>
            <a:ext cx="633490" cy="633490"/>
          </a:xfrm>
          <a:prstGeom prst="rect">
            <a:avLst/>
          </a:prstGeom>
        </p:spPr>
      </p:pic>
      <p:pic>
        <p:nvPicPr>
          <p:cNvPr id="14" name="Graphic 13" descr="Security camera with solid fill">
            <a:extLst>
              <a:ext uri="{FF2B5EF4-FFF2-40B4-BE49-F238E27FC236}">
                <a16:creationId xmlns:a16="http://schemas.microsoft.com/office/drawing/2014/main" id="{0F46E4F9-A1B0-48A6-A9B3-B5DA8A6223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237" y="4090084"/>
            <a:ext cx="434489" cy="434489"/>
          </a:xfrm>
          <a:prstGeom prst="rect">
            <a:avLst/>
          </a:prstGeom>
        </p:spPr>
      </p:pic>
      <p:pic>
        <p:nvPicPr>
          <p:cNvPr id="16" name="Graphic 15" descr="Safe with solid fill">
            <a:extLst>
              <a:ext uri="{FF2B5EF4-FFF2-40B4-BE49-F238E27FC236}">
                <a16:creationId xmlns:a16="http://schemas.microsoft.com/office/drawing/2014/main" id="{668C6141-FE52-40F4-9B8A-443F919BD2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4362" y="4291449"/>
            <a:ext cx="311271" cy="311271"/>
          </a:xfrm>
          <a:prstGeom prst="rect">
            <a:avLst/>
          </a:prstGeom>
        </p:spPr>
      </p:pic>
      <p:pic>
        <p:nvPicPr>
          <p:cNvPr id="18" name="Graphic 17" descr="Siren with solid fill">
            <a:extLst>
              <a:ext uri="{FF2B5EF4-FFF2-40B4-BE49-F238E27FC236}">
                <a16:creationId xmlns:a16="http://schemas.microsoft.com/office/drawing/2014/main" id="{9F624B84-DFC4-4D15-A031-C4DFC0F950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156" y="4127622"/>
            <a:ext cx="247978" cy="247978"/>
          </a:xfrm>
          <a:prstGeom prst="rect">
            <a:avLst/>
          </a:prstGeom>
        </p:spPr>
      </p:pic>
      <p:pic>
        <p:nvPicPr>
          <p:cNvPr id="20" name="Graphic 19" descr="Employee badge outline">
            <a:extLst>
              <a:ext uri="{FF2B5EF4-FFF2-40B4-BE49-F238E27FC236}">
                <a16:creationId xmlns:a16="http://schemas.microsoft.com/office/drawing/2014/main" id="{CEB636E5-9859-49C5-BAEF-1EC4F757E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228" y="4266248"/>
            <a:ext cx="311271" cy="311271"/>
          </a:xfrm>
          <a:prstGeom prst="rect">
            <a:avLst/>
          </a:prstGeom>
        </p:spPr>
      </p:pic>
      <p:pic>
        <p:nvPicPr>
          <p:cNvPr id="22" name="Graphic 21" descr="Full Brick Wall outline">
            <a:extLst>
              <a:ext uri="{FF2B5EF4-FFF2-40B4-BE49-F238E27FC236}">
                <a16:creationId xmlns:a16="http://schemas.microsoft.com/office/drawing/2014/main" id="{22C9B6B0-0821-4F11-8DEE-D611045611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43440" y="4013343"/>
            <a:ext cx="698072" cy="698072"/>
          </a:xfrm>
          <a:prstGeom prst="rect">
            <a:avLst/>
          </a:prstGeom>
          <a:scene3d>
            <a:camera prst="isometricOffAxis2Right"/>
            <a:lightRig rig="threePt" dir="t"/>
          </a:scene3d>
        </p:spPr>
      </p:pic>
      <p:pic>
        <p:nvPicPr>
          <p:cNvPr id="25" name="Graphic 24" descr="Lock with solid fill">
            <a:extLst>
              <a:ext uri="{FF2B5EF4-FFF2-40B4-BE49-F238E27FC236}">
                <a16:creationId xmlns:a16="http://schemas.microsoft.com/office/drawing/2014/main" id="{F74ED2B7-D5B4-491E-8345-157B9617E8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42454" y="3746810"/>
            <a:ext cx="370119" cy="370119"/>
          </a:xfrm>
          <a:prstGeom prst="rect">
            <a:avLst/>
          </a:prstGeom>
        </p:spPr>
      </p:pic>
      <p:pic>
        <p:nvPicPr>
          <p:cNvPr id="27" name="Graphic 26" descr="Jail outline">
            <a:extLst>
              <a:ext uri="{FF2B5EF4-FFF2-40B4-BE49-F238E27FC236}">
                <a16:creationId xmlns:a16="http://schemas.microsoft.com/office/drawing/2014/main" id="{D30C603E-5563-4AC4-9A5B-FB500D57D9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7048" y="4207500"/>
            <a:ext cx="384694" cy="384694"/>
          </a:xfrm>
          <a:prstGeom prst="rect">
            <a:avLst/>
          </a:prstGeom>
        </p:spPr>
      </p:pic>
      <p:pic>
        <p:nvPicPr>
          <p:cNvPr id="21" name="Graphic 20" descr="Full Brick Wall outline">
            <a:extLst>
              <a:ext uri="{FF2B5EF4-FFF2-40B4-BE49-F238E27FC236}">
                <a16:creationId xmlns:a16="http://schemas.microsoft.com/office/drawing/2014/main" id="{E52F5ADA-CA76-4641-AAF6-BC46DCFFFF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1398" y="4026564"/>
            <a:ext cx="698072" cy="698072"/>
          </a:xfrm>
          <a:prstGeom prst="rect">
            <a:avLst/>
          </a:prstGeom>
          <a:scene3d>
            <a:camera prst="isometricOffAxis2Right"/>
            <a:lightRig rig="threePt" dir="t"/>
          </a:scene3d>
        </p:spPr>
      </p:pic>
      <p:pic>
        <p:nvPicPr>
          <p:cNvPr id="50" name="Snagit_SNG857">
            <a:extLst>
              <a:ext uri="{FF2B5EF4-FFF2-40B4-BE49-F238E27FC236}">
                <a16:creationId xmlns:a16="http://schemas.microsoft.com/office/drawing/2014/main" id="{FA69D6CE-6070-4349-8166-0518FCE27F7E}"/>
              </a:ext>
            </a:extLst>
          </p:cNvPr>
          <p:cNvPicPr>
            <a:picLocks noChangeAspect="1"/>
          </p:cNvPicPr>
          <p:nvPr/>
        </p:nvPicPr>
        <p:blipFill>
          <a:blip r:embed="rId20"/>
          <a:stretch>
            <a:fillRect/>
          </a:stretch>
        </p:blipFill>
        <p:spPr>
          <a:xfrm>
            <a:off x="591150" y="3726075"/>
            <a:ext cx="380893" cy="343274"/>
          </a:xfrm>
          <a:prstGeom prst="rect">
            <a:avLst/>
          </a:prstGeom>
        </p:spPr>
      </p:pic>
      <p:cxnSp>
        <p:nvCxnSpPr>
          <p:cNvPr id="54" name="Straight Connector 53">
            <a:extLst>
              <a:ext uri="{FF2B5EF4-FFF2-40B4-BE49-F238E27FC236}">
                <a16:creationId xmlns:a16="http://schemas.microsoft.com/office/drawing/2014/main" id="{E6BD463C-77F8-4B2D-9F5A-5910253A337E}"/>
              </a:ext>
            </a:extLst>
          </p:cNvPr>
          <p:cNvCxnSpPr>
            <a:cxnSpLocks/>
          </p:cNvCxnSpPr>
          <p:nvPr/>
        </p:nvCxnSpPr>
        <p:spPr>
          <a:xfrm flipH="1">
            <a:off x="-1179739" y="3916535"/>
            <a:ext cx="1794482" cy="3552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404AAF-758D-4BC2-8019-9328EA956C52}"/>
              </a:ext>
            </a:extLst>
          </p:cNvPr>
          <p:cNvCxnSpPr>
            <a:cxnSpLocks/>
          </p:cNvCxnSpPr>
          <p:nvPr/>
        </p:nvCxnSpPr>
        <p:spPr>
          <a:xfrm flipH="1" flipV="1">
            <a:off x="7564244" y="3849758"/>
            <a:ext cx="1676412" cy="21959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13DBF0A-E2E8-4991-B4BE-4B07F4462F94}"/>
              </a:ext>
            </a:extLst>
          </p:cNvPr>
          <p:cNvGrpSpPr/>
          <p:nvPr/>
        </p:nvGrpSpPr>
        <p:grpSpPr>
          <a:xfrm>
            <a:off x="904499" y="3380849"/>
            <a:ext cx="6715829" cy="703547"/>
            <a:chOff x="-1534393" y="2783237"/>
            <a:chExt cx="9154721" cy="1301160"/>
          </a:xfrm>
        </p:grpSpPr>
        <p:pic>
          <p:nvPicPr>
            <p:cNvPr id="38" name="Snagit_SNG829">
              <a:extLst>
                <a:ext uri="{FF2B5EF4-FFF2-40B4-BE49-F238E27FC236}">
                  <a16:creationId xmlns:a16="http://schemas.microsoft.com/office/drawing/2014/main" id="{E3106753-9CE3-4F0A-992C-64E731D16546}"/>
                </a:ext>
              </a:extLst>
            </p:cNvPr>
            <p:cNvPicPr>
              <a:picLocks noChangeAspect="1"/>
            </p:cNvPicPr>
            <p:nvPr/>
          </p:nvPicPr>
          <p:blipFill>
            <a:blip r:embed="rId21">
              <a:clrChange>
                <a:clrFrom>
                  <a:srgbClr val="FEFFFF"/>
                </a:clrFrom>
                <a:clrTo>
                  <a:srgbClr val="FEFFFF">
                    <a:alpha val="0"/>
                  </a:srgbClr>
                </a:clrTo>
              </a:clrChange>
            </a:blip>
            <a:stretch>
              <a:fillRect/>
            </a:stretch>
          </p:blipFill>
          <p:spPr>
            <a:xfrm>
              <a:off x="4044326" y="3554462"/>
              <a:ext cx="823488" cy="384695"/>
            </a:xfrm>
            <a:prstGeom prst="rect">
              <a:avLst/>
            </a:prstGeom>
          </p:spPr>
        </p:pic>
        <p:pic>
          <p:nvPicPr>
            <p:cNvPr id="40" name="Snagit_SNG832">
              <a:extLst>
                <a:ext uri="{FF2B5EF4-FFF2-40B4-BE49-F238E27FC236}">
                  <a16:creationId xmlns:a16="http://schemas.microsoft.com/office/drawing/2014/main" id="{FD07FD75-A8D6-45AC-B646-BEB547038AF4}"/>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3558126" y="2783237"/>
              <a:ext cx="541020" cy="800100"/>
            </a:xfrm>
            <a:prstGeom prst="rect">
              <a:avLst/>
            </a:prstGeom>
          </p:spPr>
        </p:pic>
        <p:pic>
          <p:nvPicPr>
            <p:cNvPr id="42" name="Snagit_SNG83B">
              <a:extLst>
                <a:ext uri="{FF2B5EF4-FFF2-40B4-BE49-F238E27FC236}">
                  <a16:creationId xmlns:a16="http://schemas.microsoft.com/office/drawing/2014/main" id="{782BA370-2378-448C-B4AB-6037A23842A8}"/>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473187" y="2872965"/>
              <a:ext cx="853440" cy="914400"/>
            </a:xfrm>
            <a:prstGeom prst="rect">
              <a:avLst/>
            </a:prstGeom>
          </p:spPr>
        </p:pic>
        <p:pic>
          <p:nvPicPr>
            <p:cNvPr id="44" name="Snagit_SNG842">
              <a:extLst>
                <a:ext uri="{FF2B5EF4-FFF2-40B4-BE49-F238E27FC236}">
                  <a16:creationId xmlns:a16="http://schemas.microsoft.com/office/drawing/2014/main" id="{5D68C6D2-A15C-49A5-8D34-14209D848803}"/>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6904048" y="3269057"/>
              <a:ext cx="716280" cy="815340"/>
            </a:xfrm>
            <a:prstGeom prst="rect">
              <a:avLst/>
            </a:prstGeom>
          </p:spPr>
        </p:pic>
        <p:pic>
          <p:nvPicPr>
            <p:cNvPr id="46" name="Snagit_SNG849">
              <a:extLst>
                <a:ext uri="{FF2B5EF4-FFF2-40B4-BE49-F238E27FC236}">
                  <a16:creationId xmlns:a16="http://schemas.microsoft.com/office/drawing/2014/main" id="{F3B30465-D683-48F6-B8C9-58489EE26F78}"/>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5186066" y="3190841"/>
              <a:ext cx="480688" cy="535234"/>
            </a:xfrm>
            <a:prstGeom prst="rect">
              <a:avLst/>
            </a:prstGeom>
          </p:spPr>
        </p:pic>
        <p:cxnSp>
          <p:nvCxnSpPr>
            <p:cNvPr id="58" name="Straight Connector 57">
              <a:extLst>
                <a:ext uri="{FF2B5EF4-FFF2-40B4-BE49-F238E27FC236}">
                  <a16:creationId xmlns:a16="http://schemas.microsoft.com/office/drawing/2014/main" id="{C3E0A500-F39E-4A57-BC18-F3C0107967A6}"/>
                </a:ext>
              </a:extLst>
            </p:cNvPr>
            <p:cNvCxnSpPr>
              <a:cxnSpLocks/>
            </p:cNvCxnSpPr>
            <p:nvPr/>
          </p:nvCxnSpPr>
          <p:spPr>
            <a:xfrm flipV="1">
              <a:off x="-1534393" y="3893469"/>
              <a:ext cx="8515102" cy="141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E3ABBB-D979-419C-B117-D4FD1A08B1C9}"/>
                </a:ext>
              </a:extLst>
            </p:cNvPr>
            <p:cNvCxnSpPr>
              <a:endCxn id="38" idx="1"/>
            </p:cNvCxnSpPr>
            <p:nvPr/>
          </p:nvCxnSpPr>
          <p:spPr>
            <a:xfrm>
              <a:off x="3160572" y="3626375"/>
              <a:ext cx="883754" cy="120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59D420EB-28A9-4C57-B3D3-928D48B87E78}"/>
                </a:ext>
              </a:extLst>
            </p:cNvPr>
            <p:cNvCxnSpPr/>
            <p:nvPr/>
          </p:nvCxnSpPr>
          <p:spPr>
            <a:xfrm>
              <a:off x="3969144" y="3499731"/>
              <a:ext cx="266216" cy="159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256F362D-B0D6-429E-88D8-08456EB554F4}"/>
                </a:ext>
              </a:extLst>
            </p:cNvPr>
            <p:cNvCxnSpPr>
              <a:stCxn id="38" idx="3"/>
              <a:endCxn id="46" idx="1"/>
            </p:cNvCxnSpPr>
            <p:nvPr/>
          </p:nvCxnSpPr>
          <p:spPr>
            <a:xfrm flipV="1">
              <a:off x="4867814" y="3458458"/>
              <a:ext cx="318252" cy="28835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3" name="Picture 32" descr="White clouds on pink sky">
            <a:extLst>
              <a:ext uri="{FF2B5EF4-FFF2-40B4-BE49-F238E27FC236}">
                <a16:creationId xmlns:a16="http://schemas.microsoft.com/office/drawing/2014/main" id="{59DBF7C3-1AE0-4854-872A-3FBDD0CA5FA2}"/>
              </a:ext>
            </a:extLst>
          </p:cNvPr>
          <p:cNvPicPr>
            <a:picLocks noChangeAspect="1"/>
          </p:cNvPicPr>
          <p:nvPr/>
        </p:nvPicPr>
        <p:blipFill>
          <a:blip r:embed="rId2">
            <a:duotone>
              <a:schemeClr val="accent6">
                <a:shade val="45000"/>
                <a:satMod val="135000"/>
              </a:schemeClr>
              <a:prstClr val="white"/>
            </a:duotone>
            <a:alphaModFix amt="85000"/>
          </a:blip>
          <a:stretch>
            <a:fillRect/>
          </a:stretch>
        </p:blipFill>
        <p:spPr>
          <a:xfrm>
            <a:off x="-141249" y="1747606"/>
            <a:ext cx="9426497" cy="3285614"/>
          </a:xfrm>
          <a:prstGeom prst="rect">
            <a:avLst/>
          </a:prstGeom>
          <a:ln>
            <a:noFill/>
          </a:ln>
          <a:effectLst>
            <a:softEdge rad="112500"/>
          </a:effectLst>
        </p:spPr>
      </p:pic>
      <p:sp>
        <p:nvSpPr>
          <p:cNvPr id="15" name="Rectangle: Rounded Corners 14">
            <a:extLst>
              <a:ext uri="{FF2B5EF4-FFF2-40B4-BE49-F238E27FC236}">
                <a16:creationId xmlns:a16="http://schemas.microsoft.com/office/drawing/2014/main" id="{BD888748-6084-4996-9AE0-AD7C6F3D55A6}"/>
              </a:ext>
            </a:extLst>
          </p:cNvPr>
          <p:cNvSpPr/>
          <p:nvPr/>
        </p:nvSpPr>
        <p:spPr>
          <a:xfrm>
            <a:off x="3008124" y="3797856"/>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IAM</a:t>
            </a:r>
          </a:p>
        </p:txBody>
      </p:sp>
      <p:sp>
        <p:nvSpPr>
          <p:cNvPr id="37" name="Rectangle: Rounded Corners 36">
            <a:extLst>
              <a:ext uri="{FF2B5EF4-FFF2-40B4-BE49-F238E27FC236}">
                <a16:creationId xmlns:a16="http://schemas.microsoft.com/office/drawing/2014/main" id="{2918DA32-BBBF-4B3E-9954-B5CDA77ED024}"/>
              </a:ext>
            </a:extLst>
          </p:cNvPr>
          <p:cNvSpPr/>
          <p:nvPr/>
        </p:nvSpPr>
        <p:spPr>
          <a:xfrm>
            <a:off x="3511577" y="3996527"/>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dirty="0"/>
              <a:t>Certificate Management</a:t>
            </a:r>
          </a:p>
        </p:txBody>
      </p:sp>
      <p:sp>
        <p:nvSpPr>
          <p:cNvPr id="39" name="Rectangle: Rounded Corners 38">
            <a:extLst>
              <a:ext uri="{FF2B5EF4-FFF2-40B4-BE49-F238E27FC236}">
                <a16:creationId xmlns:a16="http://schemas.microsoft.com/office/drawing/2014/main" id="{2BBF33DB-2AC4-4523-A786-6BD611C3822E}"/>
              </a:ext>
            </a:extLst>
          </p:cNvPr>
          <p:cNvSpPr/>
          <p:nvPr/>
        </p:nvSpPr>
        <p:spPr>
          <a:xfrm>
            <a:off x="3967517" y="3815362"/>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dirty="0"/>
              <a:t>Vulnerability Scanning</a:t>
            </a:r>
          </a:p>
        </p:txBody>
      </p:sp>
      <p:sp>
        <p:nvSpPr>
          <p:cNvPr id="41" name="Rectangle: Rounded Corners 40">
            <a:extLst>
              <a:ext uri="{FF2B5EF4-FFF2-40B4-BE49-F238E27FC236}">
                <a16:creationId xmlns:a16="http://schemas.microsoft.com/office/drawing/2014/main" id="{B4788529-AE18-43FD-802B-81F1D3961BB7}"/>
              </a:ext>
            </a:extLst>
          </p:cNvPr>
          <p:cNvSpPr/>
          <p:nvPr/>
        </p:nvSpPr>
        <p:spPr>
          <a:xfrm>
            <a:off x="1263564" y="3569819"/>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Logging</a:t>
            </a:r>
          </a:p>
        </p:txBody>
      </p:sp>
      <p:sp>
        <p:nvSpPr>
          <p:cNvPr id="43" name="Rectangle: Rounded Corners 42">
            <a:extLst>
              <a:ext uri="{FF2B5EF4-FFF2-40B4-BE49-F238E27FC236}">
                <a16:creationId xmlns:a16="http://schemas.microsoft.com/office/drawing/2014/main" id="{51E768DF-32FF-4E2F-BC94-8145E69A73E2}"/>
              </a:ext>
            </a:extLst>
          </p:cNvPr>
          <p:cNvSpPr/>
          <p:nvPr/>
        </p:nvSpPr>
        <p:spPr>
          <a:xfrm>
            <a:off x="571900" y="3768399"/>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t>Monitoring</a:t>
            </a:r>
          </a:p>
        </p:txBody>
      </p:sp>
      <p:sp>
        <p:nvSpPr>
          <p:cNvPr id="45" name="Rectangle: Rounded Corners 44">
            <a:extLst>
              <a:ext uri="{FF2B5EF4-FFF2-40B4-BE49-F238E27FC236}">
                <a16:creationId xmlns:a16="http://schemas.microsoft.com/office/drawing/2014/main" id="{3A4DAF2B-B911-4F71-8668-D3D17210BB2E}"/>
              </a:ext>
            </a:extLst>
          </p:cNvPr>
          <p:cNvSpPr/>
          <p:nvPr/>
        </p:nvSpPr>
        <p:spPr>
          <a:xfrm>
            <a:off x="2005664" y="3775490"/>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t>Auditing</a:t>
            </a:r>
          </a:p>
        </p:txBody>
      </p:sp>
      <p:sp>
        <p:nvSpPr>
          <p:cNvPr id="47" name="Rectangle: Rounded Corners 46">
            <a:extLst>
              <a:ext uri="{FF2B5EF4-FFF2-40B4-BE49-F238E27FC236}">
                <a16:creationId xmlns:a16="http://schemas.microsoft.com/office/drawing/2014/main" id="{A36F731F-DFB9-47F3-913E-1298F6026E6F}"/>
              </a:ext>
            </a:extLst>
          </p:cNvPr>
          <p:cNvSpPr/>
          <p:nvPr/>
        </p:nvSpPr>
        <p:spPr>
          <a:xfrm>
            <a:off x="1320565" y="3981160"/>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Cloud Usage Analysis</a:t>
            </a:r>
          </a:p>
        </p:txBody>
      </p:sp>
      <p:sp>
        <p:nvSpPr>
          <p:cNvPr id="48" name="Rectangle: Rounded Corners 47">
            <a:extLst>
              <a:ext uri="{FF2B5EF4-FFF2-40B4-BE49-F238E27FC236}">
                <a16:creationId xmlns:a16="http://schemas.microsoft.com/office/drawing/2014/main" id="{1F870BD8-3A06-40FA-B8D8-EB2291C72519}"/>
              </a:ext>
            </a:extLst>
          </p:cNvPr>
          <p:cNvSpPr/>
          <p:nvPr/>
        </p:nvSpPr>
        <p:spPr>
          <a:xfrm>
            <a:off x="5528907" y="3736447"/>
            <a:ext cx="879876" cy="2669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Resource Manager</a:t>
            </a:r>
          </a:p>
        </p:txBody>
      </p:sp>
      <p:sp>
        <p:nvSpPr>
          <p:cNvPr id="49" name="Rectangle: Rounded Corners 48">
            <a:extLst>
              <a:ext uri="{FF2B5EF4-FFF2-40B4-BE49-F238E27FC236}">
                <a16:creationId xmlns:a16="http://schemas.microsoft.com/office/drawing/2014/main" id="{D5BC8D69-C7E5-474E-9164-EBDA187FDAAD}"/>
              </a:ext>
            </a:extLst>
          </p:cNvPr>
          <p:cNvSpPr/>
          <p:nvPr/>
        </p:nvSpPr>
        <p:spPr>
          <a:xfrm>
            <a:off x="6247708" y="3888410"/>
            <a:ext cx="599506" cy="2669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APIs</a:t>
            </a:r>
          </a:p>
        </p:txBody>
      </p:sp>
      <p:sp>
        <p:nvSpPr>
          <p:cNvPr id="51" name="Rectangle: Rounded Corners 50">
            <a:extLst>
              <a:ext uri="{FF2B5EF4-FFF2-40B4-BE49-F238E27FC236}">
                <a16:creationId xmlns:a16="http://schemas.microsoft.com/office/drawing/2014/main" id="{EC35AE83-1B0D-46AA-B7DF-2E8E67083BA2}"/>
              </a:ext>
            </a:extLst>
          </p:cNvPr>
          <p:cNvSpPr/>
          <p:nvPr/>
        </p:nvSpPr>
        <p:spPr>
          <a:xfrm>
            <a:off x="5091657" y="3895640"/>
            <a:ext cx="599506" cy="2669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Cloud Events</a:t>
            </a:r>
          </a:p>
        </p:txBody>
      </p:sp>
      <p:sp>
        <p:nvSpPr>
          <p:cNvPr id="52" name="Rectangle: Rounded Corners 51">
            <a:extLst>
              <a:ext uri="{FF2B5EF4-FFF2-40B4-BE49-F238E27FC236}">
                <a16:creationId xmlns:a16="http://schemas.microsoft.com/office/drawing/2014/main" id="{0F76FB7D-A46C-4443-9938-545162CC3775}"/>
              </a:ext>
            </a:extLst>
          </p:cNvPr>
          <p:cNvSpPr/>
          <p:nvPr/>
        </p:nvSpPr>
        <p:spPr>
          <a:xfrm>
            <a:off x="565208" y="4126659"/>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Notifications</a:t>
            </a:r>
          </a:p>
        </p:txBody>
      </p:sp>
      <p:sp>
        <p:nvSpPr>
          <p:cNvPr id="53" name="Rectangle: Rounded Corners 52">
            <a:extLst>
              <a:ext uri="{FF2B5EF4-FFF2-40B4-BE49-F238E27FC236}">
                <a16:creationId xmlns:a16="http://schemas.microsoft.com/office/drawing/2014/main" id="{CC7123AD-63D9-44CC-8694-CC10F4C36697}"/>
              </a:ext>
            </a:extLst>
          </p:cNvPr>
          <p:cNvSpPr/>
          <p:nvPr/>
        </p:nvSpPr>
        <p:spPr>
          <a:xfrm>
            <a:off x="4030159" y="4129307"/>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dirty="0"/>
              <a:t>Cloud Guard</a:t>
            </a:r>
          </a:p>
        </p:txBody>
      </p:sp>
      <p:sp>
        <p:nvSpPr>
          <p:cNvPr id="55" name="Rectangle: Rounded Corners 54">
            <a:extLst>
              <a:ext uri="{FF2B5EF4-FFF2-40B4-BE49-F238E27FC236}">
                <a16:creationId xmlns:a16="http://schemas.microsoft.com/office/drawing/2014/main" id="{07EABEE5-FF1D-4E98-B852-EBCEB87043EA}"/>
              </a:ext>
            </a:extLst>
          </p:cNvPr>
          <p:cNvSpPr/>
          <p:nvPr/>
        </p:nvSpPr>
        <p:spPr>
          <a:xfrm>
            <a:off x="5581635" y="4102354"/>
            <a:ext cx="554954" cy="1380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700" dirty="0"/>
              <a:t>Tagging</a:t>
            </a:r>
          </a:p>
        </p:txBody>
      </p:sp>
      <p:sp>
        <p:nvSpPr>
          <p:cNvPr id="57" name="Rectangle: Rounded Corners 56">
            <a:extLst>
              <a:ext uri="{FF2B5EF4-FFF2-40B4-BE49-F238E27FC236}">
                <a16:creationId xmlns:a16="http://schemas.microsoft.com/office/drawing/2014/main" id="{C3A6A2ED-0C27-4C19-8AF4-F51CEF7CD996}"/>
              </a:ext>
            </a:extLst>
          </p:cNvPr>
          <p:cNvSpPr/>
          <p:nvPr/>
        </p:nvSpPr>
        <p:spPr>
          <a:xfrm>
            <a:off x="6040693" y="4181438"/>
            <a:ext cx="554954" cy="1380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700" dirty="0"/>
              <a:t>Search</a:t>
            </a:r>
          </a:p>
        </p:txBody>
      </p:sp>
    </p:spTree>
    <p:extLst>
      <p:ext uri="{BB962C8B-B14F-4D97-AF65-F5344CB8AC3E}">
        <p14:creationId xmlns:p14="http://schemas.microsoft.com/office/powerpoint/2010/main" val="261527819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Summary</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781965" y="2852680"/>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05937"/>
            <a:chOff x="375699" y="1131597"/>
            <a:chExt cx="1131055" cy="1131055"/>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82466" y="1930974"/>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014" y="1661357"/>
            <a:ext cx="270053" cy="270053"/>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a:cxnSpLocks/>
            <a:endCxn id="52" idx="1"/>
          </p:cNvCxnSpPr>
          <p:nvPr/>
        </p:nvCxnSpPr>
        <p:spPr>
          <a:xfrm flipV="1">
            <a:off x="1355466" y="2602820"/>
            <a:ext cx="1274314" cy="631494"/>
          </a:xfrm>
          <a:prstGeom prst="bentConnector3">
            <a:avLst>
              <a:gd name="adj1" fmla="val 2083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817" y="3208682"/>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7701963" y="3663951"/>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2" name="Footer Placeholder 1">
            <a:extLst>
              <a:ext uri="{FF2B5EF4-FFF2-40B4-BE49-F238E27FC236}">
                <a16:creationId xmlns:a16="http://schemas.microsoft.com/office/drawing/2014/main" id="{B2B5561A-E655-4269-A76E-36EAABD60D09}"/>
              </a:ext>
            </a:extLst>
          </p:cNvPr>
          <p:cNvSpPr>
            <a:spLocks noGrp="1"/>
          </p:cNvSpPr>
          <p:nvPr>
            <p:ph type="ftr" sz="quarter" idx="11"/>
          </p:nvPr>
        </p:nvSpPr>
        <p:spPr/>
        <p:txBody>
          <a:bodyPr/>
          <a:lstStyle/>
          <a:p>
            <a:r>
              <a:rPr lang="en-US"/>
              <a:t>Cloud Native Application Development- on Oracle Cloud | APAC OGB Tour 2021</a:t>
            </a:r>
            <a:endParaRPr lang="nl-NL"/>
          </a:p>
        </p:txBody>
      </p:sp>
      <p:grpSp>
        <p:nvGrpSpPr>
          <p:cNvPr id="159" name="Group 158">
            <a:extLst>
              <a:ext uri="{FF2B5EF4-FFF2-40B4-BE49-F238E27FC236}">
                <a16:creationId xmlns:a16="http://schemas.microsoft.com/office/drawing/2014/main" id="{0CEC45CB-A73F-4293-829B-76583E50B818}"/>
              </a:ext>
            </a:extLst>
          </p:cNvPr>
          <p:cNvGrpSpPr/>
          <p:nvPr/>
        </p:nvGrpSpPr>
        <p:grpSpPr>
          <a:xfrm>
            <a:off x="6382199" y="3221582"/>
            <a:ext cx="918890" cy="543828"/>
            <a:chOff x="2442235" y="4963541"/>
            <a:chExt cx="1013320" cy="763860"/>
          </a:xfrm>
        </p:grpSpPr>
        <p:grpSp>
          <p:nvGrpSpPr>
            <p:cNvPr id="160" name="Group 159">
              <a:extLst>
                <a:ext uri="{FF2B5EF4-FFF2-40B4-BE49-F238E27FC236}">
                  <a16:creationId xmlns:a16="http://schemas.microsoft.com/office/drawing/2014/main" id="{BF7979CE-7835-4B57-B793-EED23DB5A045}"/>
                </a:ext>
              </a:extLst>
            </p:cNvPr>
            <p:cNvGrpSpPr/>
            <p:nvPr/>
          </p:nvGrpSpPr>
          <p:grpSpPr>
            <a:xfrm>
              <a:off x="2608290" y="4963541"/>
              <a:ext cx="728790" cy="602094"/>
              <a:chOff x="2608290" y="5138148"/>
              <a:chExt cx="728790" cy="602094"/>
            </a:xfrm>
          </p:grpSpPr>
          <p:sp>
            <p:nvSpPr>
              <p:cNvPr id="162" name="Rectangle 161">
                <a:extLst>
                  <a:ext uri="{FF2B5EF4-FFF2-40B4-BE49-F238E27FC236}">
                    <a16:creationId xmlns:a16="http://schemas.microsoft.com/office/drawing/2014/main" id="{573CD58F-2D75-4BBD-BEFE-5A606B234948}"/>
                  </a:ext>
                </a:extLst>
              </p:cNvPr>
              <p:cNvSpPr/>
              <p:nvPr/>
            </p:nvSpPr>
            <p:spPr>
              <a:xfrm>
                <a:off x="2608290" y="5138148"/>
                <a:ext cx="728790" cy="602094"/>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63" name="Group 162">
                <a:extLst>
                  <a:ext uri="{FF2B5EF4-FFF2-40B4-BE49-F238E27FC236}">
                    <a16:creationId xmlns:a16="http://schemas.microsoft.com/office/drawing/2014/main" id="{EBF2F976-6AB2-4EF5-99FE-95F776075209}"/>
                  </a:ext>
                </a:extLst>
              </p:cNvPr>
              <p:cNvGrpSpPr/>
              <p:nvPr/>
            </p:nvGrpSpPr>
            <p:grpSpPr>
              <a:xfrm>
                <a:off x="2691708" y="5235297"/>
                <a:ext cx="557643" cy="388382"/>
                <a:chOff x="2158952" y="5020277"/>
                <a:chExt cx="674688" cy="469900"/>
              </a:xfrm>
            </p:grpSpPr>
            <p:sp>
              <p:nvSpPr>
                <p:cNvPr id="164" name="Freeform 4">
                  <a:extLst>
                    <a:ext uri="{FF2B5EF4-FFF2-40B4-BE49-F238E27FC236}">
                      <a16:creationId xmlns:a16="http://schemas.microsoft.com/office/drawing/2014/main" id="{41B0E2E2-C910-47EE-83B0-D6F66B9A26AD}"/>
                    </a:ext>
                  </a:extLst>
                </p:cNvPr>
                <p:cNvSpPr>
                  <a:spLocks noChangeArrowheads="1"/>
                </p:cNvSpPr>
                <p:nvPr/>
              </p:nvSpPr>
              <p:spPr bwMode="auto">
                <a:xfrm>
                  <a:off x="2393902" y="5256814"/>
                  <a:ext cx="28575" cy="31750"/>
                </a:xfrm>
                <a:custGeom>
                  <a:avLst/>
                  <a:gdLst>
                    <a:gd name="T0" fmla="*/ 0 w 80"/>
                    <a:gd name="T1" fmla="*/ 44 h 90"/>
                    <a:gd name="T2" fmla="*/ 39 w 80"/>
                    <a:gd name="T3" fmla="*/ 89 h 90"/>
                    <a:gd name="T4" fmla="*/ 79 w 80"/>
                    <a:gd name="T5" fmla="*/ 57 h 90"/>
                    <a:gd name="T6" fmla="*/ 79 w 80"/>
                    <a:gd name="T7" fmla="*/ 21 h 90"/>
                    <a:gd name="T8" fmla="*/ 39 w 80"/>
                    <a:gd name="T9" fmla="*/ 0 h 90"/>
                    <a:gd name="T10" fmla="*/ 0 w 80"/>
                    <a:gd name="T11" fmla="*/ 44 h 90"/>
                  </a:gdLst>
                  <a:ahLst/>
                  <a:cxnLst>
                    <a:cxn ang="0">
                      <a:pos x="T0" y="T1"/>
                    </a:cxn>
                    <a:cxn ang="0">
                      <a:pos x="T2" y="T3"/>
                    </a:cxn>
                    <a:cxn ang="0">
                      <a:pos x="T4" y="T5"/>
                    </a:cxn>
                    <a:cxn ang="0">
                      <a:pos x="T6" y="T7"/>
                    </a:cxn>
                    <a:cxn ang="0">
                      <a:pos x="T8" y="T9"/>
                    </a:cxn>
                    <a:cxn ang="0">
                      <a:pos x="T10" y="T11"/>
                    </a:cxn>
                  </a:cxnLst>
                  <a:rect l="0" t="0" r="r" b="b"/>
                  <a:pathLst>
                    <a:path w="80" h="90">
                      <a:moveTo>
                        <a:pt x="0" y="44"/>
                      </a:moveTo>
                      <a:cubicBezTo>
                        <a:pt x="0" y="68"/>
                        <a:pt x="13" y="89"/>
                        <a:pt x="39" y="89"/>
                      </a:cubicBezTo>
                      <a:cubicBezTo>
                        <a:pt x="55" y="89"/>
                        <a:pt x="71" y="78"/>
                        <a:pt x="79" y="57"/>
                      </a:cubicBezTo>
                      <a:lnTo>
                        <a:pt x="79" y="21"/>
                      </a:lnTo>
                      <a:cubicBezTo>
                        <a:pt x="68" y="8"/>
                        <a:pt x="52" y="0"/>
                        <a:pt x="39" y="0"/>
                      </a:cubicBezTo>
                      <a:cubicBezTo>
                        <a:pt x="10" y="0"/>
                        <a:pt x="0" y="23"/>
                        <a:pt x="0" y="4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5" name="Freeform 5">
                  <a:extLst>
                    <a:ext uri="{FF2B5EF4-FFF2-40B4-BE49-F238E27FC236}">
                      <a16:creationId xmlns:a16="http://schemas.microsoft.com/office/drawing/2014/main" id="{32B8BD64-D2C6-4036-A1FE-DAADA18293E8}"/>
                    </a:ext>
                  </a:extLst>
                </p:cNvPr>
                <p:cNvSpPr>
                  <a:spLocks noChangeArrowheads="1"/>
                </p:cNvSpPr>
                <p:nvPr/>
              </p:nvSpPr>
              <p:spPr bwMode="auto">
                <a:xfrm>
                  <a:off x="2158952" y="5147277"/>
                  <a:ext cx="471488" cy="273050"/>
                </a:xfrm>
                <a:custGeom>
                  <a:avLst/>
                  <a:gdLst>
                    <a:gd name="T0" fmla="*/ 1206 w 1309"/>
                    <a:gd name="T1" fmla="*/ 0 h 758"/>
                    <a:gd name="T2" fmla="*/ 0 w 1309"/>
                    <a:gd name="T3" fmla="*/ 0 h 758"/>
                    <a:gd name="T4" fmla="*/ 0 w 1309"/>
                    <a:gd name="T5" fmla="*/ 125 h 758"/>
                    <a:gd name="T6" fmla="*/ 0 w 1309"/>
                    <a:gd name="T7" fmla="*/ 125 h 758"/>
                    <a:gd name="T8" fmla="*/ 571 w 1309"/>
                    <a:gd name="T9" fmla="*/ 705 h 758"/>
                    <a:gd name="T10" fmla="*/ 697 w 1309"/>
                    <a:gd name="T11" fmla="*/ 757 h 758"/>
                    <a:gd name="T12" fmla="*/ 697 w 1309"/>
                    <a:gd name="T13" fmla="*/ 757 h 758"/>
                    <a:gd name="T14" fmla="*/ 823 w 1309"/>
                    <a:gd name="T15" fmla="*/ 705 h 758"/>
                    <a:gd name="T16" fmla="*/ 1308 w 1309"/>
                    <a:gd name="T17" fmla="*/ 212 h 758"/>
                    <a:gd name="T18" fmla="*/ 1206 w 1309"/>
                    <a:gd name="T19" fmla="*/ 0 h 758"/>
                    <a:gd name="T20" fmla="*/ 794 w 1309"/>
                    <a:gd name="T21" fmla="*/ 445 h 758"/>
                    <a:gd name="T22" fmla="*/ 739 w 1309"/>
                    <a:gd name="T23" fmla="*/ 406 h 758"/>
                    <a:gd name="T24" fmla="*/ 681 w 1309"/>
                    <a:gd name="T25" fmla="*/ 435 h 758"/>
                    <a:gd name="T26" fmla="*/ 603 w 1309"/>
                    <a:gd name="T27" fmla="*/ 348 h 758"/>
                    <a:gd name="T28" fmla="*/ 681 w 1309"/>
                    <a:gd name="T29" fmla="*/ 259 h 758"/>
                    <a:gd name="T30" fmla="*/ 729 w 1309"/>
                    <a:gd name="T31" fmla="*/ 280 h 758"/>
                    <a:gd name="T32" fmla="*/ 729 w 1309"/>
                    <a:gd name="T33" fmla="*/ 272 h 758"/>
                    <a:gd name="T34" fmla="*/ 736 w 1309"/>
                    <a:gd name="T35" fmla="*/ 264 h 758"/>
                    <a:gd name="T36" fmla="*/ 768 w 1309"/>
                    <a:gd name="T37" fmla="*/ 264 h 758"/>
                    <a:gd name="T38" fmla="*/ 776 w 1309"/>
                    <a:gd name="T39" fmla="*/ 272 h 758"/>
                    <a:gd name="T40" fmla="*/ 776 w 1309"/>
                    <a:gd name="T41" fmla="*/ 346 h 758"/>
                    <a:gd name="T42" fmla="*/ 797 w 1309"/>
                    <a:gd name="T43" fmla="*/ 401 h 758"/>
                    <a:gd name="T44" fmla="*/ 828 w 1309"/>
                    <a:gd name="T45" fmla="*/ 340 h 758"/>
                    <a:gd name="T46" fmla="*/ 697 w 1309"/>
                    <a:gd name="T47" fmla="*/ 215 h 758"/>
                    <a:gd name="T48" fmla="*/ 569 w 1309"/>
                    <a:gd name="T49" fmla="*/ 348 h 758"/>
                    <a:gd name="T50" fmla="*/ 697 w 1309"/>
                    <a:gd name="T51" fmla="*/ 482 h 758"/>
                    <a:gd name="T52" fmla="*/ 750 w 1309"/>
                    <a:gd name="T53" fmla="*/ 471 h 758"/>
                    <a:gd name="T54" fmla="*/ 760 w 1309"/>
                    <a:gd name="T55" fmla="*/ 474 h 758"/>
                    <a:gd name="T56" fmla="*/ 776 w 1309"/>
                    <a:gd name="T57" fmla="*/ 503 h 758"/>
                    <a:gd name="T58" fmla="*/ 773 w 1309"/>
                    <a:gd name="T59" fmla="*/ 513 h 758"/>
                    <a:gd name="T60" fmla="*/ 697 w 1309"/>
                    <a:gd name="T61" fmla="*/ 529 h 758"/>
                    <a:gd name="T62" fmla="*/ 516 w 1309"/>
                    <a:gd name="T63" fmla="*/ 348 h 758"/>
                    <a:gd name="T64" fmla="*/ 700 w 1309"/>
                    <a:gd name="T65" fmla="*/ 167 h 758"/>
                    <a:gd name="T66" fmla="*/ 886 w 1309"/>
                    <a:gd name="T67" fmla="*/ 338 h 758"/>
                    <a:gd name="T68" fmla="*/ 794 w 1309"/>
                    <a:gd name="T69" fmla="*/ 44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9" h="758">
                      <a:moveTo>
                        <a:pt x="1206" y="0"/>
                      </a:moveTo>
                      <a:lnTo>
                        <a:pt x="0" y="0"/>
                      </a:lnTo>
                      <a:lnTo>
                        <a:pt x="0" y="125"/>
                      </a:lnTo>
                      <a:lnTo>
                        <a:pt x="0" y="125"/>
                      </a:lnTo>
                      <a:lnTo>
                        <a:pt x="571" y="705"/>
                      </a:lnTo>
                      <a:cubicBezTo>
                        <a:pt x="605" y="739"/>
                        <a:pt x="650" y="757"/>
                        <a:pt x="697" y="757"/>
                      </a:cubicBezTo>
                      <a:lnTo>
                        <a:pt x="697" y="757"/>
                      </a:lnTo>
                      <a:cubicBezTo>
                        <a:pt x="744" y="757"/>
                        <a:pt x="789" y="739"/>
                        <a:pt x="823" y="705"/>
                      </a:cubicBezTo>
                      <a:lnTo>
                        <a:pt x="1308" y="212"/>
                      </a:lnTo>
                      <a:cubicBezTo>
                        <a:pt x="1250" y="154"/>
                        <a:pt x="1216" y="81"/>
                        <a:pt x="1206" y="0"/>
                      </a:cubicBezTo>
                      <a:close/>
                      <a:moveTo>
                        <a:pt x="794" y="445"/>
                      </a:moveTo>
                      <a:cubicBezTo>
                        <a:pt x="773" y="445"/>
                        <a:pt x="752" y="437"/>
                        <a:pt x="739" y="406"/>
                      </a:cubicBezTo>
                      <a:cubicBezTo>
                        <a:pt x="729" y="424"/>
                        <a:pt x="705" y="435"/>
                        <a:pt x="681" y="435"/>
                      </a:cubicBezTo>
                      <a:cubicBezTo>
                        <a:pt x="634" y="435"/>
                        <a:pt x="603" y="395"/>
                        <a:pt x="603" y="348"/>
                      </a:cubicBezTo>
                      <a:cubicBezTo>
                        <a:pt x="603" y="306"/>
                        <a:pt x="632" y="259"/>
                        <a:pt x="681" y="259"/>
                      </a:cubicBezTo>
                      <a:cubicBezTo>
                        <a:pt x="697" y="259"/>
                        <a:pt x="718" y="267"/>
                        <a:pt x="729" y="280"/>
                      </a:cubicBezTo>
                      <a:lnTo>
                        <a:pt x="729" y="272"/>
                      </a:lnTo>
                      <a:cubicBezTo>
                        <a:pt x="729" y="267"/>
                        <a:pt x="731" y="264"/>
                        <a:pt x="736" y="264"/>
                      </a:cubicBezTo>
                      <a:lnTo>
                        <a:pt x="768" y="264"/>
                      </a:lnTo>
                      <a:cubicBezTo>
                        <a:pt x="773" y="264"/>
                        <a:pt x="776" y="267"/>
                        <a:pt x="776" y="272"/>
                      </a:cubicBezTo>
                      <a:lnTo>
                        <a:pt x="776" y="346"/>
                      </a:lnTo>
                      <a:cubicBezTo>
                        <a:pt x="776" y="388"/>
                        <a:pt x="784" y="401"/>
                        <a:pt x="797" y="401"/>
                      </a:cubicBezTo>
                      <a:cubicBezTo>
                        <a:pt x="818" y="401"/>
                        <a:pt x="828" y="369"/>
                        <a:pt x="828" y="340"/>
                      </a:cubicBezTo>
                      <a:cubicBezTo>
                        <a:pt x="828" y="262"/>
                        <a:pt x="778" y="215"/>
                        <a:pt x="697" y="215"/>
                      </a:cubicBezTo>
                      <a:cubicBezTo>
                        <a:pt x="624" y="215"/>
                        <a:pt x="569" y="272"/>
                        <a:pt x="569" y="348"/>
                      </a:cubicBezTo>
                      <a:cubicBezTo>
                        <a:pt x="569" y="422"/>
                        <a:pt x="624" y="482"/>
                        <a:pt x="697" y="482"/>
                      </a:cubicBezTo>
                      <a:cubicBezTo>
                        <a:pt x="715" y="482"/>
                        <a:pt x="734" y="479"/>
                        <a:pt x="750" y="471"/>
                      </a:cubicBezTo>
                      <a:cubicBezTo>
                        <a:pt x="752" y="469"/>
                        <a:pt x="757" y="471"/>
                        <a:pt x="760" y="474"/>
                      </a:cubicBezTo>
                      <a:lnTo>
                        <a:pt x="776" y="503"/>
                      </a:lnTo>
                      <a:cubicBezTo>
                        <a:pt x="778" y="506"/>
                        <a:pt x="776" y="511"/>
                        <a:pt x="773" y="513"/>
                      </a:cubicBezTo>
                      <a:cubicBezTo>
                        <a:pt x="747" y="524"/>
                        <a:pt x="723" y="529"/>
                        <a:pt x="697" y="529"/>
                      </a:cubicBezTo>
                      <a:cubicBezTo>
                        <a:pt x="597" y="529"/>
                        <a:pt x="516" y="448"/>
                        <a:pt x="516" y="348"/>
                      </a:cubicBezTo>
                      <a:cubicBezTo>
                        <a:pt x="516" y="246"/>
                        <a:pt x="597" y="167"/>
                        <a:pt x="700" y="167"/>
                      </a:cubicBezTo>
                      <a:cubicBezTo>
                        <a:pt x="805" y="167"/>
                        <a:pt x="886" y="236"/>
                        <a:pt x="886" y="338"/>
                      </a:cubicBezTo>
                      <a:cubicBezTo>
                        <a:pt x="878" y="395"/>
                        <a:pt x="852" y="445"/>
                        <a:pt x="794" y="44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6" name="Freeform 6">
                  <a:extLst>
                    <a:ext uri="{FF2B5EF4-FFF2-40B4-BE49-F238E27FC236}">
                      <a16:creationId xmlns:a16="http://schemas.microsoft.com/office/drawing/2014/main" id="{47CBDAE8-2CA1-41BB-B8DF-085EC039D634}"/>
                    </a:ext>
                  </a:extLst>
                </p:cNvPr>
                <p:cNvSpPr>
                  <a:spLocks noChangeArrowheads="1"/>
                </p:cNvSpPr>
                <p:nvPr/>
              </p:nvSpPr>
              <p:spPr bwMode="auto">
                <a:xfrm>
                  <a:off x="2276427" y="5026627"/>
                  <a:ext cx="369888" cy="33337"/>
                </a:xfrm>
                <a:custGeom>
                  <a:avLst/>
                  <a:gdLst>
                    <a:gd name="T0" fmla="*/ 1027 w 1028"/>
                    <a:gd name="T1" fmla="*/ 0 h 92"/>
                    <a:gd name="T2" fmla="*/ 0 w 1028"/>
                    <a:gd name="T3" fmla="*/ 0 h 92"/>
                    <a:gd name="T4" fmla="*/ 0 w 1028"/>
                    <a:gd name="T5" fmla="*/ 91 h 92"/>
                    <a:gd name="T6" fmla="*/ 938 w 1028"/>
                    <a:gd name="T7" fmla="*/ 91 h 92"/>
                    <a:gd name="T8" fmla="*/ 1027 w 1028"/>
                    <a:gd name="T9" fmla="*/ 0 h 92"/>
                  </a:gdLst>
                  <a:ahLst/>
                  <a:cxnLst>
                    <a:cxn ang="0">
                      <a:pos x="T0" y="T1"/>
                    </a:cxn>
                    <a:cxn ang="0">
                      <a:pos x="T2" y="T3"/>
                    </a:cxn>
                    <a:cxn ang="0">
                      <a:pos x="T4" y="T5"/>
                    </a:cxn>
                    <a:cxn ang="0">
                      <a:pos x="T6" y="T7"/>
                    </a:cxn>
                    <a:cxn ang="0">
                      <a:pos x="T8" y="T9"/>
                    </a:cxn>
                  </a:cxnLst>
                  <a:rect l="0" t="0" r="r" b="b"/>
                  <a:pathLst>
                    <a:path w="1028" h="92">
                      <a:moveTo>
                        <a:pt x="1027" y="0"/>
                      </a:moveTo>
                      <a:lnTo>
                        <a:pt x="0" y="0"/>
                      </a:lnTo>
                      <a:lnTo>
                        <a:pt x="0" y="91"/>
                      </a:lnTo>
                      <a:lnTo>
                        <a:pt x="938" y="91"/>
                      </a:lnTo>
                      <a:cubicBezTo>
                        <a:pt x="965" y="55"/>
                        <a:pt x="993" y="23"/>
                        <a:pt x="102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7" name="Freeform 7">
                  <a:extLst>
                    <a:ext uri="{FF2B5EF4-FFF2-40B4-BE49-F238E27FC236}">
                      <a16:creationId xmlns:a16="http://schemas.microsoft.com/office/drawing/2014/main" id="{6A79B5F3-00E7-411C-B5CB-0410D612C9D1}"/>
                    </a:ext>
                  </a:extLst>
                </p:cNvPr>
                <p:cNvSpPr>
                  <a:spLocks noChangeArrowheads="1"/>
                </p:cNvSpPr>
                <p:nvPr/>
              </p:nvSpPr>
              <p:spPr bwMode="auto">
                <a:xfrm>
                  <a:off x="2747915" y="5248877"/>
                  <a:ext cx="33337" cy="134937"/>
                </a:xfrm>
                <a:custGeom>
                  <a:avLst/>
                  <a:gdLst>
                    <a:gd name="T0" fmla="*/ 0 w 93"/>
                    <a:gd name="T1" fmla="*/ 29 h 374"/>
                    <a:gd name="T2" fmla="*/ 0 w 93"/>
                    <a:gd name="T3" fmla="*/ 373 h 374"/>
                    <a:gd name="T4" fmla="*/ 92 w 93"/>
                    <a:gd name="T5" fmla="*/ 373 h 374"/>
                    <a:gd name="T6" fmla="*/ 92 w 93"/>
                    <a:gd name="T7" fmla="*/ 0 h 374"/>
                    <a:gd name="T8" fmla="*/ 0 w 93"/>
                    <a:gd name="T9" fmla="*/ 29 h 374"/>
                  </a:gdLst>
                  <a:ahLst/>
                  <a:cxnLst>
                    <a:cxn ang="0">
                      <a:pos x="T0" y="T1"/>
                    </a:cxn>
                    <a:cxn ang="0">
                      <a:pos x="T2" y="T3"/>
                    </a:cxn>
                    <a:cxn ang="0">
                      <a:pos x="T4" y="T5"/>
                    </a:cxn>
                    <a:cxn ang="0">
                      <a:pos x="T6" y="T7"/>
                    </a:cxn>
                    <a:cxn ang="0">
                      <a:pos x="T8" y="T9"/>
                    </a:cxn>
                  </a:cxnLst>
                  <a:rect l="0" t="0" r="r" b="b"/>
                  <a:pathLst>
                    <a:path w="93" h="374">
                      <a:moveTo>
                        <a:pt x="0" y="29"/>
                      </a:moveTo>
                      <a:lnTo>
                        <a:pt x="0" y="373"/>
                      </a:lnTo>
                      <a:lnTo>
                        <a:pt x="92" y="373"/>
                      </a:lnTo>
                      <a:lnTo>
                        <a:pt x="92" y="0"/>
                      </a:lnTo>
                      <a:cubicBezTo>
                        <a:pt x="63" y="13"/>
                        <a:pt x="31" y="24"/>
                        <a:pt x="0" y="2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8" name="Freeform 8">
                  <a:extLst>
                    <a:ext uri="{FF2B5EF4-FFF2-40B4-BE49-F238E27FC236}">
                      <a16:creationId xmlns:a16="http://schemas.microsoft.com/office/drawing/2014/main" id="{081968B6-B988-4FDD-914C-85883BBDDB17}"/>
                    </a:ext>
                  </a:extLst>
                </p:cNvPr>
                <p:cNvSpPr>
                  <a:spLocks noChangeArrowheads="1"/>
                </p:cNvSpPr>
                <p:nvPr/>
              </p:nvSpPr>
              <p:spPr bwMode="auto">
                <a:xfrm>
                  <a:off x="2687590" y="5256814"/>
                  <a:ext cx="33337" cy="185738"/>
                </a:xfrm>
                <a:custGeom>
                  <a:avLst/>
                  <a:gdLst>
                    <a:gd name="T0" fmla="*/ 0 w 93"/>
                    <a:gd name="T1" fmla="*/ 0 h 518"/>
                    <a:gd name="T2" fmla="*/ 0 w 93"/>
                    <a:gd name="T3" fmla="*/ 517 h 518"/>
                    <a:gd name="T4" fmla="*/ 92 w 93"/>
                    <a:gd name="T5" fmla="*/ 517 h 518"/>
                    <a:gd name="T6" fmla="*/ 92 w 93"/>
                    <a:gd name="T7" fmla="*/ 13 h 518"/>
                    <a:gd name="T8" fmla="*/ 0 w 93"/>
                    <a:gd name="T9" fmla="*/ 0 h 518"/>
                  </a:gdLst>
                  <a:ahLst/>
                  <a:cxnLst>
                    <a:cxn ang="0">
                      <a:pos x="T0" y="T1"/>
                    </a:cxn>
                    <a:cxn ang="0">
                      <a:pos x="T2" y="T3"/>
                    </a:cxn>
                    <a:cxn ang="0">
                      <a:pos x="T4" y="T5"/>
                    </a:cxn>
                    <a:cxn ang="0">
                      <a:pos x="T6" y="T7"/>
                    </a:cxn>
                    <a:cxn ang="0">
                      <a:pos x="T8" y="T9"/>
                    </a:cxn>
                  </a:cxnLst>
                  <a:rect l="0" t="0" r="r" b="b"/>
                  <a:pathLst>
                    <a:path w="93" h="518">
                      <a:moveTo>
                        <a:pt x="0" y="0"/>
                      </a:moveTo>
                      <a:lnTo>
                        <a:pt x="0" y="517"/>
                      </a:lnTo>
                      <a:lnTo>
                        <a:pt x="92" y="517"/>
                      </a:lnTo>
                      <a:lnTo>
                        <a:pt x="92" y="13"/>
                      </a:lnTo>
                      <a:cubicBezTo>
                        <a:pt x="61" y="13"/>
                        <a:pt x="29" y="8"/>
                        <a:pt x="0"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9" name="Freeform 9">
                  <a:extLst>
                    <a:ext uri="{FF2B5EF4-FFF2-40B4-BE49-F238E27FC236}">
                      <a16:creationId xmlns:a16="http://schemas.microsoft.com/office/drawing/2014/main" id="{A61F1774-3D7B-45B0-A1E1-74218D405AF1}"/>
                    </a:ext>
                  </a:extLst>
                </p:cNvPr>
                <p:cNvSpPr>
                  <a:spLocks noChangeArrowheads="1"/>
                </p:cNvSpPr>
                <p:nvPr/>
              </p:nvSpPr>
              <p:spPr bwMode="auto">
                <a:xfrm>
                  <a:off x="2217690" y="5086952"/>
                  <a:ext cx="384175" cy="33337"/>
                </a:xfrm>
                <a:custGeom>
                  <a:avLst/>
                  <a:gdLst>
                    <a:gd name="T0" fmla="*/ 1067 w 1068"/>
                    <a:gd name="T1" fmla="*/ 0 h 93"/>
                    <a:gd name="T2" fmla="*/ 0 w 1068"/>
                    <a:gd name="T3" fmla="*/ 0 h 93"/>
                    <a:gd name="T4" fmla="*/ 0 w 1068"/>
                    <a:gd name="T5" fmla="*/ 92 h 93"/>
                    <a:gd name="T6" fmla="*/ 1046 w 1068"/>
                    <a:gd name="T7" fmla="*/ 92 h 93"/>
                    <a:gd name="T8" fmla="*/ 1067 w 1068"/>
                    <a:gd name="T9" fmla="*/ 0 h 93"/>
                  </a:gdLst>
                  <a:ahLst/>
                  <a:cxnLst>
                    <a:cxn ang="0">
                      <a:pos x="T0" y="T1"/>
                    </a:cxn>
                    <a:cxn ang="0">
                      <a:pos x="T2" y="T3"/>
                    </a:cxn>
                    <a:cxn ang="0">
                      <a:pos x="T4" y="T5"/>
                    </a:cxn>
                    <a:cxn ang="0">
                      <a:pos x="T6" y="T7"/>
                    </a:cxn>
                    <a:cxn ang="0">
                      <a:pos x="T8" y="T9"/>
                    </a:cxn>
                  </a:cxnLst>
                  <a:rect l="0" t="0" r="r" b="b"/>
                  <a:pathLst>
                    <a:path w="1068" h="93">
                      <a:moveTo>
                        <a:pt x="1067" y="0"/>
                      </a:moveTo>
                      <a:lnTo>
                        <a:pt x="0" y="0"/>
                      </a:lnTo>
                      <a:lnTo>
                        <a:pt x="0" y="92"/>
                      </a:lnTo>
                      <a:lnTo>
                        <a:pt x="1046" y="92"/>
                      </a:lnTo>
                      <a:cubicBezTo>
                        <a:pt x="1048" y="58"/>
                        <a:pt x="1056" y="29"/>
                        <a:pt x="1067"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0" name="Freeform 10">
                  <a:extLst>
                    <a:ext uri="{FF2B5EF4-FFF2-40B4-BE49-F238E27FC236}">
                      <a16:creationId xmlns:a16="http://schemas.microsoft.com/office/drawing/2014/main" id="{E48A5ABD-0AFE-484A-A702-572FB30D29B4}"/>
                    </a:ext>
                  </a:extLst>
                </p:cNvPr>
                <p:cNvSpPr>
                  <a:spLocks noChangeArrowheads="1"/>
                </p:cNvSpPr>
                <p:nvPr/>
              </p:nvSpPr>
              <p:spPr bwMode="auto">
                <a:xfrm>
                  <a:off x="2158952" y="5218714"/>
                  <a:ext cx="500063" cy="271463"/>
                </a:xfrm>
                <a:custGeom>
                  <a:avLst/>
                  <a:gdLst>
                    <a:gd name="T0" fmla="*/ 1350 w 1391"/>
                    <a:gd name="T1" fmla="*/ 45 h 754"/>
                    <a:gd name="T2" fmla="*/ 863 w 1391"/>
                    <a:gd name="T3" fmla="*/ 541 h 754"/>
                    <a:gd name="T4" fmla="*/ 697 w 1391"/>
                    <a:gd name="T5" fmla="*/ 609 h 754"/>
                    <a:gd name="T6" fmla="*/ 697 w 1391"/>
                    <a:gd name="T7" fmla="*/ 609 h 754"/>
                    <a:gd name="T8" fmla="*/ 532 w 1391"/>
                    <a:gd name="T9" fmla="*/ 541 h 754"/>
                    <a:gd name="T10" fmla="*/ 0 w 1391"/>
                    <a:gd name="T11" fmla="*/ 0 h 754"/>
                    <a:gd name="T12" fmla="*/ 0 w 1391"/>
                    <a:gd name="T13" fmla="*/ 753 h 754"/>
                    <a:gd name="T14" fmla="*/ 1390 w 1391"/>
                    <a:gd name="T15" fmla="*/ 753 h 754"/>
                    <a:gd name="T16" fmla="*/ 1390 w 1391"/>
                    <a:gd name="T17" fmla="*/ 71 h 754"/>
                    <a:gd name="T18" fmla="*/ 1350 w 1391"/>
                    <a:gd name="T19" fmla="*/ 4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1" h="754">
                      <a:moveTo>
                        <a:pt x="1350" y="45"/>
                      </a:moveTo>
                      <a:lnTo>
                        <a:pt x="863" y="541"/>
                      </a:lnTo>
                      <a:cubicBezTo>
                        <a:pt x="818" y="585"/>
                        <a:pt x="760" y="609"/>
                        <a:pt x="697" y="609"/>
                      </a:cubicBezTo>
                      <a:lnTo>
                        <a:pt x="697" y="609"/>
                      </a:lnTo>
                      <a:cubicBezTo>
                        <a:pt x="635" y="609"/>
                        <a:pt x="577" y="585"/>
                        <a:pt x="532" y="541"/>
                      </a:cubicBezTo>
                      <a:lnTo>
                        <a:pt x="0" y="0"/>
                      </a:lnTo>
                      <a:lnTo>
                        <a:pt x="0" y="753"/>
                      </a:lnTo>
                      <a:lnTo>
                        <a:pt x="1390" y="753"/>
                      </a:lnTo>
                      <a:lnTo>
                        <a:pt x="1390" y="71"/>
                      </a:lnTo>
                      <a:cubicBezTo>
                        <a:pt x="1376" y="66"/>
                        <a:pt x="1363" y="56"/>
                        <a:pt x="1350" y="4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1" name="Freeform 11">
                  <a:extLst>
                    <a:ext uri="{FF2B5EF4-FFF2-40B4-BE49-F238E27FC236}">
                      <a16:creationId xmlns:a16="http://schemas.microsoft.com/office/drawing/2014/main" id="{70B493B6-0A51-46BA-A21F-F5C5F9A45D56}"/>
                    </a:ext>
                  </a:extLst>
                </p:cNvPr>
                <p:cNvSpPr>
                  <a:spLocks noChangeArrowheads="1"/>
                </p:cNvSpPr>
                <p:nvPr/>
              </p:nvSpPr>
              <p:spPr bwMode="auto">
                <a:xfrm>
                  <a:off x="2612977" y="5020277"/>
                  <a:ext cx="220663" cy="220662"/>
                </a:xfrm>
                <a:custGeom>
                  <a:avLst/>
                  <a:gdLst>
                    <a:gd name="T0" fmla="*/ 307 w 615"/>
                    <a:gd name="T1" fmla="*/ 0 h 614"/>
                    <a:gd name="T2" fmla="*/ 0 w 615"/>
                    <a:gd name="T3" fmla="*/ 307 h 614"/>
                    <a:gd name="T4" fmla="*/ 307 w 615"/>
                    <a:gd name="T5" fmla="*/ 613 h 614"/>
                    <a:gd name="T6" fmla="*/ 614 w 615"/>
                    <a:gd name="T7" fmla="*/ 307 h 614"/>
                    <a:gd name="T8" fmla="*/ 307 w 615"/>
                    <a:gd name="T9" fmla="*/ 0 h 614"/>
                    <a:gd name="T10" fmla="*/ 446 w 615"/>
                    <a:gd name="T11" fmla="*/ 343 h 614"/>
                    <a:gd name="T12" fmla="*/ 482 w 615"/>
                    <a:gd name="T13" fmla="*/ 359 h 614"/>
                    <a:gd name="T14" fmla="*/ 488 w 615"/>
                    <a:gd name="T15" fmla="*/ 370 h 614"/>
                    <a:gd name="T16" fmla="*/ 477 w 615"/>
                    <a:gd name="T17" fmla="*/ 393 h 614"/>
                    <a:gd name="T18" fmla="*/ 467 w 615"/>
                    <a:gd name="T19" fmla="*/ 398 h 614"/>
                    <a:gd name="T20" fmla="*/ 430 w 615"/>
                    <a:gd name="T21" fmla="*/ 383 h 614"/>
                    <a:gd name="T22" fmla="*/ 383 w 615"/>
                    <a:gd name="T23" fmla="*/ 430 h 614"/>
                    <a:gd name="T24" fmla="*/ 399 w 615"/>
                    <a:gd name="T25" fmla="*/ 469 h 614"/>
                    <a:gd name="T26" fmla="*/ 393 w 615"/>
                    <a:gd name="T27" fmla="*/ 480 h 614"/>
                    <a:gd name="T28" fmla="*/ 370 w 615"/>
                    <a:gd name="T29" fmla="*/ 490 h 614"/>
                    <a:gd name="T30" fmla="*/ 359 w 615"/>
                    <a:gd name="T31" fmla="*/ 485 h 614"/>
                    <a:gd name="T32" fmla="*/ 344 w 615"/>
                    <a:gd name="T33" fmla="*/ 446 h 614"/>
                    <a:gd name="T34" fmla="*/ 312 w 615"/>
                    <a:gd name="T35" fmla="*/ 451 h 614"/>
                    <a:gd name="T36" fmla="*/ 278 w 615"/>
                    <a:gd name="T37" fmla="*/ 448 h 614"/>
                    <a:gd name="T38" fmla="*/ 262 w 615"/>
                    <a:gd name="T39" fmla="*/ 488 h 614"/>
                    <a:gd name="T40" fmla="*/ 252 w 615"/>
                    <a:gd name="T41" fmla="*/ 493 h 614"/>
                    <a:gd name="T42" fmla="*/ 228 w 615"/>
                    <a:gd name="T43" fmla="*/ 482 h 614"/>
                    <a:gd name="T44" fmla="*/ 223 w 615"/>
                    <a:gd name="T45" fmla="*/ 472 h 614"/>
                    <a:gd name="T46" fmla="*/ 239 w 615"/>
                    <a:gd name="T47" fmla="*/ 435 h 614"/>
                    <a:gd name="T48" fmla="*/ 191 w 615"/>
                    <a:gd name="T49" fmla="*/ 388 h 614"/>
                    <a:gd name="T50" fmla="*/ 155 w 615"/>
                    <a:gd name="T51" fmla="*/ 404 h 614"/>
                    <a:gd name="T52" fmla="*/ 144 w 615"/>
                    <a:gd name="T53" fmla="*/ 398 h 614"/>
                    <a:gd name="T54" fmla="*/ 134 w 615"/>
                    <a:gd name="T55" fmla="*/ 375 h 614"/>
                    <a:gd name="T56" fmla="*/ 139 w 615"/>
                    <a:gd name="T57" fmla="*/ 364 h 614"/>
                    <a:gd name="T58" fmla="*/ 176 w 615"/>
                    <a:gd name="T59" fmla="*/ 349 h 614"/>
                    <a:gd name="T60" fmla="*/ 176 w 615"/>
                    <a:gd name="T61" fmla="*/ 283 h 614"/>
                    <a:gd name="T62" fmla="*/ 139 w 615"/>
                    <a:gd name="T63" fmla="*/ 267 h 614"/>
                    <a:gd name="T64" fmla="*/ 134 w 615"/>
                    <a:gd name="T65" fmla="*/ 257 h 614"/>
                    <a:gd name="T66" fmla="*/ 144 w 615"/>
                    <a:gd name="T67" fmla="*/ 233 h 614"/>
                    <a:gd name="T68" fmla="*/ 155 w 615"/>
                    <a:gd name="T69" fmla="*/ 228 h 614"/>
                    <a:gd name="T70" fmla="*/ 191 w 615"/>
                    <a:gd name="T71" fmla="*/ 244 h 614"/>
                    <a:gd name="T72" fmla="*/ 239 w 615"/>
                    <a:gd name="T73" fmla="*/ 197 h 614"/>
                    <a:gd name="T74" fmla="*/ 223 w 615"/>
                    <a:gd name="T75" fmla="*/ 160 h 614"/>
                    <a:gd name="T76" fmla="*/ 228 w 615"/>
                    <a:gd name="T77" fmla="*/ 149 h 614"/>
                    <a:gd name="T78" fmla="*/ 252 w 615"/>
                    <a:gd name="T79" fmla="*/ 139 h 614"/>
                    <a:gd name="T80" fmla="*/ 262 w 615"/>
                    <a:gd name="T81" fmla="*/ 144 h 614"/>
                    <a:gd name="T82" fmla="*/ 278 w 615"/>
                    <a:gd name="T83" fmla="*/ 181 h 614"/>
                    <a:gd name="T84" fmla="*/ 344 w 615"/>
                    <a:gd name="T85" fmla="*/ 181 h 614"/>
                    <a:gd name="T86" fmla="*/ 359 w 615"/>
                    <a:gd name="T87" fmla="*/ 144 h 614"/>
                    <a:gd name="T88" fmla="*/ 370 w 615"/>
                    <a:gd name="T89" fmla="*/ 139 h 614"/>
                    <a:gd name="T90" fmla="*/ 393 w 615"/>
                    <a:gd name="T91" fmla="*/ 149 h 614"/>
                    <a:gd name="T92" fmla="*/ 399 w 615"/>
                    <a:gd name="T93" fmla="*/ 160 h 614"/>
                    <a:gd name="T94" fmla="*/ 383 w 615"/>
                    <a:gd name="T95" fmla="*/ 197 h 614"/>
                    <a:gd name="T96" fmla="*/ 430 w 615"/>
                    <a:gd name="T97" fmla="*/ 244 h 614"/>
                    <a:gd name="T98" fmla="*/ 467 w 615"/>
                    <a:gd name="T99" fmla="*/ 228 h 614"/>
                    <a:gd name="T100" fmla="*/ 477 w 615"/>
                    <a:gd name="T101" fmla="*/ 233 h 614"/>
                    <a:gd name="T102" fmla="*/ 488 w 615"/>
                    <a:gd name="T103" fmla="*/ 257 h 614"/>
                    <a:gd name="T104" fmla="*/ 482 w 615"/>
                    <a:gd name="T105" fmla="*/ 267 h 614"/>
                    <a:gd name="T106" fmla="*/ 446 w 615"/>
                    <a:gd name="T107" fmla="*/ 283 h 614"/>
                    <a:gd name="T108" fmla="*/ 446 w 615"/>
                    <a:gd name="T109" fmla="*/ 343 h 614"/>
                    <a:gd name="T110" fmla="*/ 393 w 615"/>
                    <a:gd name="T111" fmla="*/ 275 h 614"/>
                    <a:gd name="T112" fmla="*/ 344 w 615"/>
                    <a:gd name="T113" fmla="*/ 396 h 614"/>
                    <a:gd name="T114" fmla="*/ 223 w 615"/>
                    <a:gd name="T115" fmla="*/ 346 h 614"/>
                    <a:gd name="T116" fmla="*/ 273 w 615"/>
                    <a:gd name="T117" fmla="*/ 225 h 614"/>
                    <a:gd name="T118" fmla="*/ 309 w 615"/>
                    <a:gd name="T119" fmla="*/ 218 h 614"/>
                    <a:gd name="T120" fmla="*/ 393 w 615"/>
                    <a:gd name="T121" fmla="*/ 27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614">
                      <a:moveTo>
                        <a:pt x="307" y="0"/>
                      </a:moveTo>
                      <a:cubicBezTo>
                        <a:pt x="136" y="0"/>
                        <a:pt x="0" y="137"/>
                        <a:pt x="0" y="307"/>
                      </a:cubicBezTo>
                      <a:cubicBezTo>
                        <a:pt x="0" y="478"/>
                        <a:pt x="136" y="613"/>
                        <a:pt x="307" y="613"/>
                      </a:cubicBezTo>
                      <a:cubicBezTo>
                        <a:pt x="477" y="613"/>
                        <a:pt x="614" y="477"/>
                        <a:pt x="614" y="307"/>
                      </a:cubicBezTo>
                      <a:cubicBezTo>
                        <a:pt x="614" y="139"/>
                        <a:pt x="477" y="0"/>
                        <a:pt x="307" y="0"/>
                      </a:cubicBezTo>
                      <a:close/>
                      <a:moveTo>
                        <a:pt x="446" y="343"/>
                      </a:moveTo>
                      <a:lnTo>
                        <a:pt x="482" y="359"/>
                      </a:lnTo>
                      <a:cubicBezTo>
                        <a:pt x="488" y="362"/>
                        <a:pt x="490" y="367"/>
                        <a:pt x="488" y="370"/>
                      </a:cubicBezTo>
                      <a:lnTo>
                        <a:pt x="477" y="393"/>
                      </a:lnTo>
                      <a:cubicBezTo>
                        <a:pt x="475" y="398"/>
                        <a:pt x="469" y="401"/>
                        <a:pt x="467" y="398"/>
                      </a:cubicBezTo>
                      <a:lnTo>
                        <a:pt x="430" y="383"/>
                      </a:lnTo>
                      <a:cubicBezTo>
                        <a:pt x="420" y="401"/>
                        <a:pt x="404" y="417"/>
                        <a:pt x="383" y="430"/>
                      </a:cubicBezTo>
                      <a:lnTo>
                        <a:pt x="399" y="469"/>
                      </a:lnTo>
                      <a:cubicBezTo>
                        <a:pt x="401" y="474"/>
                        <a:pt x="399" y="480"/>
                        <a:pt x="393" y="480"/>
                      </a:cubicBezTo>
                      <a:lnTo>
                        <a:pt x="370" y="490"/>
                      </a:lnTo>
                      <a:cubicBezTo>
                        <a:pt x="365" y="493"/>
                        <a:pt x="359" y="490"/>
                        <a:pt x="359" y="485"/>
                      </a:cubicBezTo>
                      <a:lnTo>
                        <a:pt x="344" y="446"/>
                      </a:lnTo>
                      <a:cubicBezTo>
                        <a:pt x="333" y="448"/>
                        <a:pt x="323" y="451"/>
                        <a:pt x="312" y="451"/>
                      </a:cubicBezTo>
                      <a:cubicBezTo>
                        <a:pt x="302" y="451"/>
                        <a:pt x="291" y="448"/>
                        <a:pt x="278" y="448"/>
                      </a:cubicBezTo>
                      <a:lnTo>
                        <a:pt x="262" y="488"/>
                      </a:lnTo>
                      <a:cubicBezTo>
                        <a:pt x="260" y="493"/>
                        <a:pt x="254" y="495"/>
                        <a:pt x="252" y="493"/>
                      </a:cubicBezTo>
                      <a:lnTo>
                        <a:pt x="228" y="482"/>
                      </a:lnTo>
                      <a:cubicBezTo>
                        <a:pt x="223" y="480"/>
                        <a:pt x="220" y="474"/>
                        <a:pt x="223" y="472"/>
                      </a:cubicBezTo>
                      <a:lnTo>
                        <a:pt x="239" y="435"/>
                      </a:lnTo>
                      <a:cubicBezTo>
                        <a:pt x="220" y="425"/>
                        <a:pt x="205" y="409"/>
                        <a:pt x="191" y="388"/>
                      </a:cubicBezTo>
                      <a:lnTo>
                        <a:pt x="155" y="404"/>
                      </a:lnTo>
                      <a:cubicBezTo>
                        <a:pt x="150" y="406"/>
                        <a:pt x="144" y="404"/>
                        <a:pt x="144" y="398"/>
                      </a:cubicBezTo>
                      <a:lnTo>
                        <a:pt x="134" y="375"/>
                      </a:lnTo>
                      <a:cubicBezTo>
                        <a:pt x="131" y="370"/>
                        <a:pt x="134" y="364"/>
                        <a:pt x="139" y="364"/>
                      </a:cubicBezTo>
                      <a:lnTo>
                        <a:pt x="176" y="349"/>
                      </a:lnTo>
                      <a:cubicBezTo>
                        <a:pt x="171" y="328"/>
                        <a:pt x="171" y="304"/>
                        <a:pt x="176" y="283"/>
                      </a:cubicBezTo>
                      <a:lnTo>
                        <a:pt x="139" y="267"/>
                      </a:lnTo>
                      <a:cubicBezTo>
                        <a:pt x="134" y="265"/>
                        <a:pt x="131" y="259"/>
                        <a:pt x="134" y="257"/>
                      </a:cubicBezTo>
                      <a:lnTo>
                        <a:pt x="144" y="233"/>
                      </a:lnTo>
                      <a:cubicBezTo>
                        <a:pt x="147" y="228"/>
                        <a:pt x="152" y="225"/>
                        <a:pt x="155" y="228"/>
                      </a:cubicBezTo>
                      <a:lnTo>
                        <a:pt x="191" y="244"/>
                      </a:lnTo>
                      <a:cubicBezTo>
                        <a:pt x="202" y="225"/>
                        <a:pt x="218" y="210"/>
                        <a:pt x="239" y="197"/>
                      </a:cubicBezTo>
                      <a:lnTo>
                        <a:pt x="223" y="160"/>
                      </a:lnTo>
                      <a:cubicBezTo>
                        <a:pt x="220" y="155"/>
                        <a:pt x="223" y="149"/>
                        <a:pt x="228" y="149"/>
                      </a:cubicBezTo>
                      <a:lnTo>
                        <a:pt x="252" y="139"/>
                      </a:lnTo>
                      <a:cubicBezTo>
                        <a:pt x="257" y="136"/>
                        <a:pt x="262" y="139"/>
                        <a:pt x="262" y="144"/>
                      </a:cubicBezTo>
                      <a:lnTo>
                        <a:pt x="278" y="181"/>
                      </a:lnTo>
                      <a:cubicBezTo>
                        <a:pt x="299" y="176"/>
                        <a:pt x="323" y="176"/>
                        <a:pt x="344" y="181"/>
                      </a:cubicBezTo>
                      <a:lnTo>
                        <a:pt x="359" y="144"/>
                      </a:lnTo>
                      <a:cubicBezTo>
                        <a:pt x="362" y="139"/>
                        <a:pt x="367" y="136"/>
                        <a:pt x="370" y="139"/>
                      </a:cubicBezTo>
                      <a:lnTo>
                        <a:pt x="393" y="149"/>
                      </a:lnTo>
                      <a:cubicBezTo>
                        <a:pt x="399" y="152"/>
                        <a:pt x="401" y="157"/>
                        <a:pt x="399" y="160"/>
                      </a:cubicBezTo>
                      <a:lnTo>
                        <a:pt x="383" y="197"/>
                      </a:lnTo>
                      <a:cubicBezTo>
                        <a:pt x="401" y="207"/>
                        <a:pt x="417" y="223"/>
                        <a:pt x="430" y="244"/>
                      </a:cubicBezTo>
                      <a:lnTo>
                        <a:pt x="467" y="228"/>
                      </a:lnTo>
                      <a:cubicBezTo>
                        <a:pt x="472" y="225"/>
                        <a:pt x="477" y="228"/>
                        <a:pt x="477" y="233"/>
                      </a:cubicBezTo>
                      <a:lnTo>
                        <a:pt x="488" y="257"/>
                      </a:lnTo>
                      <a:cubicBezTo>
                        <a:pt x="490" y="262"/>
                        <a:pt x="488" y="267"/>
                        <a:pt x="482" y="267"/>
                      </a:cubicBezTo>
                      <a:lnTo>
                        <a:pt x="446" y="283"/>
                      </a:lnTo>
                      <a:cubicBezTo>
                        <a:pt x="451" y="299"/>
                        <a:pt x="451" y="320"/>
                        <a:pt x="446" y="343"/>
                      </a:cubicBezTo>
                      <a:close/>
                      <a:moveTo>
                        <a:pt x="393" y="275"/>
                      </a:moveTo>
                      <a:cubicBezTo>
                        <a:pt x="412" y="322"/>
                        <a:pt x="391" y="377"/>
                        <a:pt x="344" y="396"/>
                      </a:cubicBezTo>
                      <a:cubicBezTo>
                        <a:pt x="296" y="414"/>
                        <a:pt x="241" y="393"/>
                        <a:pt x="223" y="346"/>
                      </a:cubicBezTo>
                      <a:cubicBezTo>
                        <a:pt x="202" y="299"/>
                        <a:pt x="226" y="244"/>
                        <a:pt x="273" y="225"/>
                      </a:cubicBezTo>
                      <a:cubicBezTo>
                        <a:pt x="283" y="220"/>
                        <a:pt x="296" y="218"/>
                        <a:pt x="309" y="218"/>
                      </a:cubicBezTo>
                      <a:cubicBezTo>
                        <a:pt x="344" y="218"/>
                        <a:pt x="378" y="238"/>
                        <a:pt x="393" y="275"/>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61" name="Rectangle 160">
              <a:extLst>
                <a:ext uri="{FF2B5EF4-FFF2-40B4-BE49-F238E27FC236}">
                  <a16:creationId xmlns:a16="http://schemas.microsoft.com/office/drawing/2014/main" id="{C23A3039-EA6E-4560-A2B8-914CF8E7F3A3}"/>
                </a:ext>
              </a:extLst>
            </p:cNvPr>
            <p:cNvSpPr/>
            <p:nvPr/>
          </p:nvSpPr>
          <p:spPr>
            <a:xfrm>
              <a:off x="2442235" y="5511957"/>
              <a:ext cx="1013320"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Email Delivery</a:t>
              </a:r>
            </a:p>
          </p:txBody>
        </p:sp>
      </p:grpSp>
      <p:sp>
        <p:nvSpPr>
          <p:cNvPr id="89" name="TextBox 88">
            <a:extLst>
              <a:ext uri="{FF2B5EF4-FFF2-40B4-BE49-F238E27FC236}">
                <a16:creationId xmlns:a16="http://schemas.microsoft.com/office/drawing/2014/main" id="{2B27355B-F867-41EB-BA41-B2154304C3A4}"/>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cxnSp>
        <p:nvCxnSpPr>
          <p:cNvPr id="93" name="Connector: Elbow 92">
            <a:extLst>
              <a:ext uri="{FF2B5EF4-FFF2-40B4-BE49-F238E27FC236}">
                <a16:creationId xmlns:a16="http://schemas.microsoft.com/office/drawing/2014/main" id="{B8ED4841-BBFF-470C-B258-ACE164DA6144}"/>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75CA2D1C-B944-4CC8-B374-53A53E54AD82}"/>
              </a:ext>
            </a:extLst>
          </p:cNvPr>
          <p:cNvSpPr/>
          <p:nvPr/>
        </p:nvSpPr>
        <p:spPr>
          <a:xfrm>
            <a:off x="4207347" y="44779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pic>
        <p:nvPicPr>
          <p:cNvPr id="103" name="Graphic 8">
            <a:extLst>
              <a:ext uri="{FF2B5EF4-FFF2-40B4-BE49-F238E27FC236}">
                <a16:creationId xmlns:a16="http://schemas.microsoft.com/office/drawing/2014/main" id="{640BAFDC-47C6-49C7-9966-68449351CB9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356367" y="4068669"/>
            <a:ext cx="507902" cy="507902"/>
          </a:xfrm>
          <a:prstGeom prst="rect">
            <a:avLst/>
          </a:prstGeom>
        </p:spPr>
      </p:pic>
      <p:sp>
        <p:nvSpPr>
          <p:cNvPr id="106" name="Rectangle 105">
            <a:extLst>
              <a:ext uri="{FF2B5EF4-FFF2-40B4-BE49-F238E27FC236}">
                <a16:creationId xmlns:a16="http://schemas.microsoft.com/office/drawing/2014/main" id="{733E2420-55A4-47BB-A080-6412894AB38B}"/>
              </a:ext>
            </a:extLst>
          </p:cNvPr>
          <p:cNvSpPr/>
          <p:nvPr/>
        </p:nvSpPr>
        <p:spPr>
          <a:xfrm>
            <a:off x="3143193" y="3918397"/>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107" name="Graphic 106">
            <a:extLst>
              <a:ext uri="{FF2B5EF4-FFF2-40B4-BE49-F238E27FC236}">
                <a16:creationId xmlns:a16="http://schemas.microsoft.com/office/drawing/2014/main" id="{D28A4D7B-1B31-48FD-9F8F-5C64B211004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253935" y="3514225"/>
            <a:ext cx="496952" cy="496952"/>
          </a:xfrm>
          <a:prstGeom prst="rect">
            <a:avLst/>
          </a:prstGeom>
        </p:spPr>
      </p:pic>
      <p:sp>
        <p:nvSpPr>
          <p:cNvPr id="128" name="Rectangle 127">
            <a:extLst>
              <a:ext uri="{FF2B5EF4-FFF2-40B4-BE49-F238E27FC236}">
                <a16:creationId xmlns:a16="http://schemas.microsoft.com/office/drawing/2014/main" id="{7F88E3DB-CB8A-4DBC-BE82-D52628D465A6}"/>
              </a:ext>
            </a:extLst>
          </p:cNvPr>
          <p:cNvSpPr/>
          <p:nvPr/>
        </p:nvSpPr>
        <p:spPr>
          <a:xfrm>
            <a:off x="2201120" y="1005132"/>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DDoS Protection</a:t>
            </a:r>
          </a:p>
        </p:txBody>
      </p:sp>
      <p:pic>
        <p:nvPicPr>
          <p:cNvPr id="130" name="Graphic 129">
            <a:extLst>
              <a:ext uri="{FF2B5EF4-FFF2-40B4-BE49-F238E27FC236}">
                <a16:creationId xmlns:a16="http://schemas.microsoft.com/office/drawing/2014/main" id="{D118D57F-3950-4B00-B495-2E34B6FBE03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337341" y="584320"/>
            <a:ext cx="496952" cy="496952"/>
          </a:xfrm>
          <a:prstGeom prst="rect">
            <a:avLst/>
          </a:prstGeom>
        </p:spPr>
      </p:pic>
      <p:sp>
        <p:nvSpPr>
          <p:cNvPr id="133" name="Rectangle 132">
            <a:extLst>
              <a:ext uri="{FF2B5EF4-FFF2-40B4-BE49-F238E27FC236}">
                <a16:creationId xmlns:a16="http://schemas.microsoft.com/office/drawing/2014/main" id="{CFA1DA16-7AC1-4F9A-9113-C86878DA13F7}"/>
              </a:ext>
            </a:extLst>
          </p:cNvPr>
          <p:cNvSpPr/>
          <p:nvPr/>
        </p:nvSpPr>
        <p:spPr>
          <a:xfrm>
            <a:off x="2247682" y="1779674"/>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WAF</a:t>
            </a:r>
          </a:p>
        </p:txBody>
      </p:sp>
      <p:pic>
        <p:nvPicPr>
          <p:cNvPr id="134" name="Graphic 133">
            <a:extLst>
              <a:ext uri="{FF2B5EF4-FFF2-40B4-BE49-F238E27FC236}">
                <a16:creationId xmlns:a16="http://schemas.microsoft.com/office/drawing/2014/main" id="{B55E0B1D-F833-4753-9E28-E06E7EF8F7B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412850" y="1348968"/>
            <a:ext cx="496952" cy="496952"/>
          </a:xfrm>
          <a:prstGeom prst="rect">
            <a:avLst/>
          </a:prstGeom>
        </p:spPr>
      </p:pic>
      <p:sp>
        <p:nvSpPr>
          <p:cNvPr id="135" name="Rectangle 134">
            <a:extLst>
              <a:ext uri="{FF2B5EF4-FFF2-40B4-BE49-F238E27FC236}">
                <a16:creationId xmlns:a16="http://schemas.microsoft.com/office/drawing/2014/main" id="{62099F5D-CB36-4BCD-85F6-41AF0E91206C}"/>
              </a:ext>
            </a:extLst>
          </p:cNvPr>
          <p:cNvSpPr/>
          <p:nvPr/>
        </p:nvSpPr>
        <p:spPr>
          <a:xfrm>
            <a:off x="8142971" y="344392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Cloud Guard</a:t>
            </a:r>
          </a:p>
        </p:txBody>
      </p:sp>
      <p:pic>
        <p:nvPicPr>
          <p:cNvPr id="136" name="Graphic 135">
            <a:extLst>
              <a:ext uri="{FF2B5EF4-FFF2-40B4-BE49-F238E27FC236}">
                <a16:creationId xmlns:a16="http://schemas.microsoft.com/office/drawing/2014/main" id="{E2C61A13-4C1A-4DB9-A283-A2711496A55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8276552" y="3013215"/>
            <a:ext cx="496952" cy="496952"/>
          </a:xfrm>
          <a:prstGeom prst="rect">
            <a:avLst/>
          </a:prstGeom>
        </p:spPr>
      </p:pic>
      <p:sp>
        <p:nvSpPr>
          <p:cNvPr id="137" name="Rectangle 136">
            <a:extLst>
              <a:ext uri="{FF2B5EF4-FFF2-40B4-BE49-F238E27FC236}">
                <a16:creationId xmlns:a16="http://schemas.microsoft.com/office/drawing/2014/main" id="{4408136F-FA8C-4BDA-A94E-A426D910ECC1}"/>
              </a:ext>
            </a:extLst>
          </p:cNvPr>
          <p:cNvSpPr/>
          <p:nvPr/>
        </p:nvSpPr>
        <p:spPr>
          <a:xfrm>
            <a:off x="3806454" y="3672291"/>
            <a:ext cx="1029710"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Identity &amp; Access</a:t>
            </a:r>
          </a:p>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Management </a:t>
            </a:r>
          </a:p>
        </p:txBody>
      </p:sp>
      <p:pic>
        <p:nvPicPr>
          <p:cNvPr id="138" name="Graphic 137">
            <a:extLst>
              <a:ext uri="{FF2B5EF4-FFF2-40B4-BE49-F238E27FC236}">
                <a16:creationId xmlns:a16="http://schemas.microsoft.com/office/drawing/2014/main" id="{0D57358E-F345-4292-A0CA-5E66C3470DB6}"/>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4082693" y="3240190"/>
            <a:ext cx="496952" cy="496952"/>
          </a:xfrm>
          <a:prstGeom prst="rect">
            <a:avLst/>
          </a:prstGeom>
        </p:spPr>
      </p:pic>
      <p:sp>
        <p:nvSpPr>
          <p:cNvPr id="94" name="Speech Bubble: Rectangle with Corners Rounded 93">
            <a:extLst>
              <a:ext uri="{FF2B5EF4-FFF2-40B4-BE49-F238E27FC236}">
                <a16:creationId xmlns:a16="http://schemas.microsoft.com/office/drawing/2014/main" id="{C19C07A8-637F-47CF-B256-0D607E6210E5}"/>
              </a:ext>
            </a:extLst>
          </p:cNvPr>
          <p:cNvSpPr/>
          <p:nvPr/>
        </p:nvSpPr>
        <p:spPr>
          <a:xfrm>
            <a:off x="98144" y="76610"/>
            <a:ext cx="2531635" cy="2586592"/>
          </a:xfrm>
          <a:custGeom>
            <a:avLst/>
            <a:gdLst>
              <a:gd name="connsiteX0" fmla="*/ 0 w 2531635"/>
              <a:gd name="connsiteY0" fmla="*/ 421948 h 2586592"/>
              <a:gd name="connsiteX1" fmla="*/ 421948 w 2531635"/>
              <a:gd name="connsiteY1" fmla="*/ 0 h 2586592"/>
              <a:gd name="connsiteX2" fmla="*/ 959916 w 2531635"/>
              <a:gd name="connsiteY2" fmla="*/ 0 h 2586592"/>
              <a:gd name="connsiteX3" fmla="*/ 1476787 w 2531635"/>
              <a:gd name="connsiteY3" fmla="*/ 0 h 2586592"/>
              <a:gd name="connsiteX4" fmla="*/ 1476787 w 2531635"/>
              <a:gd name="connsiteY4" fmla="*/ 0 h 2586592"/>
              <a:gd name="connsiteX5" fmla="*/ 1774254 w 2531635"/>
              <a:gd name="connsiteY5" fmla="*/ 0 h 2586592"/>
              <a:gd name="connsiteX6" fmla="*/ 2109696 w 2531635"/>
              <a:gd name="connsiteY6" fmla="*/ 0 h 2586592"/>
              <a:gd name="connsiteX7" fmla="*/ 2109687 w 2531635"/>
              <a:gd name="connsiteY7" fmla="*/ 0 h 2586592"/>
              <a:gd name="connsiteX8" fmla="*/ 2531635 w 2531635"/>
              <a:gd name="connsiteY8" fmla="*/ 421948 h 2586592"/>
              <a:gd name="connsiteX9" fmla="*/ 2531635 w 2531635"/>
              <a:gd name="connsiteY9" fmla="*/ 932790 h 2586592"/>
              <a:gd name="connsiteX10" fmla="*/ 2531635 w 2531635"/>
              <a:gd name="connsiteY10" fmla="*/ 1508845 h 2586592"/>
              <a:gd name="connsiteX11" fmla="*/ 2854910 w 2531635"/>
              <a:gd name="connsiteY11" fmla="*/ 1589957 h 2586592"/>
              <a:gd name="connsiteX12" fmla="*/ 3191379 w 2531635"/>
              <a:gd name="connsiteY12" fmla="*/ 1674379 h 2586592"/>
              <a:gd name="connsiteX13" fmla="*/ 2868104 w 2531635"/>
              <a:gd name="connsiteY13" fmla="*/ 1910125 h 2586592"/>
              <a:gd name="connsiteX14" fmla="*/ 2531635 w 2531635"/>
              <a:gd name="connsiteY14" fmla="*/ 2155493 h 2586592"/>
              <a:gd name="connsiteX15" fmla="*/ 2531635 w 2531635"/>
              <a:gd name="connsiteY15" fmla="*/ 2164644 h 2586592"/>
              <a:gd name="connsiteX16" fmla="*/ 2109687 w 2531635"/>
              <a:gd name="connsiteY16" fmla="*/ 2586592 h 2586592"/>
              <a:gd name="connsiteX17" fmla="*/ 2109696 w 2531635"/>
              <a:gd name="connsiteY17" fmla="*/ 2586592 h 2586592"/>
              <a:gd name="connsiteX18" fmla="*/ 1799571 w 2531635"/>
              <a:gd name="connsiteY18" fmla="*/ 2586592 h 2586592"/>
              <a:gd name="connsiteX19" fmla="*/ 1476787 w 2531635"/>
              <a:gd name="connsiteY19" fmla="*/ 2586592 h 2586592"/>
              <a:gd name="connsiteX20" fmla="*/ 1476787 w 2531635"/>
              <a:gd name="connsiteY20" fmla="*/ 2586592 h 2586592"/>
              <a:gd name="connsiteX21" fmla="*/ 928271 w 2531635"/>
              <a:gd name="connsiteY21" fmla="*/ 2586592 h 2586592"/>
              <a:gd name="connsiteX22" fmla="*/ 421948 w 2531635"/>
              <a:gd name="connsiteY22" fmla="*/ 2586592 h 2586592"/>
              <a:gd name="connsiteX23" fmla="*/ 0 w 2531635"/>
              <a:gd name="connsiteY23" fmla="*/ 2164644 h 2586592"/>
              <a:gd name="connsiteX24" fmla="*/ 0 w 2531635"/>
              <a:gd name="connsiteY24" fmla="*/ 2155493 h 2586592"/>
              <a:gd name="connsiteX25" fmla="*/ 0 w 2531635"/>
              <a:gd name="connsiteY25" fmla="*/ 1832169 h 2586592"/>
              <a:gd name="connsiteX26" fmla="*/ 0 w 2531635"/>
              <a:gd name="connsiteY26" fmla="*/ 1508845 h 2586592"/>
              <a:gd name="connsiteX27" fmla="*/ 0 w 2531635"/>
              <a:gd name="connsiteY27" fmla="*/ 1508845 h 2586592"/>
              <a:gd name="connsiteX28" fmla="*/ 0 w 2531635"/>
              <a:gd name="connsiteY28" fmla="*/ 943659 h 2586592"/>
              <a:gd name="connsiteX29" fmla="*/ 0 w 2531635"/>
              <a:gd name="connsiteY29" fmla="*/ 421948 h 2586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31635" h="2586592" fill="none" extrusionOk="0">
                <a:moveTo>
                  <a:pt x="0" y="421948"/>
                </a:moveTo>
                <a:cubicBezTo>
                  <a:pt x="-16639" y="191579"/>
                  <a:pt x="208197" y="-5963"/>
                  <a:pt x="421948" y="0"/>
                </a:cubicBezTo>
                <a:cubicBezTo>
                  <a:pt x="560615" y="-39281"/>
                  <a:pt x="832516" y="7705"/>
                  <a:pt x="959916" y="0"/>
                </a:cubicBezTo>
                <a:cubicBezTo>
                  <a:pt x="1087316" y="-7705"/>
                  <a:pt x="1277274" y="52539"/>
                  <a:pt x="1476787" y="0"/>
                </a:cubicBezTo>
                <a:lnTo>
                  <a:pt x="1476787" y="0"/>
                </a:lnTo>
                <a:cubicBezTo>
                  <a:pt x="1618331" y="-34739"/>
                  <a:pt x="1638452" y="33488"/>
                  <a:pt x="1774254" y="0"/>
                </a:cubicBezTo>
                <a:cubicBezTo>
                  <a:pt x="1910056" y="-33488"/>
                  <a:pt x="2016399" y="34129"/>
                  <a:pt x="2109696" y="0"/>
                </a:cubicBezTo>
                <a:lnTo>
                  <a:pt x="2109687" y="0"/>
                </a:lnTo>
                <a:cubicBezTo>
                  <a:pt x="2355004" y="46511"/>
                  <a:pt x="2480131" y="187536"/>
                  <a:pt x="2531635" y="421948"/>
                </a:cubicBezTo>
                <a:cubicBezTo>
                  <a:pt x="2542374" y="588576"/>
                  <a:pt x="2486644" y="820348"/>
                  <a:pt x="2531635" y="932790"/>
                </a:cubicBezTo>
                <a:cubicBezTo>
                  <a:pt x="2576626" y="1045232"/>
                  <a:pt x="2506787" y="1283524"/>
                  <a:pt x="2531635" y="1508845"/>
                </a:cubicBezTo>
                <a:cubicBezTo>
                  <a:pt x="2601512" y="1515454"/>
                  <a:pt x="2760477" y="1569761"/>
                  <a:pt x="2854910" y="1589957"/>
                </a:cubicBezTo>
                <a:cubicBezTo>
                  <a:pt x="2949343" y="1610153"/>
                  <a:pt x="3081387" y="1673808"/>
                  <a:pt x="3191379" y="1674379"/>
                </a:cubicBezTo>
                <a:cubicBezTo>
                  <a:pt x="3116939" y="1749895"/>
                  <a:pt x="2947693" y="1852008"/>
                  <a:pt x="2868104" y="1910125"/>
                </a:cubicBezTo>
                <a:cubicBezTo>
                  <a:pt x="2788515" y="1968242"/>
                  <a:pt x="2589692" y="2082744"/>
                  <a:pt x="2531635" y="2155493"/>
                </a:cubicBezTo>
                <a:cubicBezTo>
                  <a:pt x="2532598" y="2159751"/>
                  <a:pt x="2530952" y="2161093"/>
                  <a:pt x="2531635" y="2164644"/>
                </a:cubicBezTo>
                <a:cubicBezTo>
                  <a:pt x="2499552" y="2361187"/>
                  <a:pt x="2362156" y="2601624"/>
                  <a:pt x="2109687" y="2586592"/>
                </a:cubicBezTo>
                <a:lnTo>
                  <a:pt x="2109696" y="2586592"/>
                </a:lnTo>
                <a:cubicBezTo>
                  <a:pt x="2007886" y="2596610"/>
                  <a:pt x="1912044" y="2550415"/>
                  <a:pt x="1799571" y="2586592"/>
                </a:cubicBezTo>
                <a:cubicBezTo>
                  <a:pt x="1687099" y="2622769"/>
                  <a:pt x="1622107" y="2557055"/>
                  <a:pt x="1476787" y="2586592"/>
                </a:cubicBezTo>
                <a:lnTo>
                  <a:pt x="1476787" y="2586592"/>
                </a:lnTo>
                <a:cubicBezTo>
                  <a:pt x="1287172" y="2631271"/>
                  <a:pt x="1066234" y="2578679"/>
                  <a:pt x="928271" y="2586592"/>
                </a:cubicBezTo>
                <a:cubicBezTo>
                  <a:pt x="790308" y="2594505"/>
                  <a:pt x="525987" y="2562139"/>
                  <a:pt x="421948" y="2586592"/>
                </a:cubicBezTo>
                <a:cubicBezTo>
                  <a:pt x="134960" y="2598283"/>
                  <a:pt x="-4725" y="2413776"/>
                  <a:pt x="0" y="2164644"/>
                </a:cubicBezTo>
                <a:cubicBezTo>
                  <a:pt x="-230" y="2160727"/>
                  <a:pt x="164" y="2157862"/>
                  <a:pt x="0" y="2155493"/>
                </a:cubicBezTo>
                <a:cubicBezTo>
                  <a:pt x="-27362" y="2084651"/>
                  <a:pt x="15103" y="1923086"/>
                  <a:pt x="0" y="1832169"/>
                </a:cubicBezTo>
                <a:cubicBezTo>
                  <a:pt x="-15103" y="1741252"/>
                  <a:pt x="24709" y="1592000"/>
                  <a:pt x="0" y="1508845"/>
                </a:cubicBezTo>
                <a:lnTo>
                  <a:pt x="0" y="1508845"/>
                </a:lnTo>
                <a:cubicBezTo>
                  <a:pt x="-47115" y="1265168"/>
                  <a:pt x="46236" y="1206462"/>
                  <a:pt x="0" y="943659"/>
                </a:cubicBezTo>
                <a:cubicBezTo>
                  <a:pt x="-46236" y="680856"/>
                  <a:pt x="2786" y="638653"/>
                  <a:pt x="0" y="421948"/>
                </a:cubicBezTo>
                <a:close/>
              </a:path>
              <a:path w="2531635" h="2586592" stroke="0" extrusionOk="0">
                <a:moveTo>
                  <a:pt x="0" y="421948"/>
                </a:moveTo>
                <a:cubicBezTo>
                  <a:pt x="19120" y="243509"/>
                  <a:pt x="202724" y="-8625"/>
                  <a:pt x="421948" y="0"/>
                </a:cubicBezTo>
                <a:cubicBezTo>
                  <a:pt x="538869" y="-52220"/>
                  <a:pt x="753519" y="3292"/>
                  <a:pt x="938819" y="0"/>
                </a:cubicBezTo>
                <a:cubicBezTo>
                  <a:pt x="1124119" y="-3292"/>
                  <a:pt x="1235122" y="26908"/>
                  <a:pt x="1476787" y="0"/>
                </a:cubicBezTo>
                <a:lnTo>
                  <a:pt x="1476787" y="0"/>
                </a:lnTo>
                <a:cubicBezTo>
                  <a:pt x="1560562" y="-4446"/>
                  <a:pt x="1698342" y="12567"/>
                  <a:pt x="1786912" y="0"/>
                </a:cubicBezTo>
                <a:cubicBezTo>
                  <a:pt x="1875483" y="-12567"/>
                  <a:pt x="1968206" y="21391"/>
                  <a:pt x="2109696" y="0"/>
                </a:cubicBezTo>
                <a:lnTo>
                  <a:pt x="2109687" y="0"/>
                </a:lnTo>
                <a:cubicBezTo>
                  <a:pt x="2335743" y="25591"/>
                  <a:pt x="2542862" y="175242"/>
                  <a:pt x="2531635" y="421948"/>
                </a:cubicBezTo>
                <a:cubicBezTo>
                  <a:pt x="2573310" y="530774"/>
                  <a:pt x="2495385" y="699483"/>
                  <a:pt x="2531635" y="932790"/>
                </a:cubicBezTo>
                <a:cubicBezTo>
                  <a:pt x="2567885" y="1166097"/>
                  <a:pt x="2511968" y="1356908"/>
                  <a:pt x="2531635" y="1508845"/>
                </a:cubicBezTo>
                <a:cubicBezTo>
                  <a:pt x="2603208" y="1493619"/>
                  <a:pt x="2771528" y="1578727"/>
                  <a:pt x="2841715" y="1586646"/>
                </a:cubicBezTo>
                <a:cubicBezTo>
                  <a:pt x="2911902" y="1594565"/>
                  <a:pt x="3056295" y="1645648"/>
                  <a:pt x="3191379" y="1674379"/>
                </a:cubicBezTo>
                <a:cubicBezTo>
                  <a:pt x="3124454" y="1731181"/>
                  <a:pt x="2972814" y="1823394"/>
                  <a:pt x="2874702" y="1905314"/>
                </a:cubicBezTo>
                <a:cubicBezTo>
                  <a:pt x="2776590" y="1987234"/>
                  <a:pt x="2664769" y="2034920"/>
                  <a:pt x="2531635" y="2155493"/>
                </a:cubicBezTo>
                <a:cubicBezTo>
                  <a:pt x="2532238" y="2159712"/>
                  <a:pt x="2531078" y="2160530"/>
                  <a:pt x="2531635" y="2164644"/>
                </a:cubicBezTo>
                <a:cubicBezTo>
                  <a:pt x="2517164" y="2358921"/>
                  <a:pt x="2357479" y="2591148"/>
                  <a:pt x="2109687" y="2586592"/>
                </a:cubicBezTo>
                <a:lnTo>
                  <a:pt x="2109696" y="2586592"/>
                </a:lnTo>
                <a:cubicBezTo>
                  <a:pt x="1994039" y="2611854"/>
                  <a:pt x="1917857" y="2550199"/>
                  <a:pt x="1805900" y="2586592"/>
                </a:cubicBezTo>
                <a:cubicBezTo>
                  <a:pt x="1693943" y="2622985"/>
                  <a:pt x="1576906" y="2547728"/>
                  <a:pt x="1476787" y="2586592"/>
                </a:cubicBezTo>
                <a:lnTo>
                  <a:pt x="1476787" y="2586592"/>
                </a:lnTo>
                <a:cubicBezTo>
                  <a:pt x="1281064" y="2627764"/>
                  <a:pt x="1196725" y="2586533"/>
                  <a:pt x="981013" y="2586592"/>
                </a:cubicBezTo>
                <a:cubicBezTo>
                  <a:pt x="765301" y="2586651"/>
                  <a:pt x="672316" y="2564685"/>
                  <a:pt x="421948" y="2586592"/>
                </a:cubicBezTo>
                <a:cubicBezTo>
                  <a:pt x="243545" y="2566840"/>
                  <a:pt x="-30424" y="2336725"/>
                  <a:pt x="0" y="2164644"/>
                </a:cubicBezTo>
                <a:cubicBezTo>
                  <a:pt x="-909" y="2160368"/>
                  <a:pt x="486" y="2157487"/>
                  <a:pt x="0" y="2155493"/>
                </a:cubicBezTo>
                <a:cubicBezTo>
                  <a:pt x="-33133" y="2066609"/>
                  <a:pt x="5558" y="1947514"/>
                  <a:pt x="0" y="1851568"/>
                </a:cubicBezTo>
                <a:cubicBezTo>
                  <a:pt x="-5558" y="1755623"/>
                  <a:pt x="5403" y="1656664"/>
                  <a:pt x="0" y="1508845"/>
                </a:cubicBezTo>
                <a:lnTo>
                  <a:pt x="0" y="1508845"/>
                </a:lnTo>
                <a:cubicBezTo>
                  <a:pt x="-46105" y="1349984"/>
                  <a:pt x="24644" y="1233664"/>
                  <a:pt x="0" y="987134"/>
                </a:cubicBezTo>
                <a:cubicBezTo>
                  <a:pt x="-24644" y="740604"/>
                  <a:pt x="22027" y="640515"/>
                  <a:pt x="0" y="421948"/>
                </a:cubicBezTo>
                <a:close/>
              </a:path>
            </a:pathLst>
          </a:custGeom>
          <a:solidFill>
            <a:schemeClr val="tx2">
              <a:lumMod val="60000"/>
              <a:lumOff val="40000"/>
              <a:alpha val="9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6060"/>
                      <a:gd name="adj2" fmla="val 14733"/>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r>
              <a:rPr lang="nl-NL" sz="1100" b="1" dirty="0"/>
              <a:t>Cloud Native:</a:t>
            </a:r>
            <a:br>
              <a:rPr lang="nl-NL" sz="1050" dirty="0"/>
            </a:br>
            <a:r>
              <a:rPr lang="nl-NL" sz="1050" dirty="0"/>
              <a:t>Platform Services</a:t>
            </a:r>
          </a:p>
          <a:p>
            <a:r>
              <a:rPr lang="nl-NL" sz="1050" dirty="0" err="1"/>
              <a:t>Managed</a:t>
            </a:r>
            <a:r>
              <a:rPr lang="nl-NL" sz="1050" dirty="0"/>
              <a:t> =&gt; </a:t>
            </a:r>
            <a:r>
              <a:rPr lang="nl-NL" sz="1050" dirty="0" err="1"/>
              <a:t>Serverless</a:t>
            </a:r>
            <a:endParaRPr lang="nl-NL" sz="1050" dirty="0"/>
          </a:p>
          <a:p>
            <a:r>
              <a:rPr lang="nl-NL" sz="1050" dirty="0"/>
              <a:t>Quick </a:t>
            </a:r>
            <a:r>
              <a:rPr lang="nl-NL" sz="1050" dirty="0" err="1"/>
              <a:t>Provision</a:t>
            </a:r>
            <a:r>
              <a:rPr lang="nl-NL" sz="1050" dirty="0"/>
              <a:t> &amp; </a:t>
            </a:r>
            <a:r>
              <a:rPr lang="nl-NL" sz="1050" dirty="0" err="1"/>
              <a:t>Decommission</a:t>
            </a:r>
            <a:endParaRPr lang="nl-NL" sz="1050" dirty="0"/>
          </a:p>
          <a:p>
            <a:r>
              <a:rPr lang="nl-NL" sz="1050" dirty="0"/>
              <a:t>Distributed</a:t>
            </a:r>
          </a:p>
          <a:p>
            <a:r>
              <a:rPr lang="nl-NL" sz="1050" dirty="0" err="1"/>
              <a:t>Automated</a:t>
            </a:r>
            <a:endParaRPr lang="nl-NL" sz="1050" dirty="0"/>
          </a:p>
          <a:p>
            <a:r>
              <a:rPr lang="nl-NL" sz="1050" dirty="0" err="1"/>
              <a:t>Pay</a:t>
            </a:r>
            <a:r>
              <a:rPr lang="nl-NL" sz="1050" dirty="0"/>
              <a:t> per </a:t>
            </a:r>
            <a:r>
              <a:rPr lang="nl-NL" sz="1050" dirty="0" err="1"/>
              <a:t>use</a:t>
            </a:r>
            <a:r>
              <a:rPr lang="nl-NL" sz="1050" dirty="0"/>
              <a:t>/TCO</a:t>
            </a:r>
          </a:p>
          <a:p>
            <a:r>
              <a:rPr lang="nl-NL" sz="1050" dirty="0" err="1"/>
              <a:t>Vendor</a:t>
            </a:r>
            <a:r>
              <a:rPr lang="nl-NL" sz="1050" dirty="0"/>
              <a:t> takes </a:t>
            </a:r>
            <a:r>
              <a:rPr lang="nl-NL" sz="1050" dirty="0" err="1"/>
              <a:t>runtime</a:t>
            </a:r>
            <a:r>
              <a:rPr lang="nl-NL" sz="1050" dirty="0"/>
              <a:t> </a:t>
            </a:r>
            <a:r>
              <a:rPr lang="nl-NL" sz="1050" dirty="0" err="1"/>
              <a:t>responsibility</a:t>
            </a:r>
            <a:endParaRPr lang="nl-NL" sz="1050" dirty="0"/>
          </a:p>
          <a:p>
            <a:r>
              <a:rPr lang="nl-NL" sz="1050" dirty="0"/>
              <a:t>Enterprise </a:t>
            </a:r>
            <a:r>
              <a:rPr lang="nl-NL" sz="1050" dirty="0" err="1"/>
              <a:t>grade</a:t>
            </a:r>
            <a:r>
              <a:rPr lang="nl-NL" sz="1050" dirty="0"/>
              <a:t> platform for </a:t>
            </a:r>
            <a:r>
              <a:rPr lang="nl-NL" sz="1050" dirty="0" err="1"/>
              <a:t>all</a:t>
            </a:r>
            <a:r>
              <a:rPr lang="nl-NL" sz="1050" dirty="0"/>
              <a:t> Security &amp; Availability</a:t>
            </a:r>
          </a:p>
          <a:p>
            <a:r>
              <a:rPr lang="nl-NL" sz="1050" dirty="0" err="1"/>
              <a:t>Scale</a:t>
            </a:r>
            <a:endParaRPr lang="nl-NL" sz="1050" dirty="0"/>
          </a:p>
          <a:p>
            <a:r>
              <a:rPr lang="nl-NL" sz="1050" dirty="0" err="1"/>
              <a:t>Ops</a:t>
            </a:r>
            <a:r>
              <a:rPr lang="nl-NL" sz="1050" dirty="0"/>
              <a:t> </a:t>
            </a:r>
            <a:r>
              <a:rPr lang="nl-NL" sz="1050" dirty="0" err="1"/>
              <a:t>facilities</a:t>
            </a:r>
            <a:r>
              <a:rPr lang="nl-NL" sz="1050" dirty="0"/>
              <a:t> (monitor, log, audit, events, </a:t>
            </a:r>
            <a:r>
              <a:rPr lang="nl-NL" sz="1050" dirty="0" err="1"/>
              <a:t>failover</a:t>
            </a:r>
            <a:r>
              <a:rPr lang="nl-NL" sz="1050" dirty="0"/>
              <a:t>)</a:t>
            </a:r>
          </a:p>
          <a:p>
            <a:r>
              <a:rPr lang="nl-NL" sz="1050" i="1" dirty="0"/>
              <a:t>Rapid </a:t>
            </a:r>
            <a:r>
              <a:rPr lang="nl-NL" sz="1050" i="1" dirty="0" err="1"/>
              <a:t>Innovation</a:t>
            </a:r>
            <a:r>
              <a:rPr lang="nl-NL" sz="1050" i="1" dirty="0"/>
              <a:t> (new services, new features, new pricing)</a:t>
            </a:r>
            <a:endParaRPr lang="en-NL" sz="1050" dirty="0"/>
          </a:p>
        </p:txBody>
      </p:sp>
      <p:pic>
        <p:nvPicPr>
          <p:cNvPr id="139" name="Graphic 138">
            <a:extLst>
              <a:ext uri="{FF2B5EF4-FFF2-40B4-BE49-F238E27FC236}">
                <a16:creationId xmlns:a16="http://schemas.microsoft.com/office/drawing/2014/main" id="{2C6B93A1-A13D-4424-9F47-4A68B837B0B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2771482" y="2962178"/>
            <a:ext cx="431901" cy="431901"/>
          </a:xfrm>
          <a:prstGeom prst="rect">
            <a:avLst/>
          </a:prstGeom>
        </p:spPr>
      </p:pic>
      <p:pic>
        <p:nvPicPr>
          <p:cNvPr id="140" name="Graphic 139">
            <a:extLst>
              <a:ext uri="{FF2B5EF4-FFF2-40B4-BE49-F238E27FC236}">
                <a16:creationId xmlns:a16="http://schemas.microsoft.com/office/drawing/2014/main" id="{929E5F67-4893-4E6D-BF1B-51F97936C0D8}"/>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614903" y="843377"/>
            <a:ext cx="230317" cy="230317"/>
          </a:xfrm>
          <a:prstGeom prst="rect">
            <a:avLst/>
          </a:prstGeom>
        </p:spPr>
      </p:pic>
      <p:pic>
        <p:nvPicPr>
          <p:cNvPr id="141" name="Graphic 140">
            <a:extLst>
              <a:ext uri="{FF2B5EF4-FFF2-40B4-BE49-F238E27FC236}">
                <a16:creationId xmlns:a16="http://schemas.microsoft.com/office/drawing/2014/main" id="{DF6689B4-F330-402A-9C82-DCFCA4D529A9}"/>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649162" y="2407812"/>
            <a:ext cx="230317" cy="230317"/>
          </a:xfrm>
          <a:prstGeom prst="rect">
            <a:avLst/>
          </a:prstGeom>
        </p:spPr>
      </p:pic>
      <p:sp>
        <p:nvSpPr>
          <p:cNvPr id="108" name="Rectangle 107">
            <a:extLst>
              <a:ext uri="{FF2B5EF4-FFF2-40B4-BE49-F238E27FC236}">
                <a16:creationId xmlns:a16="http://schemas.microsoft.com/office/drawing/2014/main" id="{F8DE7F88-855F-4469-9F54-B2702A7D73A8}"/>
              </a:ext>
            </a:extLst>
          </p:cNvPr>
          <p:cNvSpPr/>
          <p:nvPr/>
        </p:nvSpPr>
        <p:spPr>
          <a:xfrm>
            <a:off x="5013289" y="418112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pic>
        <p:nvPicPr>
          <p:cNvPr id="109" name="Graphic 90">
            <a:extLst>
              <a:ext uri="{FF2B5EF4-FFF2-40B4-BE49-F238E27FC236}">
                <a16:creationId xmlns:a16="http://schemas.microsoft.com/office/drawing/2014/main" id="{0D945F9C-2E97-4F1F-BCF8-AE93B68CF9B3}"/>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5222562" y="3832608"/>
            <a:ext cx="465699" cy="465699"/>
          </a:xfrm>
          <a:prstGeom prst="rect">
            <a:avLst/>
          </a:prstGeom>
        </p:spPr>
      </p:pic>
      <p:pic>
        <p:nvPicPr>
          <p:cNvPr id="110" name="Graphic 106">
            <a:extLst>
              <a:ext uri="{FF2B5EF4-FFF2-40B4-BE49-F238E27FC236}">
                <a16:creationId xmlns:a16="http://schemas.microsoft.com/office/drawing/2014/main" id="{8DC8B0EC-511C-4316-8D06-BABE45387738}"/>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4891731" y="3273623"/>
            <a:ext cx="496952" cy="496952"/>
          </a:xfrm>
          <a:prstGeom prst="rect">
            <a:avLst/>
          </a:prstGeom>
        </p:spPr>
      </p:pic>
      <p:sp>
        <p:nvSpPr>
          <p:cNvPr id="111" name="Rectangle 110">
            <a:extLst>
              <a:ext uri="{FF2B5EF4-FFF2-40B4-BE49-F238E27FC236}">
                <a16:creationId xmlns:a16="http://schemas.microsoft.com/office/drawing/2014/main" id="{D75E50E6-8A53-4064-9C6A-960E7734DC74}"/>
              </a:ext>
            </a:extLst>
          </p:cNvPr>
          <p:cNvSpPr/>
          <p:nvPr/>
        </p:nvSpPr>
        <p:spPr>
          <a:xfrm>
            <a:off x="5685363" y="3712551"/>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112" name="Graphic 111">
            <a:extLst>
              <a:ext uri="{FF2B5EF4-FFF2-40B4-BE49-F238E27FC236}">
                <a16:creationId xmlns:a16="http://schemas.microsoft.com/office/drawing/2014/main" id="{21661D76-C164-47E8-86D9-D3F28D39F2E8}"/>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5812908" y="3326422"/>
            <a:ext cx="496952" cy="496952"/>
          </a:xfrm>
          <a:prstGeom prst="rect">
            <a:avLst/>
          </a:prstGeom>
        </p:spPr>
      </p:pic>
      <p:pic>
        <p:nvPicPr>
          <p:cNvPr id="113" name="Snagit_SNG875">
            <a:extLst>
              <a:ext uri="{FF2B5EF4-FFF2-40B4-BE49-F238E27FC236}">
                <a16:creationId xmlns:a16="http://schemas.microsoft.com/office/drawing/2014/main" id="{84665259-FEE0-4A84-A8D5-798314BEC067}"/>
              </a:ext>
            </a:extLst>
          </p:cNvPr>
          <p:cNvPicPr>
            <a:picLocks noChangeAspect="1"/>
          </p:cNvPicPr>
          <p:nvPr/>
        </p:nvPicPr>
        <p:blipFill>
          <a:blip r:embed="rId33">
            <a:clrChange>
              <a:clrFrom>
                <a:srgbClr val="FFFFFF"/>
              </a:clrFrom>
              <a:clrTo>
                <a:srgbClr val="FFFFFF">
                  <a:alpha val="0"/>
                </a:srgbClr>
              </a:clrTo>
            </a:clrChange>
          </a:blip>
          <a:stretch>
            <a:fillRect/>
          </a:stretch>
        </p:blipFill>
        <p:spPr>
          <a:xfrm>
            <a:off x="6667338" y="3994547"/>
            <a:ext cx="530450" cy="507243"/>
          </a:xfrm>
          <a:prstGeom prst="rect">
            <a:avLst/>
          </a:prstGeom>
        </p:spPr>
      </p:pic>
      <p:pic>
        <p:nvPicPr>
          <p:cNvPr id="114" name="Snagit_SNG877">
            <a:extLst>
              <a:ext uri="{FF2B5EF4-FFF2-40B4-BE49-F238E27FC236}">
                <a16:creationId xmlns:a16="http://schemas.microsoft.com/office/drawing/2014/main" id="{0E9B5EAD-DC9A-4FDA-BBA7-34632F821614}"/>
              </a:ext>
            </a:extLst>
          </p:cNvPr>
          <p:cNvPicPr>
            <a:picLocks noChangeAspect="1"/>
          </p:cNvPicPr>
          <p:nvPr/>
        </p:nvPicPr>
        <p:blipFill>
          <a:blip r:embed="rId34">
            <a:clrChange>
              <a:clrFrom>
                <a:srgbClr val="FFFFFF"/>
              </a:clrFrom>
              <a:clrTo>
                <a:srgbClr val="FFFFFF">
                  <a:alpha val="0"/>
                </a:srgbClr>
              </a:clrTo>
            </a:clrChange>
          </a:blip>
          <a:stretch>
            <a:fillRect/>
          </a:stretch>
        </p:blipFill>
        <p:spPr>
          <a:xfrm>
            <a:off x="5815036" y="4167551"/>
            <a:ext cx="616045" cy="465700"/>
          </a:xfrm>
          <a:prstGeom prst="rect">
            <a:avLst/>
          </a:prstGeom>
        </p:spPr>
      </p:pic>
      <p:pic>
        <p:nvPicPr>
          <p:cNvPr id="115" name="Snagit_SNG879">
            <a:extLst>
              <a:ext uri="{FF2B5EF4-FFF2-40B4-BE49-F238E27FC236}">
                <a16:creationId xmlns:a16="http://schemas.microsoft.com/office/drawing/2014/main" id="{7B413F97-453F-4351-A978-8056B5187267}"/>
              </a:ext>
            </a:extLst>
          </p:cNvPr>
          <p:cNvPicPr>
            <a:picLocks noChangeAspect="1"/>
          </p:cNvPicPr>
          <p:nvPr/>
        </p:nvPicPr>
        <p:blipFill>
          <a:blip r:embed="rId35">
            <a:clrChange>
              <a:clrFrom>
                <a:srgbClr val="FFFFFF"/>
              </a:clrFrom>
              <a:clrTo>
                <a:srgbClr val="FFFFFF">
                  <a:alpha val="0"/>
                </a:srgbClr>
              </a:clrTo>
            </a:clrChange>
          </a:blip>
          <a:stretch>
            <a:fillRect/>
          </a:stretch>
        </p:blipFill>
        <p:spPr>
          <a:xfrm>
            <a:off x="6330268" y="4257087"/>
            <a:ext cx="421513" cy="548695"/>
          </a:xfrm>
          <a:prstGeom prst="rect">
            <a:avLst/>
          </a:prstGeom>
        </p:spPr>
      </p:pic>
      <p:sp>
        <p:nvSpPr>
          <p:cNvPr id="116" name="Rectangle 115">
            <a:extLst>
              <a:ext uri="{FF2B5EF4-FFF2-40B4-BE49-F238E27FC236}">
                <a16:creationId xmlns:a16="http://schemas.microsoft.com/office/drawing/2014/main" id="{5AA5E49A-9D5E-4394-9EE1-00E53FAED87B}"/>
              </a:ext>
            </a:extLst>
          </p:cNvPr>
          <p:cNvSpPr/>
          <p:nvPr/>
        </p:nvSpPr>
        <p:spPr>
          <a:xfrm>
            <a:off x="6131895" y="3906330"/>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DevOps</a:t>
            </a:r>
          </a:p>
        </p:txBody>
      </p:sp>
    </p:spTree>
    <p:extLst>
      <p:ext uri="{BB962C8B-B14F-4D97-AF65-F5344CB8AC3E}">
        <p14:creationId xmlns:p14="http://schemas.microsoft.com/office/powerpoint/2010/main" val="337819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dirty="0"/>
              <a:t>Cloud Native Application Development- on Oracle Cloud | APAC OGB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4FEBC8-2465-4979-9E7B-81CACE1A4565}"/>
              </a:ext>
            </a:extLst>
          </p:cNvPr>
          <p:cNvSpPr txBox="1"/>
          <p:nvPr/>
        </p:nvSpPr>
        <p:spPr>
          <a:xfrm>
            <a:off x="6088952" y="3318175"/>
            <a:ext cx="2896627" cy="400110"/>
          </a:xfrm>
          <a:prstGeom prst="rect">
            <a:avLst/>
          </a:prstGeom>
          <a:noFill/>
        </p:spPr>
        <p:txBody>
          <a:bodyPr wrap="none" lIns="0" tIns="0" rIns="0" bIns="0" rtlCol="0">
            <a:spAutoFit/>
          </a:bodyPr>
          <a:lstStyle/>
          <a:p>
            <a:r>
              <a:rPr lang="nl-NL" sz="1300" dirty="0">
                <a:solidFill>
                  <a:schemeClr val="bg1"/>
                </a:solidFill>
              </a:rPr>
              <a:t>Sources </a:t>
            </a:r>
            <a:r>
              <a:rPr lang="nl-NL" sz="1300" dirty="0" err="1">
                <a:solidFill>
                  <a:schemeClr val="bg1"/>
                </a:solidFill>
              </a:rPr>
              <a:t>and</a:t>
            </a:r>
            <a:r>
              <a:rPr lang="nl-NL" sz="1300" dirty="0">
                <a:solidFill>
                  <a:schemeClr val="bg1"/>
                </a:solidFill>
              </a:rPr>
              <a:t> slides:</a:t>
            </a:r>
            <a:r>
              <a:rPr lang="nl-NL" sz="1300" b="1" dirty="0">
                <a:solidFill>
                  <a:schemeClr val="bg1"/>
                </a:solidFill>
              </a:rPr>
              <a:t> </a:t>
            </a:r>
            <a:br>
              <a:rPr lang="nl-NL" sz="1300" b="1" dirty="0">
                <a:solidFill>
                  <a:schemeClr val="bg1"/>
                </a:solidFill>
              </a:rPr>
            </a:br>
            <a:r>
              <a:rPr lang="nl-NL" sz="1300" b="1" dirty="0">
                <a:solidFill>
                  <a:schemeClr val="bg1"/>
                </a:solidFill>
              </a:rPr>
              <a:t>bit.ly/cloud-native-ogb-apacouc2021</a:t>
            </a:r>
            <a:endParaRPr lang="en-NL" sz="1300" b="1" dirty="0" err="1">
              <a:solidFill>
                <a:schemeClr val="bg1"/>
              </a:solidFill>
            </a:endParaRPr>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088952" y="1376889"/>
            <a:ext cx="2133824" cy="1926106"/>
          </a:xfrm>
          <a:prstGeom prst="rect">
            <a:avLst/>
          </a:prstGeom>
        </p:spPr>
      </p:pic>
      <p:pic>
        <p:nvPicPr>
          <p:cNvPr id="13" name="Picture 2" descr="Oracle Groundbreakers APAC Virtual Tour">
            <a:extLst>
              <a:ext uri="{FF2B5EF4-FFF2-40B4-BE49-F238E27FC236}">
                <a16:creationId xmlns:a16="http://schemas.microsoft.com/office/drawing/2014/main" id="{9E9E66D9-D34E-40A4-9D30-8E51815F70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13227" y="-65497"/>
            <a:ext cx="1475635" cy="860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8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FE7-FB51-4A85-A684-69D4A6C0ABE3}"/>
              </a:ext>
            </a:extLst>
          </p:cNvPr>
          <p:cNvSpPr>
            <a:spLocks noGrp="1"/>
          </p:cNvSpPr>
          <p:nvPr>
            <p:ph type="title"/>
          </p:nvPr>
        </p:nvSpPr>
        <p:spPr/>
        <p:txBody>
          <a:bodyPr/>
          <a:lstStyle/>
          <a:p>
            <a:r>
              <a:rPr lang="en-US" dirty="0"/>
              <a:t>Castle on the Cloud – Infrastructure as a Service</a:t>
            </a:r>
          </a:p>
        </p:txBody>
      </p:sp>
      <p:sp>
        <p:nvSpPr>
          <p:cNvPr id="4" name="Footer Placeholder 3">
            <a:extLst>
              <a:ext uri="{FF2B5EF4-FFF2-40B4-BE49-F238E27FC236}">
                <a16:creationId xmlns:a16="http://schemas.microsoft.com/office/drawing/2014/main" id="{AB24EC8B-2425-4A2F-888A-B504A1578D5A}"/>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7" name="Picture 6" descr="White clouds on pink sky">
            <a:extLst>
              <a:ext uri="{FF2B5EF4-FFF2-40B4-BE49-F238E27FC236}">
                <a16:creationId xmlns:a16="http://schemas.microsoft.com/office/drawing/2014/main" id="{93ACA0F4-478F-4AA5-A118-12BB5D4E9220}"/>
              </a:ext>
            </a:extLst>
          </p:cNvPr>
          <p:cNvPicPr>
            <a:picLocks noChangeAspect="1"/>
          </p:cNvPicPr>
          <p:nvPr/>
        </p:nvPicPr>
        <p:blipFill>
          <a:blip r:embed="rId2">
            <a:duotone>
              <a:schemeClr val="accent6">
                <a:shade val="45000"/>
                <a:satMod val="135000"/>
              </a:schemeClr>
              <a:prstClr val="white"/>
            </a:duotone>
          </a:blip>
          <a:stretch>
            <a:fillRect/>
          </a:stretch>
        </p:blipFill>
        <p:spPr>
          <a:xfrm>
            <a:off x="-282498" y="2453269"/>
            <a:ext cx="9426497" cy="2505792"/>
          </a:xfrm>
          <a:prstGeom prst="rect">
            <a:avLst/>
          </a:prstGeom>
          <a:ln>
            <a:noFill/>
          </a:ln>
          <a:effectLst>
            <a:softEdge rad="112500"/>
          </a:effectLst>
        </p:spPr>
      </p:pic>
      <p:pic>
        <p:nvPicPr>
          <p:cNvPr id="2050" name="Picture 2">
            <a:extLst>
              <a:ext uri="{FF2B5EF4-FFF2-40B4-BE49-F238E27FC236}">
                <a16:creationId xmlns:a16="http://schemas.microsoft.com/office/drawing/2014/main" id="{65A125D4-B466-42D8-B615-4D6E7D502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801" y="4119679"/>
            <a:ext cx="453908" cy="46956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6A4074F-8BF6-4742-B579-15E454663F3F}"/>
              </a:ext>
            </a:extLst>
          </p:cNvPr>
          <p:cNvSpPr/>
          <p:nvPr/>
        </p:nvSpPr>
        <p:spPr>
          <a:xfrm>
            <a:off x="455158" y="4531243"/>
            <a:ext cx="944137" cy="4344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power</a:t>
            </a:r>
          </a:p>
        </p:txBody>
      </p:sp>
      <p:sp>
        <p:nvSpPr>
          <p:cNvPr id="9" name="Arrow: Left 8">
            <a:extLst>
              <a:ext uri="{FF2B5EF4-FFF2-40B4-BE49-F238E27FC236}">
                <a16:creationId xmlns:a16="http://schemas.microsoft.com/office/drawing/2014/main" id="{042E35C1-7C66-47D8-AA3D-4A4EFBB92340}"/>
              </a:ext>
            </a:extLst>
          </p:cNvPr>
          <p:cNvSpPr/>
          <p:nvPr/>
        </p:nvSpPr>
        <p:spPr>
          <a:xfrm>
            <a:off x="8064005" y="4472940"/>
            <a:ext cx="944137" cy="4344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cooling</a:t>
            </a:r>
          </a:p>
        </p:txBody>
      </p:sp>
      <p:sp>
        <p:nvSpPr>
          <p:cNvPr id="10" name="Cube 9">
            <a:extLst>
              <a:ext uri="{FF2B5EF4-FFF2-40B4-BE49-F238E27FC236}">
                <a16:creationId xmlns:a16="http://schemas.microsoft.com/office/drawing/2014/main" id="{F5EE2FE5-DF7D-416F-8368-55F28D4F96DD}"/>
              </a:ext>
            </a:extLst>
          </p:cNvPr>
          <p:cNvSpPr/>
          <p:nvPr/>
        </p:nvSpPr>
        <p:spPr>
          <a:xfrm>
            <a:off x="3278460" y="4207500"/>
            <a:ext cx="691374" cy="335264"/>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rPr>
              <a:t>rack</a:t>
            </a:r>
            <a:br>
              <a:rPr lang="en-US" sz="900" dirty="0">
                <a:solidFill>
                  <a:sysClr val="windowText" lastClr="000000"/>
                </a:solidFill>
              </a:rPr>
            </a:br>
            <a:r>
              <a:rPr lang="en-US" sz="900" dirty="0">
                <a:solidFill>
                  <a:sysClr val="windowText" lastClr="000000"/>
                </a:solidFill>
              </a:rPr>
              <a:t>space</a:t>
            </a:r>
          </a:p>
        </p:txBody>
      </p:sp>
      <p:sp>
        <p:nvSpPr>
          <p:cNvPr id="11" name="Cube 10">
            <a:extLst>
              <a:ext uri="{FF2B5EF4-FFF2-40B4-BE49-F238E27FC236}">
                <a16:creationId xmlns:a16="http://schemas.microsoft.com/office/drawing/2014/main" id="{6646E4D0-EA35-4A28-99BA-4EE4F41CF94B}"/>
              </a:ext>
            </a:extLst>
          </p:cNvPr>
          <p:cNvSpPr/>
          <p:nvPr/>
        </p:nvSpPr>
        <p:spPr>
          <a:xfrm>
            <a:off x="1440182" y="4641623"/>
            <a:ext cx="5597912" cy="23863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physical real estate</a:t>
            </a:r>
          </a:p>
        </p:txBody>
      </p:sp>
      <p:pic>
        <p:nvPicPr>
          <p:cNvPr id="6" name="Graphic 5" descr="Badge Tick outline">
            <a:extLst>
              <a:ext uri="{FF2B5EF4-FFF2-40B4-BE49-F238E27FC236}">
                <a16:creationId xmlns:a16="http://schemas.microsoft.com/office/drawing/2014/main" id="{0C4D93C1-D04E-4B1F-B22C-9F6A1D6290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5768" y="3926809"/>
            <a:ext cx="633490" cy="633490"/>
          </a:xfrm>
          <a:prstGeom prst="rect">
            <a:avLst/>
          </a:prstGeom>
        </p:spPr>
      </p:pic>
      <p:pic>
        <p:nvPicPr>
          <p:cNvPr id="14" name="Graphic 13" descr="Security camera with solid fill">
            <a:extLst>
              <a:ext uri="{FF2B5EF4-FFF2-40B4-BE49-F238E27FC236}">
                <a16:creationId xmlns:a16="http://schemas.microsoft.com/office/drawing/2014/main" id="{0F46E4F9-A1B0-48A6-A9B3-B5DA8A6223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237" y="4090084"/>
            <a:ext cx="434489" cy="434489"/>
          </a:xfrm>
          <a:prstGeom prst="rect">
            <a:avLst/>
          </a:prstGeom>
        </p:spPr>
      </p:pic>
      <p:pic>
        <p:nvPicPr>
          <p:cNvPr id="16" name="Graphic 15" descr="Safe with solid fill">
            <a:extLst>
              <a:ext uri="{FF2B5EF4-FFF2-40B4-BE49-F238E27FC236}">
                <a16:creationId xmlns:a16="http://schemas.microsoft.com/office/drawing/2014/main" id="{668C6141-FE52-40F4-9B8A-443F919BD2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4362" y="4291449"/>
            <a:ext cx="311271" cy="311271"/>
          </a:xfrm>
          <a:prstGeom prst="rect">
            <a:avLst/>
          </a:prstGeom>
        </p:spPr>
      </p:pic>
      <p:pic>
        <p:nvPicPr>
          <p:cNvPr id="18" name="Graphic 17" descr="Siren with solid fill">
            <a:extLst>
              <a:ext uri="{FF2B5EF4-FFF2-40B4-BE49-F238E27FC236}">
                <a16:creationId xmlns:a16="http://schemas.microsoft.com/office/drawing/2014/main" id="{9F624B84-DFC4-4D15-A031-C4DFC0F950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156" y="4127622"/>
            <a:ext cx="247978" cy="247978"/>
          </a:xfrm>
          <a:prstGeom prst="rect">
            <a:avLst/>
          </a:prstGeom>
        </p:spPr>
      </p:pic>
      <p:pic>
        <p:nvPicPr>
          <p:cNvPr id="20" name="Graphic 19" descr="Employee badge outline">
            <a:extLst>
              <a:ext uri="{FF2B5EF4-FFF2-40B4-BE49-F238E27FC236}">
                <a16:creationId xmlns:a16="http://schemas.microsoft.com/office/drawing/2014/main" id="{CEB636E5-9859-49C5-BAEF-1EC4F757E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228" y="4266248"/>
            <a:ext cx="311271" cy="311271"/>
          </a:xfrm>
          <a:prstGeom prst="rect">
            <a:avLst/>
          </a:prstGeom>
        </p:spPr>
      </p:pic>
      <p:pic>
        <p:nvPicPr>
          <p:cNvPr id="22" name="Graphic 21" descr="Full Brick Wall outline">
            <a:extLst>
              <a:ext uri="{FF2B5EF4-FFF2-40B4-BE49-F238E27FC236}">
                <a16:creationId xmlns:a16="http://schemas.microsoft.com/office/drawing/2014/main" id="{22C9B6B0-0821-4F11-8DEE-D611045611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43440" y="4013343"/>
            <a:ext cx="698072" cy="698072"/>
          </a:xfrm>
          <a:prstGeom prst="rect">
            <a:avLst/>
          </a:prstGeom>
          <a:scene3d>
            <a:camera prst="isometricOffAxis2Right"/>
            <a:lightRig rig="threePt" dir="t"/>
          </a:scene3d>
        </p:spPr>
      </p:pic>
      <p:pic>
        <p:nvPicPr>
          <p:cNvPr id="25" name="Graphic 24" descr="Lock with solid fill">
            <a:extLst>
              <a:ext uri="{FF2B5EF4-FFF2-40B4-BE49-F238E27FC236}">
                <a16:creationId xmlns:a16="http://schemas.microsoft.com/office/drawing/2014/main" id="{F74ED2B7-D5B4-491E-8345-157B9617E8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42454" y="3746810"/>
            <a:ext cx="370119" cy="370119"/>
          </a:xfrm>
          <a:prstGeom prst="rect">
            <a:avLst/>
          </a:prstGeom>
        </p:spPr>
      </p:pic>
      <p:pic>
        <p:nvPicPr>
          <p:cNvPr id="27" name="Graphic 26" descr="Jail outline">
            <a:extLst>
              <a:ext uri="{FF2B5EF4-FFF2-40B4-BE49-F238E27FC236}">
                <a16:creationId xmlns:a16="http://schemas.microsoft.com/office/drawing/2014/main" id="{D30C603E-5563-4AC4-9A5B-FB500D57D9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7048" y="4207500"/>
            <a:ext cx="384694" cy="384694"/>
          </a:xfrm>
          <a:prstGeom prst="rect">
            <a:avLst/>
          </a:prstGeom>
        </p:spPr>
      </p:pic>
      <p:pic>
        <p:nvPicPr>
          <p:cNvPr id="21" name="Graphic 20" descr="Full Brick Wall outline">
            <a:extLst>
              <a:ext uri="{FF2B5EF4-FFF2-40B4-BE49-F238E27FC236}">
                <a16:creationId xmlns:a16="http://schemas.microsoft.com/office/drawing/2014/main" id="{E52F5ADA-CA76-4641-AAF6-BC46DCFFFF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1398" y="4026564"/>
            <a:ext cx="698072" cy="698072"/>
          </a:xfrm>
          <a:prstGeom prst="rect">
            <a:avLst/>
          </a:prstGeom>
          <a:scene3d>
            <a:camera prst="isometricOffAxis2Right"/>
            <a:lightRig rig="threePt" dir="t"/>
          </a:scene3d>
        </p:spPr>
      </p:pic>
      <p:pic>
        <p:nvPicPr>
          <p:cNvPr id="50" name="Snagit_SNG857">
            <a:extLst>
              <a:ext uri="{FF2B5EF4-FFF2-40B4-BE49-F238E27FC236}">
                <a16:creationId xmlns:a16="http://schemas.microsoft.com/office/drawing/2014/main" id="{FA69D6CE-6070-4349-8166-0518FCE27F7E}"/>
              </a:ext>
            </a:extLst>
          </p:cNvPr>
          <p:cNvPicPr>
            <a:picLocks noChangeAspect="1"/>
          </p:cNvPicPr>
          <p:nvPr/>
        </p:nvPicPr>
        <p:blipFill>
          <a:blip r:embed="rId20"/>
          <a:stretch>
            <a:fillRect/>
          </a:stretch>
        </p:blipFill>
        <p:spPr>
          <a:xfrm>
            <a:off x="591150" y="3726075"/>
            <a:ext cx="380893" cy="343274"/>
          </a:xfrm>
          <a:prstGeom prst="rect">
            <a:avLst/>
          </a:prstGeom>
        </p:spPr>
      </p:pic>
      <p:cxnSp>
        <p:nvCxnSpPr>
          <p:cNvPr id="54" name="Straight Connector 53">
            <a:extLst>
              <a:ext uri="{FF2B5EF4-FFF2-40B4-BE49-F238E27FC236}">
                <a16:creationId xmlns:a16="http://schemas.microsoft.com/office/drawing/2014/main" id="{E6BD463C-77F8-4B2D-9F5A-5910253A337E}"/>
              </a:ext>
            </a:extLst>
          </p:cNvPr>
          <p:cNvCxnSpPr>
            <a:cxnSpLocks/>
          </p:cNvCxnSpPr>
          <p:nvPr/>
        </p:nvCxnSpPr>
        <p:spPr>
          <a:xfrm flipH="1">
            <a:off x="-1179739" y="3916535"/>
            <a:ext cx="1794482" cy="3552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404AAF-758D-4BC2-8019-9328EA956C52}"/>
              </a:ext>
            </a:extLst>
          </p:cNvPr>
          <p:cNvCxnSpPr>
            <a:cxnSpLocks/>
          </p:cNvCxnSpPr>
          <p:nvPr/>
        </p:nvCxnSpPr>
        <p:spPr>
          <a:xfrm flipH="1" flipV="1">
            <a:off x="7564244" y="3849758"/>
            <a:ext cx="1676412" cy="21959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13DBF0A-E2E8-4991-B4BE-4B07F4462F94}"/>
              </a:ext>
            </a:extLst>
          </p:cNvPr>
          <p:cNvGrpSpPr/>
          <p:nvPr/>
        </p:nvGrpSpPr>
        <p:grpSpPr>
          <a:xfrm>
            <a:off x="904499" y="3380849"/>
            <a:ext cx="6715829" cy="703547"/>
            <a:chOff x="-1534393" y="2783237"/>
            <a:chExt cx="9154721" cy="1301160"/>
          </a:xfrm>
        </p:grpSpPr>
        <p:pic>
          <p:nvPicPr>
            <p:cNvPr id="38" name="Snagit_SNG829">
              <a:extLst>
                <a:ext uri="{FF2B5EF4-FFF2-40B4-BE49-F238E27FC236}">
                  <a16:creationId xmlns:a16="http://schemas.microsoft.com/office/drawing/2014/main" id="{E3106753-9CE3-4F0A-992C-64E731D16546}"/>
                </a:ext>
              </a:extLst>
            </p:cNvPr>
            <p:cNvPicPr>
              <a:picLocks noChangeAspect="1"/>
            </p:cNvPicPr>
            <p:nvPr/>
          </p:nvPicPr>
          <p:blipFill>
            <a:blip r:embed="rId21">
              <a:clrChange>
                <a:clrFrom>
                  <a:srgbClr val="FEFFFF"/>
                </a:clrFrom>
                <a:clrTo>
                  <a:srgbClr val="FEFFFF">
                    <a:alpha val="0"/>
                  </a:srgbClr>
                </a:clrTo>
              </a:clrChange>
            </a:blip>
            <a:stretch>
              <a:fillRect/>
            </a:stretch>
          </p:blipFill>
          <p:spPr>
            <a:xfrm>
              <a:off x="4044326" y="3554462"/>
              <a:ext cx="823488" cy="384695"/>
            </a:xfrm>
            <a:prstGeom prst="rect">
              <a:avLst/>
            </a:prstGeom>
          </p:spPr>
        </p:pic>
        <p:pic>
          <p:nvPicPr>
            <p:cNvPr id="40" name="Snagit_SNG832">
              <a:extLst>
                <a:ext uri="{FF2B5EF4-FFF2-40B4-BE49-F238E27FC236}">
                  <a16:creationId xmlns:a16="http://schemas.microsoft.com/office/drawing/2014/main" id="{FD07FD75-A8D6-45AC-B646-BEB547038AF4}"/>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3558126" y="2783237"/>
              <a:ext cx="541020" cy="800100"/>
            </a:xfrm>
            <a:prstGeom prst="rect">
              <a:avLst/>
            </a:prstGeom>
          </p:spPr>
        </p:pic>
        <p:pic>
          <p:nvPicPr>
            <p:cNvPr id="42" name="Snagit_SNG83B">
              <a:extLst>
                <a:ext uri="{FF2B5EF4-FFF2-40B4-BE49-F238E27FC236}">
                  <a16:creationId xmlns:a16="http://schemas.microsoft.com/office/drawing/2014/main" id="{782BA370-2378-448C-B4AB-6037A23842A8}"/>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473187" y="2872965"/>
              <a:ext cx="853440" cy="914400"/>
            </a:xfrm>
            <a:prstGeom prst="rect">
              <a:avLst/>
            </a:prstGeom>
          </p:spPr>
        </p:pic>
        <p:pic>
          <p:nvPicPr>
            <p:cNvPr id="44" name="Snagit_SNG842">
              <a:extLst>
                <a:ext uri="{FF2B5EF4-FFF2-40B4-BE49-F238E27FC236}">
                  <a16:creationId xmlns:a16="http://schemas.microsoft.com/office/drawing/2014/main" id="{5D68C6D2-A15C-49A5-8D34-14209D848803}"/>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6904048" y="3269057"/>
              <a:ext cx="716280" cy="815340"/>
            </a:xfrm>
            <a:prstGeom prst="rect">
              <a:avLst/>
            </a:prstGeom>
          </p:spPr>
        </p:pic>
        <p:pic>
          <p:nvPicPr>
            <p:cNvPr id="46" name="Snagit_SNG849">
              <a:extLst>
                <a:ext uri="{FF2B5EF4-FFF2-40B4-BE49-F238E27FC236}">
                  <a16:creationId xmlns:a16="http://schemas.microsoft.com/office/drawing/2014/main" id="{F3B30465-D683-48F6-B8C9-58489EE26F78}"/>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5186066" y="3190841"/>
              <a:ext cx="480688" cy="535234"/>
            </a:xfrm>
            <a:prstGeom prst="rect">
              <a:avLst/>
            </a:prstGeom>
          </p:spPr>
        </p:pic>
        <p:cxnSp>
          <p:nvCxnSpPr>
            <p:cNvPr id="58" name="Straight Connector 57">
              <a:extLst>
                <a:ext uri="{FF2B5EF4-FFF2-40B4-BE49-F238E27FC236}">
                  <a16:creationId xmlns:a16="http://schemas.microsoft.com/office/drawing/2014/main" id="{C3E0A500-F39E-4A57-BC18-F3C0107967A6}"/>
                </a:ext>
              </a:extLst>
            </p:cNvPr>
            <p:cNvCxnSpPr>
              <a:cxnSpLocks/>
            </p:cNvCxnSpPr>
            <p:nvPr/>
          </p:nvCxnSpPr>
          <p:spPr>
            <a:xfrm flipV="1">
              <a:off x="-1534393" y="3893469"/>
              <a:ext cx="8515102" cy="141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E3ABBB-D979-419C-B117-D4FD1A08B1C9}"/>
                </a:ext>
              </a:extLst>
            </p:cNvPr>
            <p:cNvCxnSpPr>
              <a:endCxn id="38" idx="1"/>
            </p:cNvCxnSpPr>
            <p:nvPr/>
          </p:nvCxnSpPr>
          <p:spPr>
            <a:xfrm>
              <a:off x="3160572" y="3626375"/>
              <a:ext cx="883754" cy="120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59D420EB-28A9-4C57-B3D3-928D48B87E78}"/>
                </a:ext>
              </a:extLst>
            </p:cNvPr>
            <p:cNvCxnSpPr/>
            <p:nvPr/>
          </p:nvCxnSpPr>
          <p:spPr>
            <a:xfrm>
              <a:off x="3969144" y="3499731"/>
              <a:ext cx="266216" cy="159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256F362D-B0D6-429E-88D8-08456EB554F4}"/>
                </a:ext>
              </a:extLst>
            </p:cNvPr>
            <p:cNvCxnSpPr>
              <a:stCxn id="38" idx="3"/>
              <a:endCxn id="46" idx="1"/>
            </p:cNvCxnSpPr>
            <p:nvPr/>
          </p:nvCxnSpPr>
          <p:spPr>
            <a:xfrm flipV="1">
              <a:off x="4867814" y="3458458"/>
              <a:ext cx="318252" cy="28835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3" name="Picture 32" descr="White clouds on pink sky">
            <a:extLst>
              <a:ext uri="{FF2B5EF4-FFF2-40B4-BE49-F238E27FC236}">
                <a16:creationId xmlns:a16="http://schemas.microsoft.com/office/drawing/2014/main" id="{59DBF7C3-1AE0-4854-872A-3FBDD0CA5FA2}"/>
              </a:ext>
            </a:extLst>
          </p:cNvPr>
          <p:cNvPicPr>
            <a:picLocks noChangeAspect="1"/>
          </p:cNvPicPr>
          <p:nvPr/>
        </p:nvPicPr>
        <p:blipFill>
          <a:blip r:embed="rId2">
            <a:duotone>
              <a:schemeClr val="accent6">
                <a:shade val="45000"/>
                <a:satMod val="135000"/>
              </a:schemeClr>
              <a:prstClr val="white"/>
            </a:duotone>
            <a:alphaModFix amt="85000"/>
          </a:blip>
          <a:stretch>
            <a:fillRect/>
          </a:stretch>
        </p:blipFill>
        <p:spPr>
          <a:xfrm>
            <a:off x="-141249" y="1747606"/>
            <a:ext cx="9426497" cy="3285614"/>
          </a:xfrm>
          <a:prstGeom prst="rect">
            <a:avLst/>
          </a:prstGeom>
          <a:ln>
            <a:noFill/>
          </a:ln>
          <a:effectLst>
            <a:softEdge rad="112500"/>
          </a:effectLst>
        </p:spPr>
      </p:pic>
      <p:sp>
        <p:nvSpPr>
          <p:cNvPr id="15" name="Rectangle: Rounded Corners 14">
            <a:extLst>
              <a:ext uri="{FF2B5EF4-FFF2-40B4-BE49-F238E27FC236}">
                <a16:creationId xmlns:a16="http://schemas.microsoft.com/office/drawing/2014/main" id="{BD888748-6084-4996-9AE0-AD7C6F3D55A6}"/>
              </a:ext>
            </a:extLst>
          </p:cNvPr>
          <p:cNvSpPr/>
          <p:nvPr/>
        </p:nvSpPr>
        <p:spPr>
          <a:xfrm>
            <a:off x="3008124" y="3797856"/>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IAM</a:t>
            </a:r>
          </a:p>
        </p:txBody>
      </p:sp>
      <p:sp>
        <p:nvSpPr>
          <p:cNvPr id="37" name="Rectangle: Rounded Corners 36">
            <a:extLst>
              <a:ext uri="{FF2B5EF4-FFF2-40B4-BE49-F238E27FC236}">
                <a16:creationId xmlns:a16="http://schemas.microsoft.com/office/drawing/2014/main" id="{2918DA32-BBBF-4B3E-9954-B5CDA77ED024}"/>
              </a:ext>
            </a:extLst>
          </p:cNvPr>
          <p:cNvSpPr/>
          <p:nvPr/>
        </p:nvSpPr>
        <p:spPr>
          <a:xfrm>
            <a:off x="3511577" y="3996527"/>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dirty="0"/>
              <a:t>Certificate Management</a:t>
            </a:r>
          </a:p>
        </p:txBody>
      </p:sp>
      <p:sp>
        <p:nvSpPr>
          <p:cNvPr id="39" name="Rectangle: Rounded Corners 38">
            <a:extLst>
              <a:ext uri="{FF2B5EF4-FFF2-40B4-BE49-F238E27FC236}">
                <a16:creationId xmlns:a16="http://schemas.microsoft.com/office/drawing/2014/main" id="{2BBF33DB-2AC4-4523-A786-6BD611C3822E}"/>
              </a:ext>
            </a:extLst>
          </p:cNvPr>
          <p:cNvSpPr/>
          <p:nvPr/>
        </p:nvSpPr>
        <p:spPr>
          <a:xfrm>
            <a:off x="3967517" y="3815362"/>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dirty="0"/>
              <a:t>Vulnerability Scanning</a:t>
            </a:r>
          </a:p>
        </p:txBody>
      </p:sp>
      <p:sp>
        <p:nvSpPr>
          <p:cNvPr id="41" name="Rectangle: Rounded Corners 40">
            <a:extLst>
              <a:ext uri="{FF2B5EF4-FFF2-40B4-BE49-F238E27FC236}">
                <a16:creationId xmlns:a16="http://schemas.microsoft.com/office/drawing/2014/main" id="{B4788529-AE18-43FD-802B-81F1D3961BB7}"/>
              </a:ext>
            </a:extLst>
          </p:cNvPr>
          <p:cNvSpPr/>
          <p:nvPr/>
        </p:nvSpPr>
        <p:spPr>
          <a:xfrm>
            <a:off x="1263564" y="3569819"/>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Logging</a:t>
            </a:r>
          </a:p>
        </p:txBody>
      </p:sp>
      <p:sp>
        <p:nvSpPr>
          <p:cNvPr id="43" name="Rectangle: Rounded Corners 42">
            <a:extLst>
              <a:ext uri="{FF2B5EF4-FFF2-40B4-BE49-F238E27FC236}">
                <a16:creationId xmlns:a16="http://schemas.microsoft.com/office/drawing/2014/main" id="{51E768DF-32FF-4E2F-BC94-8145E69A73E2}"/>
              </a:ext>
            </a:extLst>
          </p:cNvPr>
          <p:cNvSpPr/>
          <p:nvPr/>
        </p:nvSpPr>
        <p:spPr>
          <a:xfrm>
            <a:off x="571900" y="3768399"/>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t>Monitoring</a:t>
            </a:r>
          </a:p>
        </p:txBody>
      </p:sp>
      <p:sp>
        <p:nvSpPr>
          <p:cNvPr id="45" name="Rectangle: Rounded Corners 44">
            <a:extLst>
              <a:ext uri="{FF2B5EF4-FFF2-40B4-BE49-F238E27FC236}">
                <a16:creationId xmlns:a16="http://schemas.microsoft.com/office/drawing/2014/main" id="{3A4DAF2B-B911-4F71-8668-D3D17210BB2E}"/>
              </a:ext>
            </a:extLst>
          </p:cNvPr>
          <p:cNvSpPr/>
          <p:nvPr/>
        </p:nvSpPr>
        <p:spPr>
          <a:xfrm>
            <a:off x="2005664" y="3775490"/>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t>Auditing</a:t>
            </a:r>
          </a:p>
        </p:txBody>
      </p:sp>
      <p:sp>
        <p:nvSpPr>
          <p:cNvPr id="47" name="Rectangle: Rounded Corners 46">
            <a:extLst>
              <a:ext uri="{FF2B5EF4-FFF2-40B4-BE49-F238E27FC236}">
                <a16:creationId xmlns:a16="http://schemas.microsoft.com/office/drawing/2014/main" id="{A36F731F-DFB9-47F3-913E-1298F6026E6F}"/>
              </a:ext>
            </a:extLst>
          </p:cNvPr>
          <p:cNvSpPr/>
          <p:nvPr/>
        </p:nvSpPr>
        <p:spPr>
          <a:xfrm>
            <a:off x="1320565" y="3981160"/>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Cloud Usage Analysis</a:t>
            </a:r>
          </a:p>
        </p:txBody>
      </p:sp>
      <p:sp>
        <p:nvSpPr>
          <p:cNvPr id="48" name="Rectangle: Rounded Corners 47">
            <a:extLst>
              <a:ext uri="{FF2B5EF4-FFF2-40B4-BE49-F238E27FC236}">
                <a16:creationId xmlns:a16="http://schemas.microsoft.com/office/drawing/2014/main" id="{1F870BD8-3A06-40FA-B8D8-EB2291C72519}"/>
              </a:ext>
            </a:extLst>
          </p:cNvPr>
          <p:cNvSpPr/>
          <p:nvPr/>
        </p:nvSpPr>
        <p:spPr>
          <a:xfrm>
            <a:off x="5528907" y="3736447"/>
            <a:ext cx="879876" cy="2669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Resource Manager</a:t>
            </a:r>
          </a:p>
        </p:txBody>
      </p:sp>
      <p:sp>
        <p:nvSpPr>
          <p:cNvPr id="49" name="Rectangle: Rounded Corners 48">
            <a:extLst>
              <a:ext uri="{FF2B5EF4-FFF2-40B4-BE49-F238E27FC236}">
                <a16:creationId xmlns:a16="http://schemas.microsoft.com/office/drawing/2014/main" id="{D5BC8D69-C7E5-474E-9164-EBDA187FDAAD}"/>
              </a:ext>
            </a:extLst>
          </p:cNvPr>
          <p:cNvSpPr/>
          <p:nvPr/>
        </p:nvSpPr>
        <p:spPr>
          <a:xfrm>
            <a:off x="6247708" y="3888410"/>
            <a:ext cx="599506" cy="2669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APIs</a:t>
            </a:r>
          </a:p>
        </p:txBody>
      </p:sp>
      <p:sp>
        <p:nvSpPr>
          <p:cNvPr id="51" name="Rectangle: Rounded Corners 50">
            <a:extLst>
              <a:ext uri="{FF2B5EF4-FFF2-40B4-BE49-F238E27FC236}">
                <a16:creationId xmlns:a16="http://schemas.microsoft.com/office/drawing/2014/main" id="{EC35AE83-1B0D-46AA-B7DF-2E8E67083BA2}"/>
              </a:ext>
            </a:extLst>
          </p:cNvPr>
          <p:cNvSpPr/>
          <p:nvPr/>
        </p:nvSpPr>
        <p:spPr>
          <a:xfrm>
            <a:off x="5091657" y="3895640"/>
            <a:ext cx="599506" cy="2669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Cloud Events</a:t>
            </a:r>
          </a:p>
        </p:txBody>
      </p:sp>
      <p:sp>
        <p:nvSpPr>
          <p:cNvPr id="52" name="Rectangle: Rounded Corners 51">
            <a:extLst>
              <a:ext uri="{FF2B5EF4-FFF2-40B4-BE49-F238E27FC236}">
                <a16:creationId xmlns:a16="http://schemas.microsoft.com/office/drawing/2014/main" id="{0F76FB7D-A46C-4443-9938-545162CC3775}"/>
              </a:ext>
            </a:extLst>
          </p:cNvPr>
          <p:cNvSpPr/>
          <p:nvPr/>
        </p:nvSpPr>
        <p:spPr>
          <a:xfrm>
            <a:off x="565208" y="4126659"/>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Notifications</a:t>
            </a:r>
          </a:p>
        </p:txBody>
      </p:sp>
      <p:sp>
        <p:nvSpPr>
          <p:cNvPr id="53" name="Rectangle: Rounded Corners 52">
            <a:extLst>
              <a:ext uri="{FF2B5EF4-FFF2-40B4-BE49-F238E27FC236}">
                <a16:creationId xmlns:a16="http://schemas.microsoft.com/office/drawing/2014/main" id="{CC7123AD-63D9-44CC-8694-CC10F4C36697}"/>
              </a:ext>
            </a:extLst>
          </p:cNvPr>
          <p:cNvSpPr/>
          <p:nvPr/>
        </p:nvSpPr>
        <p:spPr>
          <a:xfrm>
            <a:off x="4030159" y="4129307"/>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dirty="0"/>
              <a:t>Cloud Guard</a:t>
            </a:r>
          </a:p>
        </p:txBody>
      </p:sp>
      <p:sp>
        <p:nvSpPr>
          <p:cNvPr id="55" name="Rectangle: Rounded Corners 54">
            <a:extLst>
              <a:ext uri="{FF2B5EF4-FFF2-40B4-BE49-F238E27FC236}">
                <a16:creationId xmlns:a16="http://schemas.microsoft.com/office/drawing/2014/main" id="{07EABEE5-FF1D-4E98-B852-EBCEB87043EA}"/>
              </a:ext>
            </a:extLst>
          </p:cNvPr>
          <p:cNvSpPr/>
          <p:nvPr/>
        </p:nvSpPr>
        <p:spPr>
          <a:xfrm>
            <a:off x="5581635" y="4102354"/>
            <a:ext cx="554954" cy="1380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700" dirty="0"/>
              <a:t>Tagging</a:t>
            </a:r>
          </a:p>
        </p:txBody>
      </p:sp>
      <p:sp>
        <p:nvSpPr>
          <p:cNvPr id="57" name="Rectangle: Rounded Corners 56">
            <a:extLst>
              <a:ext uri="{FF2B5EF4-FFF2-40B4-BE49-F238E27FC236}">
                <a16:creationId xmlns:a16="http://schemas.microsoft.com/office/drawing/2014/main" id="{C3A6A2ED-0C27-4C19-8AF4-F51CEF7CD996}"/>
              </a:ext>
            </a:extLst>
          </p:cNvPr>
          <p:cNvSpPr/>
          <p:nvPr/>
        </p:nvSpPr>
        <p:spPr>
          <a:xfrm>
            <a:off x="6040693" y="4181438"/>
            <a:ext cx="554954" cy="1380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700" dirty="0"/>
              <a:t>Search</a:t>
            </a:r>
          </a:p>
        </p:txBody>
      </p:sp>
      <p:pic>
        <p:nvPicPr>
          <p:cNvPr id="59" name="Graphic 58" descr="Server outline">
            <a:extLst>
              <a:ext uri="{FF2B5EF4-FFF2-40B4-BE49-F238E27FC236}">
                <a16:creationId xmlns:a16="http://schemas.microsoft.com/office/drawing/2014/main" id="{0D77B5A2-FEFE-41CF-813C-5401337F0C5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79298" y="3180593"/>
            <a:ext cx="572548" cy="572548"/>
          </a:xfrm>
          <a:prstGeom prst="rect">
            <a:avLst/>
          </a:prstGeom>
        </p:spPr>
      </p:pic>
      <p:pic>
        <p:nvPicPr>
          <p:cNvPr id="60" name="Graphic 59" descr="Server with solid fill">
            <a:extLst>
              <a:ext uri="{FF2B5EF4-FFF2-40B4-BE49-F238E27FC236}">
                <a16:creationId xmlns:a16="http://schemas.microsoft.com/office/drawing/2014/main" id="{D1DAA0C6-EC44-4F33-9DD6-893739EFD0F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74096" y="3070081"/>
            <a:ext cx="624881" cy="624881"/>
          </a:xfrm>
          <a:prstGeom prst="rect">
            <a:avLst/>
          </a:prstGeom>
        </p:spPr>
      </p:pic>
      <p:pic>
        <p:nvPicPr>
          <p:cNvPr id="61" name="Snagit_SNG833">
            <a:extLst>
              <a:ext uri="{FF2B5EF4-FFF2-40B4-BE49-F238E27FC236}">
                <a16:creationId xmlns:a16="http://schemas.microsoft.com/office/drawing/2014/main" id="{4AD8F006-626D-41F1-867C-E90E17EC9453}"/>
              </a:ext>
            </a:extLst>
          </p:cNvPr>
          <p:cNvPicPr>
            <a:picLocks noChangeAspect="1"/>
          </p:cNvPicPr>
          <p:nvPr/>
        </p:nvPicPr>
        <p:blipFill>
          <a:blip r:embed="rId30"/>
          <a:stretch>
            <a:fillRect/>
          </a:stretch>
        </p:blipFill>
        <p:spPr>
          <a:xfrm>
            <a:off x="255039" y="3178590"/>
            <a:ext cx="400238" cy="369051"/>
          </a:xfrm>
          <a:prstGeom prst="rect">
            <a:avLst/>
          </a:prstGeom>
        </p:spPr>
      </p:pic>
      <p:pic>
        <p:nvPicPr>
          <p:cNvPr id="13" name="Snagit_SNG842">
            <a:extLst>
              <a:ext uri="{FF2B5EF4-FFF2-40B4-BE49-F238E27FC236}">
                <a16:creationId xmlns:a16="http://schemas.microsoft.com/office/drawing/2014/main" id="{AEF12CB8-5990-4798-A702-679B4A9E9DAB}"/>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4308269" y="2356907"/>
            <a:ext cx="1142058" cy="942474"/>
          </a:xfrm>
          <a:prstGeom prst="rect">
            <a:avLst/>
          </a:prstGeom>
        </p:spPr>
      </p:pic>
      <p:pic>
        <p:nvPicPr>
          <p:cNvPr id="19" name="Snagit_SNG84A">
            <a:extLst>
              <a:ext uri="{FF2B5EF4-FFF2-40B4-BE49-F238E27FC236}">
                <a16:creationId xmlns:a16="http://schemas.microsoft.com/office/drawing/2014/main" id="{50ADABD4-69BC-4FA1-9388-40F331498B98}"/>
              </a:ext>
            </a:extLst>
          </p:cNvPr>
          <p:cNvPicPr>
            <a:picLocks noChangeAspect="1"/>
          </p:cNvPicPr>
          <p:nvPr/>
        </p:nvPicPr>
        <p:blipFill>
          <a:blip r:embed="rId32">
            <a:clrChange>
              <a:clrFrom>
                <a:srgbClr val="FFFEFF"/>
              </a:clrFrom>
              <a:clrTo>
                <a:srgbClr val="FFFEFF">
                  <a:alpha val="0"/>
                </a:srgbClr>
              </a:clrTo>
            </a:clrChange>
          </a:blip>
          <a:stretch>
            <a:fillRect/>
          </a:stretch>
        </p:blipFill>
        <p:spPr>
          <a:xfrm>
            <a:off x="3342558" y="2694507"/>
            <a:ext cx="594360" cy="556260"/>
          </a:xfrm>
          <a:prstGeom prst="rect">
            <a:avLst/>
          </a:prstGeom>
        </p:spPr>
      </p:pic>
      <p:sp>
        <p:nvSpPr>
          <p:cNvPr id="63" name="Content Placeholder 2">
            <a:extLst>
              <a:ext uri="{FF2B5EF4-FFF2-40B4-BE49-F238E27FC236}">
                <a16:creationId xmlns:a16="http://schemas.microsoft.com/office/drawing/2014/main" id="{ECB879ED-2381-4D3A-9619-D18CD1CDB8B3}"/>
              </a:ext>
            </a:extLst>
          </p:cNvPr>
          <p:cNvSpPr>
            <a:spLocks noGrp="1"/>
          </p:cNvSpPr>
          <p:nvPr>
            <p:ph idx="1"/>
          </p:nvPr>
        </p:nvSpPr>
        <p:spPr>
          <a:xfrm>
            <a:off x="720003" y="936000"/>
            <a:ext cx="6623999" cy="1412481"/>
          </a:xfrm>
        </p:spPr>
        <p:txBody>
          <a:bodyPr/>
          <a:lstStyle/>
          <a:p>
            <a:r>
              <a:rPr lang="en-US" dirty="0"/>
              <a:t>Servers (VMs and bare, dedicated and shared, small </a:t>
            </a:r>
            <a:r>
              <a:rPr lang="en-US" dirty="0">
                <a:sym typeface="Wingdings" panose="05000000000000000000" pitchFamily="2" charset="2"/>
              </a:rPr>
              <a:t> huge</a:t>
            </a:r>
            <a:r>
              <a:rPr lang="en-US" dirty="0"/>
              <a:t>)</a:t>
            </a:r>
          </a:p>
          <a:p>
            <a:r>
              <a:rPr lang="en-US" dirty="0"/>
              <a:t>Storage (slow </a:t>
            </a:r>
            <a:r>
              <a:rPr lang="en-US" dirty="0">
                <a:sym typeface="Wingdings" panose="05000000000000000000" pitchFamily="2" charset="2"/>
              </a:rPr>
              <a:t> </a:t>
            </a:r>
            <a:r>
              <a:rPr lang="en-US" dirty="0"/>
              <a:t>fast, long</a:t>
            </a:r>
            <a:r>
              <a:rPr lang="en-US" dirty="0">
                <a:sym typeface="Wingdings" panose="05000000000000000000" pitchFamily="2" charset="2"/>
              </a:rPr>
              <a:t> </a:t>
            </a:r>
            <a:r>
              <a:rPr lang="en-US" dirty="0"/>
              <a:t>short, object | block | ) &amp; Encryption</a:t>
            </a:r>
          </a:p>
          <a:p>
            <a:r>
              <a:rPr lang="en-US" dirty="0"/>
              <a:t>Network (internal, private, external/public; VPN; cloud interconnect)</a:t>
            </a:r>
          </a:p>
        </p:txBody>
      </p:sp>
      <p:pic>
        <p:nvPicPr>
          <p:cNvPr id="64" name="Snagit_SNG842">
            <a:extLst>
              <a:ext uri="{FF2B5EF4-FFF2-40B4-BE49-F238E27FC236}">
                <a16:creationId xmlns:a16="http://schemas.microsoft.com/office/drawing/2014/main" id="{37DB9988-A797-4701-9383-F5464C3F554E}"/>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3783498" y="3292318"/>
            <a:ext cx="455640" cy="376013"/>
          </a:xfrm>
          <a:prstGeom prst="rect">
            <a:avLst/>
          </a:prstGeom>
        </p:spPr>
      </p:pic>
      <p:pic>
        <p:nvPicPr>
          <p:cNvPr id="65" name="Graphic 64" descr="Server with solid fill">
            <a:extLst>
              <a:ext uri="{FF2B5EF4-FFF2-40B4-BE49-F238E27FC236}">
                <a16:creationId xmlns:a16="http://schemas.microsoft.com/office/drawing/2014/main" id="{9C158A5A-5E38-4F37-811E-31F3505E2C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45752" y="3133174"/>
            <a:ext cx="394941" cy="394941"/>
          </a:xfrm>
          <a:prstGeom prst="rect">
            <a:avLst/>
          </a:prstGeom>
        </p:spPr>
      </p:pic>
      <p:sp>
        <p:nvSpPr>
          <p:cNvPr id="26" name="Cloud 25">
            <a:extLst>
              <a:ext uri="{FF2B5EF4-FFF2-40B4-BE49-F238E27FC236}">
                <a16:creationId xmlns:a16="http://schemas.microsoft.com/office/drawing/2014/main" id="{38ADCE01-A71D-4BCD-9580-6FA974D71A6B}"/>
              </a:ext>
            </a:extLst>
          </p:cNvPr>
          <p:cNvSpPr/>
          <p:nvPr/>
        </p:nvSpPr>
        <p:spPr>
          <a:xfrm>
            <a:off x="8257418" y="1339591"/>
            <a:ext cx="1332302" cy="73282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37A6B2EA-15CB-4956-9D4A-7D7CDE432A8A}"/>
              </a:ext>
            </a:extLst>
          </p:cNvPr>
          <p:cNvCxnSpPr>
            <a:cxnSpLocks/>
          </p:cNvCxnSpPr>
          <p:nvPr/>
        </p:nvCxnSpPr>
        <p:spPr>
          <a:xfrm flipH="1">
            <a:off x="6980710" y="2011723"/>
            <a:ext cx="1555363" cy="1664854"/>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7963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10EFE7-FB51-4A85-A684-69D4A6C0ABE3}"/>
              </a:ext>
            </a:extLst>
          </p:cNvPr>
          <p:cNvSpPr>
            <a:spLocks noGrp="1"/>
          </p:cNvSpPr>
          <p:nvPr>
            <p:ph type="title"/>
          </p:nvPr>
        </p:nvSpPr>
        <p:spPr/>
        <p:txBody>
          <a:bodyPr/>
          <a:lstStyle/>
          <a:p>
            <a:r>
              <a:rPr lang="en-US" dirty="0"/>
              <a:t>Castle on the Cloud – Platform as a Service</a:t>
            </a:r>
          </a:p>
        </p:txBody>
      </p:sp>
      <p:sp>
        <p:nvSpPr>
          <p:cNvPr id="4" name="Footer Placeholder 3">
            <a:extLst>
              <a:ext uri="{FF2B5EF4-FFF2-40B4-BE49-F238E27FC236}">
                <a16:creationId xmlns:a16="http://schemas.microsoft.com/office/drawing/2014/main" id="{AB24EC8B-2425-4A2F-888A-B504A1578D5A}"/>
              </a:ext>
            </a:extLst>
          </p:cNvPr>
          <p:cNvSpPr>
            <a:spLocks noGrp="1"/>
          </p:cNvSpPr>
          <p:nvPr>
            <p:ph type="ftr" sz="quarter" idx="11"/>
          </p:nvPr>
        </p:nvSpPr>
        <p:spPr/>
        <p:txBody>
          <a:bodyPr/>
          <a:lstStyle/>
          <a:p>
            <a:r>
              <a:rPr lang="en-US"/>
              <a:t>Cloud Native Application Development- on Oracle Cloud | APAC OGB Tour 2021</a:t>
            </a:r>
            <a:endParaRPr lang="nl-NL"/>
          </a:p>
        </p:txBody>
      </p:sp>
      <p:pic>
        <p:nvPicPr>
          <p:cNvPr id="7" name="Picture 6" descr="White clouds on pink sky">
            <a:extLst>
              <a:ext uri="{FF2B5EF4-FFF2-40B4-BE49-F238E27FC236}">
                <a16:creationId xmlns:a16="http://schemas.microsoft.com/office/drawing/2014/main" id="{93ACA0F4-478F-4AA5-A118-12BB5D4E9220}"/>
              </a:ext>
            </a:extLst>
          </p:cNvPr>
          <p:cNvPicPr>
            <a:picLocks noChangeAspect="1"/>
          </p:cNvPicPr>
          <p:nvPr/>
        </p:nvPicPr>
        <p:blipFill>
          <a:blip r:embed="rId2">
            <a:duotone>
              <a:schemeClr val="accent6">
                <a:shade val="45000"/>
                <a:satMod val="135000"/>
              </a:schemeClr>
              <a:prstClr val="white"/>
            </a:duotone>
          </a:blip>
          <a:stretch>
            <a:fillRect/>
          </a:stretch>
        </p:blipFill>
        <p:spPr>
          <a:xfrm>
            <a:off x="-282498" y="2453269"/>
            <a:ext cx="9426497" cy="2505792"/>
          </a:xfrm>
          <a:prstGeom prst="rect">
            <a:avLst/>
          </a:prstGeom>
          <a:ln>
            <a:noFill/>
          </a:ln>
          <a:effectLst>
            <a:softEdge rad="112500"/>
          </a:effectLst>
        </p:spPr>
      </p:pic>
      <p:pic>
        <p:nvPicPr>
          <p:cNvPr id="2050" name="Picture 2">
            <a:extLst>
              <a:ext uri="{FF2B5EF4-FFF2-40B4-BE49-F238E27FC236}">
                <a16:creationId xmlns:a16="http://schemas.microsoft.com/office/drawing/2014/main" id="{65A125D4-B466-42D8-B615-4D6E7D502D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6801" y="4119679"/>
            <a:ext cx="453908" cy="46956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a:extLst>
              <a:ext uri="{FF2B5EF4-FFF2-40B4-BE49-F238E27FC236}">
                <a16:creationId xmlns:a16="http://schemas.microsoft.com/office/drawing/2014/main" id="{B6A4074F-8BF6-4742-B579-15E454663F3F}"/>
              </a:ext>
            </a:extLst>
          </p:cNvPr>
          <p:cNvSpPr/>
          <p:nvPr/>
        </p:nvSpPr>
        <p:spPr>
          <a:xfrm>
            <a:off x="455158" y="4531243"/>
            <a:ext cx="944137" cy="43448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power</a:t>
            </a:r>
          </a:p>
        </p:txBody>
      </p:sp>
      <p:sp>
        <p:nvSpPr>
          <p:cNvPr id="9" name="Arrow: Left 8">
            <a:extLst>
              <a:ext uri="{FF2B5EF4-FFF2-40B4-BE49-F238E27FC236}">
                <a16:creationId xmlns:a16="http://schemas.microsoft.com/office/drawing/2014/main" id="{042E35C1-7C66-47D8-AA3D-4A4EFBB92340}"/>
              </a:ext>
            </a:extLst>
          </p:cNvPr>
          <p:cNvSpPr/>
          <p:nvPr/>
        </p:nvSpPr>
        <p:spPr>
          <a:xfrm>
            <a:off x="8064005" y="4472940"/>
            <a:ext cx="944137" cy="43448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cooling</a:t>
            </a:r>
          </a:p>
        </p:txBody>
      </p:sp>
      <p:sp>
        <p:nvSpPr>
          <p:cNvPr id="10" name="Cube 9">
            <a:extLst>
              <a:ext uri="{FF2B5EF4-FFF2-40B4-BE49-F238E27FC236}">
                <a16:creationId xmlns:a16="http://schemas.microsoft.com/office/drawing/2014/main" id="{F5EE2FE5-DF7D-416F-8368-55F28D4F96DD}"/>
              </a:ext>
            </a:extLst>
          </p:cNvPr>
          <p:cNvSpPr/>
          <p:nvPr/>
        </p:nvSpPr>
        <p:spPr>
          <a:xfrm>
            <a:off x="3278460" y="4207500"/>
            <a:ext cx="691374" cy="335264"/>
          </a:xfrm>
          <a:prstGeom prst="cub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ysClr val="windowText" lastClr="000000"/>
                </a:solidFill>
              </a:rPr>
              <a:t>rack</a:t>
            </a:r>
            <a:br>
              <a:rPr lang="en-US" sz="900" dirty="0">
                <a:solidFill>
                  <a:sysClr val="windowText" lastClr="000000"/>
                </a:solidFill>
              </a:rPr>
            </a:br>
            <a:r>
              <a:rPr lang="en-US" sz="900" dirty="0">
                <a:solidFill>
                  <a:sysClr val="windowText" lastClr="000000"/>
                </a:solidFill>
              </a:rPr>
              <a:t>space</a:t>
            </a:r>
          </a:p>
        </p:txBody>
      </p:sp>
      <p:sp>
        <p:nvSpPr>
          <p:cNvPr id="11" name="Cube 10">
            <a:extLst>
              <a:ext uri="{FF2B5EF4-FFF2-40B4-BE49-F238E27FC236}">
                <a16:creationId xmlns:a16="http://schemas.microsoft.com/office/drawing/2014/main" id="{6646E4D0-EA35-4A28-99BA-4EE4F41CF94B}"/>
              </a:ext>
            </a:extLst>
          </p:cNvPr>
          <p:cNvSpPr/>
          <p:nvPr/>
        </p:nvSpPr>
        <p:spPr>
          <a:xfrm>
            <a:off x="1440182" y="4641623"/>
            <a:ext cx="5597912" cy="23863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physical real estate</a:t>
            </a:r>
          </a:p>
        </p:txBody>
      </p:sp>
      <p:pic>
        <p:nvPicPr>
          <p:cNvPr id="6" name="Graphic 5" descr="Badge Tick outline">
            <a:extLst>
              <a:ext uri="{FF2B5EF4-FFF2-40B4-BE49-F238E27FC236}">
                <a16:creationId xmlns:a16="http://schemas.microsoft.com/office/drawing/2014/main" id="{0C4D93C1-D04E-4B1F-B22C-9F6A1D62909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35768" y="3926809"/>
            <a:ext cx="633490" cy="633490"/>
          </a:xfrm>
          <a:prstGeom prst="rect">
            <a:avLst/>
          </a:prstGeom>
        </p:spPr>
      </p:pic>
      <p:pic>
        <p:nvPicPr>
          <p:cNvPr id="14" name="Graphic 13" descr="Security camera with solid fill">
            <a:extLst>
              <a:ext uri="{FF2B5EF4-FFF2-40B4-BE49-F238E27FC236}">
                <a16:creationId xmlns:a16="http://schemas.microsoft.com/office/drawing/2014/main" id="{0F46E4F9-A1B0-48A6-A9B3-B5DA8A6223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28237" y="4090084"/>
            <a:ext cx="434489" cy="434489"/>
          </a:xfrm>
          <a:prstGeom prst="rect">
            <a:avLst/>
          </a:prstGeom>
        </p:spPr>
      </p:pic>
      <p:pic>
        <p:nvPicPr>
          <p:cNvPr id="16" name="Graphic 15" descr="Safe with solid fill">
            <a:extLst>
              <a:ext uri="{FF2B5EF4-FFF2-40B4-BE49-F238E27FC236}">
                <a16:creationId xmlns:a16="http://schemas.microsoft.com/office/drawing/2014/main" id="{668C6141-FE52-40F4-9B8A-443F919BD2A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644362" y="4291449"/>
            <a:ext cx="311271" cy="311271"/>
          </a:xfrm>
          <a:prstGeom prst="rect">
            <a:avLst/>
          </a:prstGeom>
        </p:spPr>
      </p:pic>
      <p:pic>
        <p:nvPicPr>
          <p:cNvPr id="18" name="Graphic 17" descr="Siren with solid fill">
            <a:extLst>
              <a:ext uri="{FF2B5EF4-FFF2-40B4-BE49-F238E27FC236}">
                <a16:creationId xmlns:a16="http://schemas.microsoft.com/office/drawing/2014/main" id="{9F624B84-DFC4-4D15-A031-C4DFC0F950F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1156" y="4127622"/>
            <a:ext cx="247978" cy="247978"/>
          </a:xfrm>
          <a:prstGeom prst="rect">
            <a:avLst/>
          </a:prstGeom>
        </p:spPr>
      </p:pic>
      <p:pic>
        <p:nvPicPr>
          <p:cNvPr id="20" name="Graphic 19" descr="Employee badge outline">
            <a:extLst>
              <a:ext uri="{FF2B5EF4-FFF2-40B4-BE49-F238E27FC236}">
                <a16:creationId xmlns:a16="http://schemas.microsoft.com/office/drawing/2014/main" id="{CEB636E5-9859-49C5-BAEF-1EC4F757E61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93228" y="4266248"/>
            <a:ext cx="311271" cy="311271"/>
          </a:xfrm>
          <a:prstGeom prst="rect">
            <a:avLst/>
          </a:prstGeom>
        </p:spPr>
      </p:pic>
      <p:pic>
        <p:nvPicPr>
          <p:cNvPr id="22" name="Graphic 21" descr="Full Brick Wall outline">
            <a:extLst>
              <a:ext uri="{FF2B5EF4-FFF2-40B4-BE49-F238E27FC236}">
                <a16:creationId xmlns:a16="http://schemas.microsoft.com/office/drawing/2014/main" id="{22C9B6B0-0821-4F11-8DEE-D611045611F0}"/>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2143440" y="4013343"/>
            <a:ext cx="698072" cy="698072"/>
          </a:xfrm>
          <a:prstGeom prst="rect">
            <a:avLst/>
          </a:prstGeom>
          <a:scene3d>
            <a:camera prst="isometricOffAxis2Right"/>
            <a:lightRig rig="threePt" dir="t"/>
          </a:scene3d>
        </p:spPr>
      </p:pic>
      <p:pic>
        <p:nvPicPr>
          <p:cNvPr id="25" name="Graphic 24" descr="Lock with solid fill">
            <a:extLst>
              <a:ext uri="{FF2B5EF4-FFF2-40B4-BE49-F238E27FC236}">
                <a16:creationId xmlns:a16="http://schemas.microsoft.com/office/drawing/2014/main" id="{F74ED2B7-D5B4-491E-8345-157B9617E86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42454" y="3746810"/>
            <a:ext cx="370119" cy="370119"/>
          </a:xfrm>
          <a:prstGeom prst="rect">
            <a:avLst/>
          </a:prstGeom>
        </p:spPr>
      </p:pic>
      <p:pic>
        <p:nvPicPr>
          <p:cNvPr id="27" name="Graphic 26" descr="Jail outline">
            <a:extLst>
              <a:ext uri="{FF2B5EF4-FFF2-40B4-BE49-F238E27FC236}">
                <a16:creationId xmlns:a16="http://schemas.microsoft.com/office/drawing/2014/main" id="{D30C603E-5563-4AC4-9A5B-FB500D57D90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5187048" y="4207500"/>
            <a:ext cx="384694" cy="384694"/>
          </a:xfrm>
          <a:prstGeom prst="rect">
            <a:avLst/>
          </a:prstGeom>
        </p:spPr>
      </p:pic>
      <p:pic>
        <p:nvPicPr>
          <p:cNvPr id="21" name="Graphic 20" descr="Full Brick Wall outline">
            <a:extLst>
              <a:ext uri="{FF2B5EF4-FFF2-40B4-BE49-F238E27FC236}">
                <a16:creationId xmlns:a16="http://schemas.microsoft.com/office/drawing/2014/main" id="{E52F5ADA-CA76-4641-AAF6-BC46DCFFFF6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331398" y="4026564"/>
            <a:ext cx="698072" cy="698072"/>
          </a:xfrm>
          <a:prstGeom prst="rect">
            <a:avLst/>
          </a:prstGeom>
          <a:scene3d>
            <a:camera prst="isometricOffAxis2Right"/>
            <a:lightRig rig="threePt" dir="t"/>
          </a:scene3d>
        </p:spPr>
      </p:pic>
      <p:pic>
        <p:nvPicPr>
          <p:cNvPr id="50" name="Snagit_SNG857">
            <a:extLst>
              <a:ext uri="{FF2B5EF4-FFF2-40B4-BE49-F238E27FC236}">
                <a16:creationId xmlns:a16="http://schemas.microsoft.com/office/drawing/2014/main" id="{FA69D6CE-6070-4349-8166-0518FCE27F7E}"/>
              </a:ext>
            </a:extLst>
          </p:cNvPr>
          <p:cNvPicPr>
            <a:picLocks noChangeAspect="1"/>
          </p:cNvPicPr>
          <p:nvPr/>
        </p:nvPicPr>
        <p:blipFill>
          <a:blip r:embed="rId20"/>
          <a:stretch>
            <a:fillRect/>
          </a:stretch>
        </p:blipFill>
        <p:spPr>
          <a:xfrm>
            <a:off x="591150" y="3726075"/>
            <a:ext cx="380893" cy="343274"/>
          </a:xfrm>
          <a:prstGeom prst="rect">
            <a:avLst/>
          </a:prstGeom>
        </p:spPr>
      </p:pic>
      <p:cxnSp>
        <p:nvCxnSpPr>
          <p:cNvPr id="54" name="Straight Connector 53">
            <a:extLst>
              <a:ext uri="{FF2B5EF4-FFF2-40B4-BE49-F238E27FC236}">
                <a16:creationId xmlns:a16="http://schemas.microsoft.com/office/drawing/2014/main" id="{E6BD463C-77F8-4B2D-9F5A-5910253A337E}"/>
              </a:ext>
            </a:extLst>
          </p:cNvPr>
          <p:cNvCxnSpPr>
            <a:cxnSpLocks/>
          </p:cNvCxnSpPr>
          <p:nvPr/>
        </p:nvCxnSpPr>
        <p:spPr>
          <a:xfrm flipH="1">
            <a:off x="-1179739" y="3916535"/>
            <a:ext cx="1794482" cy="35529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E1404AAF-758D-4BC2-8019-9328EA956C52}"/>
              </a:ext>
            </a:extLst>
          </p:cNvPr>
          <p:cNvCxnSpPr>
            <a:cxnSpLocks/>
          </p:cNvCxnSpPr>
          <p:nvPr/>
        </p:nvCxnSpPr>
        <p:spPr>
          <a:xfrm flipH="1" flipV="1">
            <a:off x="7564244" y="3849758"/>
            <a:ext cx="1676412" cy="219591"/>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E13DBF0A-E2E8-4991-B4BE-4B07F4462F94}"/>
              </a:ext>
            </a:extLst>
          </p:cNvPr>
          <p:cNvGrpSpPr/>
          <p:nvPr/>
        </p:nvGrpSpPr>
        <p:grpSpPr>
          <a:xfrm>
            <a:off x="904499" y="3380849"/>
            <a:ext cx="6715829" cy="703547"/>
            <a:chOff x="-1534393" y="2783237"/>
            <a:chExt cx="9154721" cy="1301160"/>
          </a:xfrm>
        </p:grpSpPr>
        <p:pic>
          <p:nvPicPr>
            <p:cNvPr id="38" name="Snagit_SNG829">
              <a:extLst>
                <a:ext uri="{FF2B5EF4-FFF2-40B4-BE49-F238E27FC236}">
                  <a16:creationId xmlns:a16="http://schemas.microsoft.com/office/drawing/2014/main" id="{E3106753-9CE3-4F0A-992C-64E731D16546}"/>
                </a:ext>
              </a:extLst>
            </p:cNvPr>
            <p:cNvPicPr>
              <a:picLocks noChangeAspect="1"/>
            </p:cNvPicPr>
            <p:nvPr/>
          </p:nvPicPr>
          <p:blipFill>
            <a:blip r:embed="rId21">
              <a:clrChange>
                <a:clrFrom>
                  <a:srgbClr val="FEFFFF"/>
                </a:clrFrom>
                <a:clrTo>
                  <a:srgbClr val="FEFFFF">
                    <a:alpha val="0"/>
                  </a:srgbClr>
                </a:clrTo>
              </a:clrChange>
            </a:blip>
            <a:stretch>
              <a:fillRect/>
            </a:stretch>
          </p:blipFill>
          <p:spPr>
            <a:xfrm>
              <a:off x="4044326" y="3554462"/>
              <a:ext cx="823488" cy="384695"/>
            </a:xfrm>
            <a:prstGeom prst="rect">
              <a:avLst/>
            </a:prstGeom>
          </p:spPr>
        </p:pic>
        <p:pic>
          <p:nvPicPr>
            <p:cNvPr id="40" name="Snagit_SNG832">
              <a:extLst>
                <a:ext uri="{FF2B5EF4-FFF2-40B4-BE49-F238E27FC236}">
                  <a16:creationId xmlns:a16="http://schemas.microsoft.com/office/drawing/2014/main" id="{FD07FD75-A8D6-45AC-B646-BEB547038AF4}"/>
                </a:ext>
              </a:extLst>
            </p:cNvPr>
            <p:cNvPicPr>
              <a:picLocks noChangeAspect="1"/>
            </p:cNvPicPr>
            <p:nvPr/>
          </p:nvPicPr>
          <p:blipFill>
            <a:blip r:embed="rId22">
              <a:clrChange>
                <a:clrFrom>
                  <a:srgbClr val="FFFFFF"/>
                </a:clrFrom>
                <a:clrTo>
                  <a:srgbClr val="FFFFFF">
                    <a:alpha val="0"/>
                  </a:srgbClr>
                </a:clrTo>
              </a:clrChange>
            </a:blip>
            <a:stretch>
              <a:fillRect/>
            </a:stretch>
          </p:blipFill>
          <p:spPr>
            <a:xfrm>
              <a:off x="3558126" y="2783237"/>
              <a:ext cx="541020" cy="800100"/>
            </a:xfrm>
            <a:prstGeom prst="rect">
              <a:avLst/>
            </a:prstGeom>
          </p:spPr>
        </p:pic>
        <p:pic>
          <p:nvPicPr>
            <p:cNvPr id="42" name="Snagit_SNG83B">
              <a:extLst>
                <a:ext uri="{FF2B5EF4-FFF2-40B4-BE49-F238E27FC236}">
                  <a16:creationId xmlns:a16="http://schemas.microsoft.com/office/drawing/2014/main" id="{782BA370-2378-448C-B4AB-6037A23842A8}"/>
                </a:ext>
              </a:extLst>
            </p:cNvPr>
            <p:cNvPicPr>
              <a:picLocks noChangeAspect="1"/>
            </p:cNvPicPr>
            <p:nvPr/>
          </p:nvPicPr>
          <p:blipFill>
            <a:blip r:embed="rId23">
              <a:clrChange>
                <a:clrFrom>
                  <a:srgbClr val="FFFFFF"/>
                </a:clrFrom>
                <a:clrTo>
                  <a:srgbClr val="FFFFFF">
                    <a:alpha val="0"/>
                  </a:srgbClr>
                </a:clrTo>
              </a:clrChange>
            </a:blip>
            <a:stretch>
              <a:fillRect/>
            </a:stretch>
          </p:blipFill>
          <p:spPr>
            <a:xfrm>
              <a:off x="2473187" y="2872965"/>
              <a:ext cx="853440" cy="914400"/>
            </a:xfrm>
            <a:prstGeom prst="rect">
              <a:avLst/>
            </a:prstGeom>
          </p:spPr>
        </p:pic>
        <p:pic>
          <p:nvPicPr>
            <p:cNvPr id="44" name="Snagit_SNG842">
              <a:extLst>
                <a:ext uri="{FF2B5EF4-FFF2-40B4-BE49-F238E27FC236}">
                  <a16:creationId xmlns:a16="http://schemas.microsoft.com/office/drawing/2014/main" id="{5D68C6D2-A15C-49A5-8D34-14209D848803}"/>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6904048" y="3269057"/>
              <a:ext cx="716280" cy="815340"/>
            </a:xfrm>
            <a:prstGeom prst="rect">
              <a:avLst/>
            </a:prstGeom>
          </p:spPr>
        </p:pic>
        <p:pic>
          <p:nvPicPr>
            <p:cNvPr id="46" name="Snagit_SNG849">
              <a:extLst>
                <a:ext uri="{FF2B5EF4-FFF2-40B4-BE49-F238E27FC236}">
                  <a16:creationId xmlns:a16="http://schemas.microsoft.com/office/drawing/2014/main" id="{F3B30465-D683-48F6-B8C9-58489EE26F78}"/>
                </a:ext>
              </a:extLst>
            </p:cNvPr>
            <p:cNvPicPr>
              <a:picLocks noChangeAspect="1"/>
            </p:cNvPicPr>
            <p:nvPr/>
          </p:nvPicPr>
          <p:blipFill>
            <a:blip r:embed="rId25">
              <a:clrChange>
                <a:clrFrom>
                  <a:srgbClr val="FFFFFF"/>
                </a:clrFrom>
                <a:clrTo>
                  <a:srgbClr val="FFFFFF">
                    <a:alpha val="0"/>
                  </a:srgbClr>
                </a:clrTo>
              </a:clrChange>
            </a:blip>
            <a:stretch>
              <a:fillRect/>
            </a:stretch>
          </p:blipFill>
          <p:spPr>
            <a:xfrm>
              <a:off x="5186066" y="3190841"/>
              <a:ext cx="480688" cy="535234"/>
            </a:xfrm>
            <a:prstGeom prst="rect">
              <a:avLst/>
            </a:prstGeom>
          </p:spPr>
        </p:pic>
        <p:cxnSp>
          <p:nvCxnSpPr>
            <p:cNvPr id="58" name="Straight Connector 57">
              <a:extLst>
                <a:ext uri="{FF2B5EF4-FFF2-40B4-BE49-F238E27FC236}">
                  <a16:creationId xmlns:a16="http://schemas.microsoft.com/office/drawing/2014/main" id="{C3E0A500-F39E-4A57-BC18-F3C0107967A6}"/>
                </a:ext>
              </a:extLst>
            </p:cNvPr>
            <p:cNvCxnSpPr>
              <a:cxnSpLocks/>
            </p:cNvCxnSpPr>
            <p:nvPr/>
          </p:nvCxnSpPr>
          <p:spPr>
            <a:xfrm flipV="1">
              <a:off x="-1534393" y="3893469"/>
              <a:ext cx="8515102" cy="141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0E3ABBB-D979-419C-B117-D4FD1A08B1C9}"/>
                </a:ext>
              </a:extLst>
            </p:cNvPr>
            <p:cNvCxnSpPr>
              <a:endCxn id="38" idx="1"/>
            </p:cNvCxnSpPr>
            <p:nvPr/>
          </p:nvCxnSpPr>
          <p:spPr>
            <a:xfrm>
              <a:off x="3160572" y="3626375"/>
              <a:ext cx="883754" cy="12043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8" name="Straight Connector 2047">
              <a:extLst>
                <a:ext uri="{FF2B5EF4-FFF2-40B4-BE49-F238E27FC236}">
                  <a16:creationId xmlns:a16="http://schemas.microsoft.com/office/drawing/2014/main" id="{59D420EB-28A9-4C57-B3D3-928D48B87E78}"/>
                </a:ext>
              </a:extLst>
            </p:cNvPr>
            <p:cNvCxnSpPr/>
            <p:nvPr/>
          </p:nvCxnSpPr>
          <p:spPr>
            <a:xfrm>
              <a:off x="3969144" y="3499731"/>
              <a:ext cx="266216" cy="159217"/>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1" name="Straight Connector 2050">
              <a:extLst>
                <a:ext uri="{FF2B5EF4-FFF2-40B4-BE49-F238E27FC236}">
                  <a16:creationId xmlns:a16="http://schemas.microsoft.com/office/drawing/2014/main" id="{256F362D-B0D6-429E-88D8-08456EB554F4}"/>
                </a:ext>
              </a:extLst>
            </p:cNvPr>
            <p:cNvCxnSpPr>
              <a:stCxn id="38" idx="3"/>
              <a:endCxn id="46" idx="1"/>
            </p:cNvCxnSpPr>
            <p:nvPr/>
          </p:nvCxnSpPr>
          <p:spPr>
            <a:xfrm flipV="1">
              <a:off x="4867814" y="3458458"/>
              <a:ext cx="318252" cy="288352"/>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3" name="Picture 32" descr="White clouds on pink sky">
            <a:extLst>
              <a:ext uri="{FF2B5EF4-FFF2-40B4-BE49-F238E27FC236}">
                <a16:creationId xmlns:a16="http://schemas.microsoft.com/office/drawing/2014/main" id="{59DBF7C3-1AE0-4854-872A-3FBDD0CA5FA2}"/>
              </a:ext>
            </a:extLst>
          </p:cNvPr>
          <p:cNvPicPr>
            <a:picLocks noChangeAspect="1"/>
          </p:cNvPicPr>
          <p:nvPr/>
        </p:nvPicPr>
        <p:blipFill>
          <a:blip r:embed="rId2">
            <a:duotone>
              <a:schemeClr val="accent6">
                <a:shade val="45000"/>
                <a:satMod val="135000"/>
              </a:schemeClr>
              <a:prstClr val="white"/>
            </a:duotone>
            <a:alphaModFix amt="85000"/>
          </a:blip>
          <a:stretch>
            <a:fillRect/>
          </a:stretch>
        </p:blipFill>
        <p:spPr>
          <a:xfrm>
            <a:off x="-141249" y="749920"/>
            <a:ext cx="9426497" cy="4283300"/>
          </a:xfrm>
          <a:prstGeom prst="rect">
            <a:avLst/>
          </a:prstGeom>
          <a:ln>
            <a:noFill/>
          </a:ln>
          <a:effectLst>
            <a:softEdge rad="112500"/>
          </a:effectLst>
        </p:spPr>
      </p:pic>
      <p:sp>
        <p:nvSpPr>
          <p:cNvPr id="15" name="Rectangle: Rounded Corners 14">
            <a:extLst>
              <a:ext uri="{FF2B5EF4-FFF2-40B4-BE49-F238E27FC236}">
                <a16:creationId xmlns:a16="http://schemas.microsoft.com/office/drawing/2014/main" id="{BD888748-6084-4996-9AE0-AD7C6F3D55A6}"/>
              </a:ext>
            </a:extLst>
          </p:cNvPr>
          <p:cNvSpPr/>
          <p:nvPr/>
        </p:nvSpPr>
        <p:spPr>
          <a:xfrm>
            <a:off x="3008124" y="3797856"/>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IAM</a:t>
            </a:r>
          </a:p>
        </p:txBody>
      </p:sp>
      <p:sp>
        <p:nvSpPr>
          <p:cNvPr id="37" name="Rectangle: Rounded Corners 36">
            <a:extLst>
              <a:ext uri="{FF2B5EF4-FFF2-40B4-BE49-F238E27FC236}">
                <a16:creationId xmlns:a16="http://schemas.microsoft.com/office/drawing/2014/main" id="{2918DA32-BBBF-4B3E-9954-B5CDA77ED024}"/>
              </a:ext>
            </a:extLst>
          </p:cNvPr>
          <p:cNvSpPr/>
          <p:nvPr/>
        </p:nvSpPr>
        <p:spPr>
          <a:xfrm>
            <a:off x="3511577" y="3996527"/>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dirty="0"/>
              <a:t>Certificate Management</a:t>
            </a:r>
          </a:p>
        </p:txBody>
      </p:sp>
      <p:sp>
        <p:nvSpPr>
          <p:cNvPr id="39" name="Rectangle: Rounded Corners 38">
            <a:extLst>
              <a:ext uri="{FF2B5EF4-FFF2-40B4-BE49-F238E27FC236}">
                <a16:creationId xmlns:a16="http://schemas.microsoft.com/office/drawing/2014/main" id="{2BBF33DB-2AC4-4523-A786-6BD611C3822E}"/>
              </a:ext>
            </a:extLst>
          </p:cNvPr>
          <p:cNvSpPr/>
          <p:nvPr/>
        </p:nvSpPr>
        <p:spPr>
          <a:xfrm>
            <a:off x="3967517" y="3815362"/>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dirty="0"/>
              <a:t>Vulnerability Scanning</a:t>
            </a:r>
          </a:p>
        </p:txBody>
      </p:sp>
      <p:sp>
        <p:nvSpPr>
          <p:cNvPr id="41" name="Rectangle: Rounded Corners 40">
            <a:extLst>
              <a:ext uri="{FF2B5EF4-FFF2-40B4-BE49-F238E27FC236}">
                <a16:creationId xmlns:a16="http://schemas.microsoft.com/office/drawing/2014/main" id="{B4788529-AE18-43FD-802B-81F1D3961BB7}"/>
              </a:ext>
            </a:extLst>
          </p:cNvPr>
          <p:cNvSpPr/>
          <p:nvPr/>
        </p:nvSpPr>
        <p:spPr>
          <a:xfrm>
            <a:off x="1263564" y="3569819"/>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Logging</a:t>
            </a:r>
          </a:p>
        </p:txBody>
      </p:sp>
      <p:sp>
        <p:nvSpPr>
          <p:cNvPr id="43" name="Rectangle: Rounded Corners 42">
            <a:extLst>
              <a:ext uri="{FF2B5EF4-FFF2-40B4-BE49-F238E27FC236}">
                <a16:creationId xmlns:a16="http://schemas.microsoft.com/office/drawing/2014/main" id="{51E768DF-32FF-4E2F-BC94-8145E69A73E2}"/>
              </a:ext>
            </a:extLst>
          </p:cNvPr>
          <p:cNvSpPr/>
          <p:nvPr/>
        </p:nvSpPr>
        <p:spPr>
          <a:xfrm>
            <a:off x="571900" y="3768399"/>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t>Monitoring</a:t>
            </a:r>
          </a:p>
        </p:txBody>
      </p:sp>
      <p:sp>
        <p:nvSpPr>
          <p:cNvPr id="45" name="Rectangle: Rounded Corners 44">
            <a:extLst>
              <a:ext uri="{FF2B5EF4-FFF2-40B4-BE49-F238E27FC236}">
                <a16:creationId xmlns:a16="http://schemas.microsoft.com/office/drawing/2014/main" id="{3A4DAF2B-B911-4F71-8668-D3D17210BB2E}"/>
              </a:ext>
            </a:extLst>
          </p:cNvPr>
          <p:cNvSpPr/>
          <p:nvPr/>
        </p:nvSpPr>
        <p:spPr>
          <a:xfrm>
            <a:off x="2005664" y="3775490"/>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t>Auditing</a:t>
            </a:r>
          </a:p>
        </p:txBody>
      </p:sp>
      <p:sp>
        <p:nvSpPr>
          <p:cNvPr id="47" name="Rectangle: Rounded Corners 46">
            <a:extLst>
              <a:ext uri="{FF2B5EF4-FFF2-40B4-BE49-F238E27FC236}">
                <a16:creationId xmlns:a16="http://schemas.microsoft.com/office/drawing/2014/main" id="{A36F731F-DFB9-47F3-913E-1298F6026E6F}"/>
              </a:ext>
            </a:extLst>
          </p:cNvPr>
          <p:cNvSpPr/>
          <p:nvPr/>
        </p:nvSpPr>
        <p:spPr>
          <a:xfrm>
            <a:off x="1320565" y="3981160"/>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Cloud Usage Analysis</a:t>
            </a:r>
          </a:p>
        </p:txBody>
      </p:sp>
      <p:sp>
        <p:nvSpPr>
          <p:cNvPr id="48" name="Rectangle: Rounded Corners 47">
            <a:extLst>
              <a:ext uri="{FF2B5EF4-FFF2-40B4-BE49-F238E27FC236}">
                <a16:creationId xmlns:a16="http://schemas.microsoft.com/office/drawing/2014/main" id="{1F870BD8-3A06-40FA-B8D8-EB2291C72519}"/>
              </a:ext>
            </a:extLst>
          </p:cNvPr>
          <p:cNvSpPr/>
          <p:nvPr/>
        </p:nvSpPr>
        <p:spPr>
          <a:xfrm>
            <a:off x="5528907" y="3736447"/>
            <a:ext cx="879876" cy="2669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Resource Manager</a:t>
            </a:r>
          </a:p>
        </p:txBody>
      </p:sp>
      <p:sp>
        <p:nvSpPr>
          <p:cNvPr id="49" name="Rectangle: Rounded Corners 48">
            <a:extLst>
              <a:ext uri="{FF2B5EF4-FFF2-40B4-BE49-F238E27FC236}">
                <a16:creationId xmlns:a16="http://schemas.microsoft.com/office/drawing/2014/main" id="{D5BC8D69-C7E5-474E-9164-EBDA187FDAAD}"/>
              </a:ext>
            </a:extLst>
          </p:cNvPr>
          <p:cNvSpPr/>
          <p:nvPr/>
        </p:nvSpPr>
        <p:spPr>
          <a:xfrm>
            <a:off x="6247708" y="3888410"/>
            <a:ext cx="599506" cy="2669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APIs</a:t>
            </a:r>
          </a:p>
        </p:txBody>
      </p:sp>
      <p:sp>
        <p:nvSpPr>
          <p:cNvPr id="51" name="Rectangle: Rounded Corners 50">
            <a:extLst>
              <a:ext uri="{FF2B5EF4-FFF2-40B4-BE49-F238E27FC236}">
                <a16:creationId xmlns:a16="http://schemas.microsoft.com/office/drawing/2014/main" id="{EC35AE83-1B0D-46AA-B7DF-2E8E67083BA2}"/>
              </a:ext>
            </a:extLst>
          </p:cNvPr>
          <p:cNvSpPr/>
          <p:nvPr/>
        </p:nvSpPr>
        <p:spPr>
          <a:xfrm>
            <a:off x="5091657" y="3895640"/>
            <a:ext cx="599506" cy="266921"/>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a:t>Cloud Events</a:t>
            </a:r>
          </a:p>
        </p:txBody>
      </p:sp>
      <p:sp>
        <p:nvSpPr>
          <p:cNvPr id="52" name="Rectangle: Rounded Corners 51">
            <a:extLst>
              <a:ext uri="{FF2B5EF4-FFF2-40B4-BE49-F238E27FC236}">
                <a16:creationId xmlns:a16="http://schemas.microsoft.com/office/drawing/2014/main" id="{0F76FB7D-A46C-4443-9938-545162CC3775}"/>
              </a:ext>
            </a:extLst>
          </p:cNvPr>
          <p:cNvSpPr/>
          <p:nvPr/>
        </p:nvSpPr>
        <p:spPr>
          <a:xfrm>
            <a:off x="565208" y="4126659"/>
            <a:ext cx="879876" cy="266921"/>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900" dirty="0"/>
              <a:t>Notifications</a:t>
            </a:r>
          </a:p>
        </p:txBody>
      </p:sp>
      <p:sp>
        <p:nvSpPr>
          <p:cNvPr id="53" name="Rectangle: Rounded Corners 52">
            <a:extLst>
              <a:ext uri="{FF2B5EF4-FFF2-40B4-BE49-F238E27FC236}">
                <a16:creationId xmlns:a16="http://schemas.microsoft.com/office/drawing/2014/main" id="{CC7123AD-63D9-44CC-8694-CC10F4C36697}"/>
              </a:ext>
            </a:extLst>
          </p:cNvPr>
          <p:cNvSpPr/>
          <p:nvPr/>
        </p:nvSpPr>
        <p:spPr>
          <a:xfrm>
            <a:off x="4030159" y="4129307"/>
            <a:ext cx="599506" cy="24080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500" dirty="0"/>
              <a:t>Cloud Guard</a:t>
            </a:r>
          </a:p>
        </p:txBody>
      </p:sp>
      <p:sp>
        <p:nvSpPr>
          <p:cNvPr id="55" name="Rectangle: Rounded Corners 54">
            <a:extLst>
              <a:ext uri="{FF2B5EF4-FFF2-40B4-BE49-F238E27FC236}">
                <a16:creationId xmlns:a16="http://schemas.microsoft.com/office/drawing/2014/main" id="{07EABEE5-FF1D-4E98-B852-EBCEB87043EA}"/>
              </a:ext>
            </a:extLst>
          </p:cNvPr>
          <p:cNvSpPr/>
          <p:nvPr/>
        </p:nvSpPr>
        <p:spPr>
          <a:xfrm>
            <a:off x="5581635" y="4102354"/>
            <a:ext cx="554954" cy="1380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700" dirty="0"/>
              <a:t>Tagging</a:t>
            </a:r>
          </a:p>
        </p:txBody>
      </p:sp>
      <p:sp>
        <p:nvSpPr>
          <p:cNvPr id="57" name="Rectangle: Rounded Corners 56">
            <a:extLst>
              <a:ext uri="{FF2B5EF4-FFF2-40B4-BE49-F238E27FC236}">
                <a16:creationId xmlns:a16="http://schemas.microsoft.com/office/drawing/2014/main" id="{C3A6A2ED-0C27-4C19-8AF4-F51CEF7CD996}"/>
              </a:ext>
            </a:extLst>
          </p:cNvPr>
          <p:cNvSpPr/>
          <p:nvPr/>
        </p:nvSpPr>
        <p:spPr>
          <a:xfrm>
            <a:off x="6040693" y="4181438"/>
            <a:ext cx="554954" cy="138093"/>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700" dirty="0"/>
              <a:t>Search</a:t>
            </a:r>
          </a:p>
        </p:txBody>
      </p:sp>
      <p:pic>
        <p:nvPicPr>
          <p:cNvPr id="59" name="Graphic 58" descr="Server outline">
            <a:extLst>
              <a:ext uri="{FF2B5EF4-FFF2-40B4-BE49-F238E27FC236}">
                <a16:creationId xmlns:a16="http://schemas.microsoft.com/office/drawing/2014/main" id="{0D77B5A2-FEFE-41CF-813C-5401337F0C52}"/>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4879298" y="3180593"/>
            <a:ext cx="572548" cy="572548"/>
          </a:xfrm>
          <a:prstGeom prst="rect">
            <a:avLst/>
          </a:prstGeom>
        </p:spPr>
      </p:pic>
      <p:pic>
        <p:nvPicPr>
          <p:cNvPr id="60" name="Graphic 59" descr="Server with solid fill">
            <a:extLst>
              <a:ext uri="{FF2B5EF4-FFF2-40B4-BE49-F238E27FC236}">
                <a16:creationId xmlns:a16="http://schemas.microsoft.com/office/drawing/2014/main" id="{D1DAA0C6-EC44-4F33-9DD6-893739EFD0F3}"/>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2574096" y="3070081"/>
            <a:ext cx="624881" cy="624881"/>
          </a:xfrm>
          <a:prstGeom prst="rect">
            <a:avLst/>
          </a:prstGeom>
        </p:spPr>
      </p:pic>
      <p:pic>
        <p:nvPicPr>
          <p:cNvPr id="61" name="Snagit_SNG833">
            <a:extLst>
              <a:ext uri="{FF2B5EF4-FFF2-40B4-BE49-F238E27FC236}">
                <a16:creationId xmlns:a16="http://schemas.microsoft.com/office/drawing/2014/main" id="{4AD8F006-626D-41F1-867C-E90E17EC9453}"/>
              </a:ext>
            </a:extLst>
          </p:cNvPr>
          <p:cNvPicPr>
            <a:picLocks noChangeAspect="1"/>
          </p:cNvPicPr>
          <p:nvPr/>
        </p:nvPicPr>
        <p:blipFill>
          <a:blip r:embed="rId30"/>
          <a:stretch>
            <a:fillRect/>
          </a:stretch>
        </p:blipFill>
        <p:spPr>
          <a:xfrm>
            <a:off x="255039" y="3178590"/>
            <a:ext cx="400238" cy="369051"/>
          </a:xfrm>
          <a:prstGeom prst="rect">
            <a:avLst/>
          </a:prstGeom>
        </p:spPr>
      </p:pic>
      <p:pic>
        <p:nvPicPr>
          <p:cNvPr id="13" name="Snagit_SNG842">
            <a:extLst>
              <a:ext uri="{FF2B5EF4-FFF2-40B4-BE49-F238E27FC236}">
                <a16:creationId xmlns:a16="http://schemas.microsoft.com/office/drawing/2014/main" id="{AEF12CB8-5990-4798-A702-679B4A9E9DAB}"/>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4308269" y="2356907"/>
            <a:ext cx="1142058" cy="942474"/>
          </a:xfrm>
          <a:prstGeom prst="rect">
            <a:avLst/>
          </a:prstGeom>
        </p:spPr>
      </p:pic>
      <p:pic>
        <p:nvPicPr>
          <p:cNvPr id="19" name="Snagit_SNG84A">
            <a:extLst>
              <a:ext uri="{FF2B5EF4-FFF2-40B4-BE49-F238E27FC236}">
                <a16:creationId xmlns:a16="http://schemas.microsoft.com/office/drawing/2014/main" id="{50ADABD4-69BC-4FA1-9388-40F331498B98}"/>
              </a:ext>
            </a:extLst>
          </p:cNvPr>
          <p:cNvPicPr>
            <a:picLocks noChangeAspect="1"/>
          </p:cNvPicPr>
          <p:nvPr/>
        </p:nvPicPr>
        <p:blipFill>
          <a:blip r:embed="rId32">
            <a:clrChange>
              <a:clrFrom>
                <a:srgbClr val="FFFEFF"/>
              </a:clrFrom>
              <a:clrTo>
                <a:srgbClr val="FFFEFF">
                  <a:alpha val="0"/>
                </a:srgbClr>
              </a:clrTo>
            </a:clrChange>
          </a:blip>
          <a:stretch>
            <a:fillRect/>
          </a:stretch>
        </p:blipFill>
        <p:spPr>
          <a:xfrm>
            <a:off x="3342558" y="2694507"/>
            <a:ext cx="594360" cy="556260"/>
          </a:xfrm>
          <a:prstGeom prst="rect">
            <a:avLst/>
          </a:prstGeom>
        </p:spPr>
      </p:pic>
      <p:pic>
        <p:nvPicPr>
          <p:cNvPr id="64" name="Snagit_SNG842">
            <a:extLst>
              <a:ext uri="{FF2B5EF4-FFF2-40B4-BE49-F238E27FC236}">
                <a16:creationId xmlns:a16="http://schemas.microsoft.com/office/drawing/2014/main" id="{37DB9988-A797-4701-9383-F5464C3F554E}"/>
              </a:ext>
            </a:extLst>
          </p:cNvPr>
          <p:cNvPicPr>
            <a:picLocks noChangeAspect="1"/>
          </p:cNvPicPr>
          <p:nvPr/>
        </p:nvPicPr>
        <p:blipFill>
          <a:blip r:embed="rId31">
            <a:clrChange>
              <a:clrFrom>
                <a:srgbClr val="FFFFFF"/>
              </a:clrFrom>
              <a:clrTo>
                <a:srgbClr val="FFFFFF">
                  <a:alpha val="0"/>
                </a:srgbClr>
              </a:clrTo>
            </a:clrChange>
          </a:blip>
          <a:stretch>
            <a:fillRect/>
          </a:stretch>
        </p:blipFill>
        <p:spPr>
          <a:xfrm>
            <a:off x="3783498" y="3292318"/>
            <a:ext cx="455640" cy="376013"/>
          </a:xfrm>
          <a:prstGeom prst="rect">
            <a:avLst/>
          </a:prstGeom>
        </p:spPr>
      </p:pic>
      <p:pic>
        <p:nvPicPr>
          <p:cNvPr id="65" name="Graphic 64" descr="Server with solid fill">
            <a:extLst>
              <a:ext uri="{FF2B5EF4-FFF2-40B4-BE49-F238E27FC236}">
                <a16:creationId xmlns:a16="http://schemas.microsoft.com/office/drawing/2014/main" id="{9C158A5A-5E38-4F37-811E-31F3505E2C98}"/>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645752" y="3133174"/>
            <a:ext cx="394941" cy="394941"/>
          </a:xfrm>
          <a:prstGeom prst="rect">
            <a:avLst/>
          </a:prstGeom>
        </p:spPr>
      </p:pic>
      <p:sp>
        <p:nvSpPr>
          <p:cNvPr id="26" name="Cloud 25">
            <a:extLst>
              <a:ext uri="{FF2B5EF4-FFF2-40B4-BE49-F238E27FC236}">
                <a16:creationId xmlns:a16="http://schemas.microsoft.com/office/drawing/2014/main" id="{38ADCE01-A71D-4BCD-9580-6FA974D71A6B}"/>
              </a:ext>
            </a:extLst>
          </p:cNvPr>
          <p:cNvSpPr/>
          <p:nvPr/>
        </p:nvSpPr>
        <p:spPr>
          <a:xfrm>
            <a:off x="8257418" y="1339591"/>
            <a:ext cx="1332302" cy="73282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37A6B2EA-15CB-4956-9D4A-7D7CDE432A8A}"/>
              </a:ext>
            </a:extLst>
          </p:cNvPr>
          <p:cNvCxnSpPr>
            <a:cxnSpLocks/>
          </p:cNvCxnSpPr>
          <p:nvPr/>
        </p:nvCxnSpPr>
        <p:spPr>
          <a:xfrm flipH="1">
            <a:off x="6980710" y="2011723"/>
            <a:ext cx="1555363" cy="1664854"/>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67" name="Picture 66" descr="White clouds on pink sky">
            <a:extLst>
              <a:ext uri="{FF2B5EF4-FFF2-40B4-BE49-F238E27FC236}">
                <a16:creationId xmlns:a16="http://schemas.microsoft.com/office/drawing/2014/main" id="{109E90C1-3407-4D9D-B511-982486597EC5}"/>
              </a:ext>
            </a:extLst>
          </p:cNvPr>
          <p:cNvPicPr>
            <a:picLocks noChangeAspect="1"/>
          </p:cNvPicPr>
          <p:nvPr/>
        </p:nvPicPr>
        <p:blipFill rotWithShape="1">
          <a:blip r:embed="rId2">
            <a:duotone>
              <a:schemeClr val="accent6">
                <a:shade val="45000"/>
                <a:satMod val="135000"/>
              </a:schemeClr>
              <a:prstClr val="white"/>
            </a:duotone>
            <a:alphaModFix amt="70000"/>
          </a:blip>
          <a:srcRect t="20720"/>
          <a:stretch/>
        </p:blipFill>
        <p:spPr>
          <a:xfrm>
            <a:off x="0" y="671139"/>
            <a:ext cx="9426497" cy="4283300"/>
          </a:xfrm>
          <a:prstGeom prst="rect">
            <a:avLst/>
          </a:prstGeom>
          <a:ln>
            <a:noFill/>
          </a:ln>
          <a:effectLst>
            <a:softEdge rad="112500"/>
          </a:effectLst>
        </p:spPr>
      </p:pic>
      <p:sp>
        <p:nvSpPr>
          <p:cNvPr id="23" name="Cylinder 22">
            <a:extLst>
              <a:ext uri="{FF2B5EF4-FFF2-40B4-BE49-F238E27FC236}">
                <a16:creationId xmlns:a16="http://schemas.microsoft.com/office/drawing/2014/main" id="{8ED39098-5551-4F27-BB4C-991BD07E866E}"/>
              </a:ext>
            </a:extLst>
          </p:cNvPr>
          <p:cNvSpPr/>
          <p:nvPr/>
        </p:nvSpPr>
        <p:spPr>
          <a:xfrm>
            <a:off x="3301592" y="2311324"/>
            <a:ext cx="570755" cy="550400"/>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SQL Database</a:t>
            </a:r>
          </a:p>
        </p:txBody>
      </p:sp>
      <p:sp>
        <p:nvSpPr>
          <p:cNvPr id="24" name="Cube 23">
            <a:extLst>
              <a:ext uri="{FF2B5EF4-FFF2-40B4-BE49-F238E27FC236}">
                <a16:creationId xmlns:a16="http://schemas.microsoft.com/office/drawing/2014/main" id="{DB822DD7-4592-4B62-83F0-26A5CE18BB38}"/>
              </a:ext>
            </a:extLst>
          </p:cNvPr>
          <p:cNvSpPr/>
          <p:nvPr/>
        </p:nvSpPr>
        <p:spPr>
          <a:xfrm>
            <a:off x="5004670" y="2502734"/>
            <a:ext cx="1017729" cy="439993"/>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Serverless Functions</a:t>
            </a:r>
          </a:p>
        </p:txBody>
      </p:sp>
      <p:sp>
        <p:nvSpPr>
          <p:cNvPr id="69" name="Cube 68">
            <a:extLst>
              <a:ext uri="{FF2B5EF4-FFF2-40B4-BE49-F238E27FC236}">
                <a16:creationId xmlns:a16="http://schemas.microsoft.com/office/drawing/2014/main" id="{58CE70D0-4560-4F2E-B864-C196D06569E0}"/>
              </a:ext>
            </a:extLst>
          </p:cNvPr>
          <p:cNvSpPr/>
          <p:nvPr/>
        </p:nvSpPr>
        <p:spPr>
          <a:xfrm>
            <a:off x="1634080" y="2633962"/>
            <a:ext cx="918338" cy="537601"/>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Container engine</a:t>
            </a:r>
          </a:p>
        </p:txBody>
      </p:sp>
      <p:sp>
        <p:nvSpPr>
          <p:cNvPr id="70" name="Cube 69">
            <a:extLst>
              <a:ext uri="{FF2B5EF4-FFF2-40B4-BE49-F238E27FC236}">
                <a16:creationId xmlns:a16="http://schemas.microsoft.com/office/drawing/2014/main" id="{CBBF456C-4290-4021-8255-FE5300CC5F0A}"/>
              </a:ext>
            </a:extLst>
          </p:cNvPr>
          <p:cNvSpPr/>
          <p:nvPr/>
        </p:nvSpPr>
        <p:spPr>
          <a:xfrm>
            <a:off x="354590" y="1725360"/>
            <a:ext cx="1241503" cy="537601"/>
          </a:xfrm>
          <a:prstGeom prst="cube">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Data Science &amp; Big Data Engine</a:t>
            </a:r>
          </a:p>
        </p:txBody>
      </p:sp>
      <p:sp>
        <p:nvSpPr>
          <p:cNvPr id="28" name="Cube 27">
            <a:extLst>
              <a:ext uri="{FF2B5EF4-FFF2-40B4-BE49-F238E27FC236}">
                <a16:creationId xmlns:a16="http://schemas.microsoft.com/office/drawing/2014/main" id="{17E8D73B-8EFF-407D-ADF8-DD0E96987FBA}"/>
              </a:ext>
            </a:extLst>
          </p:cNvPr>
          <p:cNvSpPr/>
          <p:nvPr/>
        </p:nvSpPr>
        <p:spPr>
          <a:xfrm>
            <a:off x="4138994" y="2951761"/>
            <a:ext cx="546003" cy="515098"/>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Vault</a:t>
            </a:r>
          </a:p>
        </p:txBody>
      </p:sp>
      <p:sp>
        <p:nvSpPr>
          <p:cNvPr id="29" name="Rectangle 28">
            <a:extLst>
              <a:ext uri="{FF2B5EF4-FFF2-40B4-BE49-F238E27FC236}">
                <a16:creationId xmlns:a16="http://schemas.microsoft.com/office/drawing/2014/main" id="{BD892846-3A96-4E58-90AC-B1C1D36FCCEC}"/>
              </a:ext>
            </a:extLst>
          </p:cNvPr>
          <p:cNvSpPr/>
          <p:nvPr/>
        </p:nvSpPr>
        <p:spPr>
          <a:xfrm>
            <a:off x="3684098" y="1244611"/>
            <a:ext cx="956232" cy="326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API Gateway</a:t>
            </a:r>
          </a:p>
        </p:txBody>
      </p:sp>
      <p:sp>
        <p:nvSpPr>
          <p:cNvPr id="71" name="Rectangle 70">
            <a:extLst>
              <a:ext uri="{FF2B5EF4-FFF2-40B4-BE49-F238E27FC236}">
                <a16:creationId xmlns:a16="http://schemas.microsoft.com/office/drawing/2014/main" id="{B44FFD5E-9C64-4F30-AA56-CDE39C08321F}"/>
              </a:ext>
            </a:extLst>
          </p:cNvPr>
          <p:cNvSpPr/>
          <p:nvPr/>
        </p:nvSpPr>
        <p:spPr>
          <a:xfrm>
            <a:off x="4111083" y="1654492"/>
            <a:ext cx="702230" cy="358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Load Balancer</a:t>
            </a:r>
          </a:p>
        </p:txBody>
      </p:sp>
      <p:sp>
        <p:nvSpPr>
          <p:cNvPr id="72" name="Rectangle 71">
            <a:extLst>
              <a:ext uri="{FF2B5EF4-FFF2-40B4-BE49-F238E27FC236}">
                <a16:creationId xmlns:a16="http://schemas.microsoft.com/office/drawing/2014/main" id="{0E9A387D-FC72-4459-8CB1-EB6DE5271C45}"/>
              </a:ext>
            </a:extLst>
          </p:cNvPr>
          <p:cNvSpPr/>
          <p:nvPr/>
        </p:nvSpPr>
        <p:spPr>
          <a:xfrm>
            <a:off x="2537901" y="1406322"/>
            <a:ext cx="702230" cy="358810"/>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lumMod val="50000"/>
                  </a:schemeClr>
                </a:solidFill>
              </a:rPr>
              <a:t>Data Catalog</a:t>
            </a:r>
          </a:p>
        </p:txBody>
      </p:sp>
      <p:sp>
        <p:nvSpPr>
          <p:cNvPr id="30" name="Flowchart: Direct Access Storage 29">
            <a:extLst>
              <a:ext uri="{FF2B5EF4-FFF2-40B4-BE49-F238E27FC236}">
                <a16:creationId xmlns:a16="http://schemas.microsoft.com/office/drawing/2014/main" id="{7EC6A50A-C0E0-4F94-A554-8E5921F5B576}"/>
              </a:ext>
            </a:extLst>
          </p:cNvPr>
          <p:cNvSpPr/>
          <p:nvPr/>
        </p:nvSpPr>
        <p:spPr>
          <a:xfrm>
            <a:off x="3946305" y="2166562"/>
            <a:ext cx="915710" cy="351550"/>
          </a:xfrm>
          <a:prstGeom prst="flowChartMagneticDrum">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Event Broker</a:t>
            </a:r>
          </a:p>
        </p:txBody>
      </p:sp>
      <p:sp>
        <p:nvSpPr>
          <p:cNvPr id="74" name="Rectangle 73">
            <a:extLst>
              <a:ext uri="{FF2B5EF4-FFF2-40B4-BE49-F238E27FC236}">
                <a16:creationId xmlns:a16="http://schemas.microsoft.com/office/drawing/2014/main" id="{477F9218-2007-42DE-87C8-A66C4C5137CD}"/>
              </a:ext>
            </a:extLst>
          </p:cNvPr>
          <p:cNvSpPr/>
          <p:nvPr/>
        </p:nvSpPr>
        <p:spPr>
          <a:xfrm>
            <a:off x="799089" y="968543"/>
            <a:ext cx="956232" cy="32632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AI Services</a:t>
            </a:r>
          </a:p>
        </p:txBody>
      </p:sp>
      <p:sp>
        <p:nvSpPr>
          <p:cNvPr id="75" name="Rectangle 74">
            <a:extLst>
              <a:ext uri="{FF2B5EF4-FFF2-40B4-BE49-F238E27FC236}">
                <a16:creationId xmlns:a16="http://schemas.microsoft.com/office/drawing/2014/main" id="{F5E65A14-BB5D-48AB-A805-1A8AC6263D2F}"/>
              </a:ext>
            </a:extLst>
          </p:cNvPr>
          <p:cNvSpPr/>
          <p:nvPr/>
        </p:nvSpPr>
        <p:spPr>
          <a:xfrm>
            <a:off x="1951102" y="870780"/>
            <a:ext cx="890410" cy="256861"/>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Blockchain</a:t>
            </a:r>
          </a:p>
        </p:txBody>
      </p:sp>
      <p:sp>
        <p:nvSpPr>
          <p:cNvPr id="76" name="Rectangle 75">
            <a:extLst>
              <a:ext uri="{FF2B5EF4-FFF2-40B4-BE49-F238E27FC236}">
                <a16:creationId xmlns:a16="http://schemas.microsoft.com/office/drawing/2014/main" id="{6084997E-648C-461A-A277-224BFF6D1674}"/>
              </a:ext>
            </a:extLst>
          </p:cNvPr>
          <p:cNvSpPr/>
          <p:nvPr/>
        </p:nvSpPr>
        <p:spPr>
          <a:xfrm>
            <a:off x="1755320" y="1228563"/>
            <a:ext cx="834991" cy="326326"/>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BI &amp; Analytics</a:t>
            </a:r>
          </a:p>
        </p:txBody>
      </p:sp>
      <p:sp>
        <p:nvSpPr>
          <p:cNvPr id="77" name="Rectangle 76">
            <a:extLst>
              <a:ext uri="{FF2B5EF4-FFF2-40B4-BE49-F238E27FC236}">
                <a16:creationId xmlns:a16="http://schemas.microsoft.com/office/drawing/2014/main" id="{DE0EA0DE-4D71-4E46-A12B-47B152A9A4F0}"/>
              </a:ext>
            </a:extLst>
          </p:cNvPr>
          <p:cNvSpPr/>
          <p:nvPr/>
        </p:nvSpPr>
        <p:spPr>
          <a:xfrm>
            <a:off x="2617929" y="2057978"/>
            <a:ext cx="478113" cy="35881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Data Lake</a:t>
            </a:r>
          </a:p>
        </p:txBody>
      </p:sp>
      <p:sp>
        <p:nvSpPr>
          <p:cNvPr id="78" name="Rectangle 77">
            <a:extLst>
              <a:ext uri="{FF2B5EF4-FFF2-40B4-BE49-F238E27FC236}">
                <a16:creationId xmlns:a16="http://schemas.microsoft.com/office/drawing/2014/main" id="{CF86FC31-A2E0-45A7-8336-D50FEC75B99D}"/>
              </a:ext>
            </a:extLst>
          </p:cNvPr>
          <p:cNvSpPr/>
          <p:nvPr/>
        </p:nvSpPr>
        <p:spPr>
          <a:xfrm>
            <a:off x="5542392" y="905471"/>
            <a:ext cx="1245988" cy="3464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Conversational Services (chat)</a:t>
            </a:r>
          </a:p>
        </p:txBody>
      </p:sp>
      <p:sp>
        <p:nvSpPr>
          <p:cNvPr id="79" name="Rectangle 78">
            <a:extLst>
              <a:ext uri="{FF2B5EF4-FFF2-40B4-BE49-F238E27FC236}">
                <a16:creationId xmlns:a16="http://schemas.microsoft.com/office/drawing/2014/main" id="{17820A04-3394-44E0-BB30-0B7DC2F61901}"/>
              </a:ext>
            </a:extLst>
          </p:cNvPr>
          <p:cNvSpPr/>
          <p:nvPr/>
        </p:nvSpPr>
        <p:spPr>
          <a:xfrm>
            <a:off x="4956326" y="1718642"/>
            <a:ext cx="961849" cy="3204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Data Integration</a:t>
            </a:r>
          </a:p>
        </p:txBody>
      </p:sp>
      <p:sp>
        <p:nvSpPr>
          <p:cNvPr id="80" name="Rectangle 79">
            <a:extLst>
              <a:ext uri="{FF2B5EF4-FFF2-40B4-BE49-F238E27FC236}">
                <a16:creationId xmlns:a16="http://schemas.microsoft.com/office/drawing/2014/main" id="{E0AE96AE-6FB2-43F9-8077-591F4CC38246}"/>
              </a:ext>
            </a:extLst>
          </p:cNvPr>
          <p:cNvSpPr/>
          <p:nvPr/>
        </p:nvSpPr>
        <p:spPr>
          <a:xfrm>
            <a:off x="6298111" y="1230454"/>
            <a:ext cx="980537" cy="346472"/>
          </a:xfrm>
          <a:prstGeom prst="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bg1">
                    <a:lumMod val="50000"/>
                  </a:schemeClr>
                </a:solidFill>
              </a:rPr>
              <a:t>Low Code Applications</a:t>
            </a:r>
          </a:p>
        </p:txBody>
      </p:sp>
      <p:sp>
        <p:nvSpPr>
          <p:cNvPr id="81" name="Rectangle 80">
            <a:extLst>
              <a:ext uri="{FF2B5EF4-FFF2-40B4-BE49-F238E27FC236}">
                <a16:creationId xmlns:a16="http://schemas.microsoft.com/office/drawing/2014/main" id="{DE311800-0392-4148-A922-7B2F51A4B43B}"/>
              </a:ext>
            </a:extLst>
          </p:cNvPr>
          <p:cNvSpPr/>
          <p:nvPr/>
        </p:nvSpPr>
        <p:spPr>
          <a:xfrm>
            <a:off x="1748363" y="1689555"/>
            <a:ext cx="869566" cy="3464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lumMod val="50000"/>
                  </a:schemeClr>
                </a:solidFill>
              </a:rPr>
              <a:t>Container Registry</a:t>
            </a:r>
          </a:p>
        </p:txBody>
      </p:sp>
      <p:sp>
        <p:nvSpPr>
          <p:cNvPr id="82" name="Rectangle 81">
            <a:extLst>
              <a:ext uri="{FF2B5EF4-FFF2-40B4-BE49-F238E27FC236}">
                <a16:creationId xmlns:a16="http://schemas.microsoft.com/office/drawing/2014/main" id="{A55D2F64-3C7C-4B4C-BBDB-B2F35C56CE0D}"/>
              </a:ext>
            </a:extLst>
          </p:cNvPr>
          <p:cNvSpPr/>
          <p:nvPr/>
        </p:nvSpPr>
        <p:spPr>
          <a:xfrm>
            <a:off x="6294137" y="2605289"/>
            <a:ext cx="869566" cy="3464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lumMod val="50000"/>
                  </a:schemeClr>
                </a:solidFill>
              </a:rPr>
              <a:t>Artifact Repository</a:t>
            </a:r>
          </a:p>
        </p:txBody>
      </p:sp>
      <p:sp>
        <p:nvSpPr>
          <p:cNvPr id="83" name="Rectangle 82">
            <a:extLst>
              <a:ext uri="{FF2B5EF4-FFF2-40B4-BE49-F238E27FC236}">
                <a16:creationId xmlns:a16="http://schemas.microsoft.com/office/drawing/2014/main" id="{001471C1-BD71-4E82-9B18-6BB1C54C47F0}"/>
              </a:ext>
            </a:extLst>
          </p:cNvPr>
          <p:cNvSpPr/>
          <p:nvPr/>
        </p:nvSpPr>
        <p:spPr>
          <a:xfrm>
            <a:off x="719998" y="2481223"/>
            <a:ext cx="720183" cy="346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Job Scheduling</a:t>
            </a:r>
          </a:p>
        </p:txBody>
      </p:sp>
      <p:sp>
        <p:nvSpPr>
          <p:cNvPr id="84" name="Rectangle 83">
            <a:extLst>
              <a:ext uri="{FF2B5EF4-FFF2-40B4-BE49-F238E27FC236}">
                <a16:creationId xmlns:a16="http://schemas.microsoft.com/office/drawing/2014/main" id="{531508D2-D17F-4339-AA0F-EE59C57278C1}"/>
              </a:ext>
            </a:extLst>
          </p:cNvPr>
          <p:cNvSpPr/>
          <p:nvPr/>
        </p:nvSpPr>
        <p:spPr>
          <a:xfrm>
            <a:off x="6784453" y="2250749"/>
            <a:ext cx="1011619" cy="346472"/>
          </a:xfrm>
          <a:prstGeom prst="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solidFill>
                  <a:schemeClr val="bg1">
                    <a:lumMod val="50000"/>
                  </a:schemeClr>
                </a:solidFill>
              </a:rPr>
              <a:t>Build &amp; Deploy Pipelines</a:t>
            </a:r>
          </a:p>
        </p:txBody>
      </p:sp>
      <p:sp>
        <p:nvSpPr>
          <p:cNvPr id="85" name="Cylinder 84">
            <a:extLst>
              <a:ext uri="{FF2B5EF4-FFF2-40B4-BE49-F238E27FC236}">
                <a16:creationId xmlns:a16="http://schemas.microsoft.com/office/drawing/2014/main" id="{412D7652-04B1-4FC9-A860-15AC7694B083}"/>
              </a:ext>
            </a:extLst>
          </p:cNvPr>
          <p:cNvSpPr/>
          <p:nvPr/>
        </p:nvSpPr>
        <p:spPr>
          <a:xfrm>
            <a:off x="2792996" y="2538126"/>
            <a:ext cx="570755" cy="550400"/>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NoSQL Database</a:t>
            </a:r>
          </a:p>
        </p:txBody>
      </p:sp>
      <p:sp>
        <p:nvSpPr>
          <p:cNvPr id="86" name="Rectangle 85">
            <a:extLst>
              <a:ext uri="{FF2B5EF4-FFF2-40B4-BE49-F238E27FC236}">
                <a16:creationId xmlns:a16="http://schemas.microsoft.com/office/drawing/2014/main" id="{275240A3-6034-4B3C-A390-4BFEC94F78E0}"/>
              </a:ext>
            </a:extLst>
          </p:cNvPr>
          <p:cNvSpPr/>
          <p:nvPr/>
        </p:nvSpPr>
        <p:spPr>
          <a:xfrm>
            <a:off x="3163384" y="1877487"/>
            <a:ext cx="520714" cy="358810"/>
          </a:xfrm>
          <a:prstGeom prst="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Data Cache</a:t>
            </a:r>
          </a:p>
        </p:txBody>
      </p:sp>
      <p:sp>
        <p:nvSpPr>
          <p:cNvPr id="87" name="Cylinder 86">
            <a:extLst>
              <a:ext uri="{FF2B5EF4-FFF2-40B4-BE49-F238E27FC236}">
                <a16:creationId xmlns:a16="http://schemas.microsoft.com/office/drawing/2014/main" id="{BFD841C6-0FFB-408D-93CE-A467F002342E}"/>
              </a:ext>
            </a:extLst>
          </p:cNvPr>
          <p:cNvSpPr/>
          <p:nvPr/>
        </p:nvSpPr>
        <p:spPr>
          <a:xfrm>
            <a:off x="6817488" y="2796649"/>
            <a:ext cx="525458" cy="477764"/>
          </a:xfrm>
          <a:prstGeom prst="can">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solidFill>
                  <a:schemeClr val="bg1">
                    <a:lumMod val="50000"/>
                  </a:schemeClr>
                </a:solidFill>
              </a:rPr>
              <a:t>Code Repository</a:t>
            </a:r>
          </a:p>
        </p:txBody>
      </p:sp>
      <p:sp>
        <p:nvSpPr>
          <p:cNvPr id="88" name="Cylinder 87">
            <a:extLst>
              <a:ext uri="{FF2B5EF4-FFF2-40B4-BE49-F238E27FC236}">
                <a16:creationId xmlns:a16="http://schemas.microsoft.com/office/drawing/2014/main" id="{DC870054-45BA-4D28-AC42-5A6E59F2539C}"/>
              </a:ext>
            </a:extLst>
          </p:cNvPr>
          <p:cNvSpPr/>
          <p:nvPr/>
        </p:nvSpPr>
        <p:spPr>
          <a:xfrm>
            <a:off x="4782850" y="1170724"/>
            <a:ext cx="709726" cy="431162"/>
          </a:xfrm>
          <a:prstGeom prst="can">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Content Management</a:t>
            </a:r>
          </a:p>
        </p:txBody>
      </p:sp>
      <p:sp>
        <p:nvSpPr>
          <p:cNvPr id="89" name="Rectangle 88">
            <a:extLst>
              <a:ext uri="{FF2B5EF4-FFF2-40B4-BE49-F238E27FC236}">
                <a16:creationId xmlns:a16="http://schemas.microsoft.com/office/drawing/2014/main" id="{E1A17E80-4919-4F01-95AC-F6B8B50CF24F}"/>
              </a:ext>
            </a:extLst>
          </p:cNvPr>
          <p:cNvSpPr/>
          <p:nvPr/>
        </p:nvSpPr>
        <p:spPr>
          <a:xfrm>
            <a:off x="2990073" y="1004760"/>
            <a:ext cx="956232" cy="28604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Web Application Firewall</a:t>
            </a:r>
          </a:p>
        </p:txBody>
      </p:sp>
      <p:sp>
        <p:nvSpPr>
          <p:cNvPr id="90" name="Rectangle 89">
            <a:extLst>
              <a:ext uri="{FF2B5EF4-FFF2-40B4-BE49-F238E27FC236}">
                <a16:creationId xmlns:a16="http://schemas.microsoft.com/office/drawing/2014/main" id="{397DADA0-74BB-4897-956F-27B2BF4F2B09}"/>
              </a:ext>
            </a:extLst>
          </p:cNvPr>
          <p:cNvSpPr/>
          <p:nvPr/>
        </p:nvSpPr>
        <p:spPr>
          <a:xfrm>
            <a:off x="4308269" y="862154"/>
            <a:ext cx="458736" cy="191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CDN</a:t>
            </a:r>
          </a:p>
        </p:txBody>
      </p:sp>
    </p:spTree>
    <p:extLst>
      <p:ext uri="{BB962C8B-B14F-4D97-AF65-F5344CB8AC3E}">
        <p14:creationId xmlns:p14="http://schemas.microsoft.com/office/powerpoint/2010/main" val="2903440198"/>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20201028 AMIS Conclusion presentatie.potx" id="{9C9BE468-9466-4F7F-9A03-E0E56A05E818}" vid="{9E28417E-C180-4961-BC93-8843FAD61945}"/>
    </a:ext>
  </a:extLst>
</a:theme>
</file>

<file path=ppt/theme/theme2.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8" ma:contentTypeDescription="Een nieuw document maken." ma:contentTypeScope="" ma:versionID="c8caa6e7790c62c3cba067a7d20d926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67566d7f2f69c3f3429e3558df4dd2f"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2.xml><?xml version="1.0" encoding="utf-8"?>
<ds:datastoreItem xmlns:ds="http://schemas.openxmlformats.org/officeDocument/2006/customXml" ds:itemID="{FADA524E-01BE-4878-8AAA-B806DCC41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653586-D9AD-4A7C-AE25-8F164514A81A}">
  <ds:schemaRefs>
    <ds:schemaRef ds:uri="a74c57c6-afd1-46a5-a503-29300b13d321"/>
    <ds:schemaRef ds:uri="bd3a200e-a112-4432-b134-79c9e3991b87"/>
    <ds:schemaRef ds:uri="http://schemas.microsoft.com/office/2006/documentManagement/types"/>
    <ds:schemaRef ds:uri="http://purl.org/dc/elements/1.1/"/>
    <ds:schemaRef ds:uri="http://www.w3.org/XML/1998/namespace"/>
    <ds:schemaRef ds:uri="http://purl.org/dc/terms/"/>
    <ds:schemaRef ds:uri="http://schemas.openxmlformats.org/package/2006/metadata/core-properties"/>
    <ds:schemaRef ds:uri="http://purl.org/dc/dcmitype/"/>
    <ds:schemaRef ds:uri="http://schemas.microsoft.com/office/infopath/2007/PartnerControls"/>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201028 - Presentatie</Template>
  <TotalTime>9685</TotalTime>
  <Words>4774</Words>
  <Application>Microsoft Office PowerPoint</Application>
  <PresentationFormat>On-screen Show (16:9)</PresentationFormat>
  <Paragraphs>1052</Paragraphs>
  <Slides>71</Slides>
  <Notes>13</Notes>
  <HiddenSlides>3</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71</vt:i4>
      </vt:variant>
    </vt:vector>
  </HeadingPairs>
  <TitlesOfParts>
    <vt:vector size="80" baseType="lpstr">
      <vt:lpstr>Arial</vt:lpstr>
      <vt:lpstr>Calibri</vt:lpstr>
      <vt:lpstr>Calibri Light</vt:lpstr>
      <vt:lpstr>inherit</vt:lpstr>
      <vt:lpstr>MS UI Gothic</vt:lpstr>
      <vt:lpstr>Times New Roman</vt:lpstr>
      <vt:lpstr>Office-thema</vt:lpstr>
      <vt:lpstr>2_Office-thema</vt:lpstr>
      <vt:lpstr>Office Theme</vt:lpstr>
      <vt:lpstr>Cloud Native Application Development  build fast, low TCO, scalable &amp; agile software  on Oracle Cloud</vt:lpstr>
      <vt:lpstr>Lucas Jellema  CTO for AMIS | Conclusion Cloud Solution Architect  </vt:lpstr>
      <vt:lpstr>Castle on the Cloud – Physical Foundation</vt:lpstr>
      <vt:lpstr>Castle on the Cloud – Physical Foundation</vt:lpstr>
      <vt:lpstr>Castle on the Cloud – Security Foundation</vt:lpstr>
      <vt:lpstr>Castle on the Cloud – Infrastructure (real)</vt:lpstr>
      <vt:lpstr>Castle on the Cloud – Cloud Facilities</vt:lpstr>
      <vt:lpstr>Castle on the Cloud – Infrastructure as a Service</vt:lpstr>
      <vt:lpstr>Castle on the Cloud – Platform as a Service</vt:lpstr>
      <vt:lpstr>Castle on the Cloud – Software &amp; Data as a Service</vt:lpstr>
      <vt:lpstr>Cloud Native Characteristics</vt:lpstr>
      <vt:lpstr>Cloud Native Custom Applications</vt:lpstr>
      <vt:lpstr>Use Case: Selected Tweets to NoSQL, Streaming &amp; Email</vt:lpstr>
      <vt:lpstr>Introducing Oracle Cloud Infrastructure</vt:lpstr>
      <vt:lpstr>Oracle Cloud Infrastructure</vt:lpstr>
      <vt:lpstr>Gartner on OCI (September 2021) </vt:lpstr>
      <vt:lpstr>OCI Physical Organization</vt:lpstr>
      <vt:lpstr>Oracle Cloud Infrastructure Regions – current and planned</vt:lpstr>
      <vt:lpstr>Demonstration of Cloud Native Application on OCI: Tweets to NoSQL, Streaming &amp; Email</vt:lpstr>
      <vt:lpstr>Cloud Native design Tweets to NoSQL, Streaming &amp; Email</vt:lpstr>
      <vt:lpstr>Decoupling</vt:lpstr>
      <vt:lpstr>Platform Preparation – Infrastructure as Code using Resource Manager &amp; Terraform plan </vt:lpstr>
      <vt:lpstr>Building my castle on the cloud</vt:lpstr>
      <vt:lpstr>Building my castle on the cloud</vt:lpstr>
      <vt:lpstr>Building my castle on the cloud</vt:lpstr>
      <vt:lpstr>The custom functionality for this use case?</vt:lpstr>
      <vt:lpstr>Serverless Functions are the Workhorse of OCI for non-long-running tasks</vt:lpstr>
      <vt:lpstr>Serverless Functions are the Worker Bees of OCI</vt:lpstr>
      <vt:lpstr>Serverless Functions on OCI</vt:lpstr>
      <vt:lpstr>Fn Functions – request handling</vt:lpstr>
      <vt:lpstr>OCI Functions</vt:lpstr>
      <vt:lpstr>Mental Picture: Stateless and Serverless</vt:lpstr>
      <vt:lpstr>Mental Picture: Stateless and Serverless “execution engine”</vt:lpstr>
      <vt:lpstr>Mental Picture: Build Process</vt:lpstr>
      <vt:lpstr>Mental Picture: Build &amp; Deploy Process</vt:lpstr>
      <vt:lpstr>Mental Picture and Actual Runtime</vt:lpstr>
      <vt:lpstr>Mental Picture and Actual Runtime</vt:lpstr>
      <vt:lpstr>Mental Picture and Actual Runtime</vt:lpstr>
      <vt:lpstr>Mental Picture and Actual Runtime</vt:lpstr>
      <vt:lpstr>Mental Picture and Actual Runtime</vt:lpstr>
      <vt:lpstr>Pricing Oracle Functions – no use, no pay (and even if quite a bit of use – then still no pay)</vt:lpstr>
      <vt:lpstr>Function execution is triggered by</vt:lpstr>
      <vt:lpstr>Function execution is triggered by</vt:lpstr>
      <vt:lpstr>Leverage OCI PaaS Services and Facilities from Functions</vt:lpstr>
      <vt:lpstr>Allow Functions to Invoke OCI APIs  through Resource Principal authorization</vt:lpstr>
      <vt:lpstr>Allow Functions to Invoke OCI APIs  through Resource Principal authorization</vt:lpstr>
      <vt:lpstr>Application as code</vt:lpstr>
      <vt:lpstr>Serverless Function &amp; Object Storage</vt:lpstr>
      <vt:lpstr>Trigger</vt:lpstr>
      <vt:lpstr>[how to] Trigger Email Notification</vt:lpstr>
      <vt:lpstr>Produce CloudEvent &amp; Publish Notification</vt:lpstr>
      <vt:lpstr>EVENTS and NOTIFICATIONS SERVICES</vt:lpstr>
      <vt:lpstr>Events identified and turned to  Notification Events to be Published and Routed </vt:lpstr>
      <vt:lpstr>THE BASICS FOR THESE TWO SERVICES ARE…</vt:lpstr>
      <vt:lpstr>Configure Event Rule Notification triplet</vt:lpstr>
      <vt:lpstr>Send email upon Notification </vt:lpstr>
      <vt:lpstr>Email Subscription is Pending until confirmed</vt:lpstr>
      <vt:lpstr>When confirmed, the subscription is active</vt:lpstr>
      <vt:lpstr>When the Tweet Summarizer is invoked…</vt:lpstr>
      <vt:lpstr>… the email informs of the new file</vt:lpstr>
      <vt:lpstr>Trigger Function</vt:lpstr>
      <vt:lpstr>Function: Create NoSQL Records for all Tweets</vt:lpstr>
      <vt:lpstr>Function: Create NoSQL Records for all Tweets</vt:lpstr>
      <vt:lpstr>Publish Tweet records to Stream</vt:lpstr>
      <vt:lpstr>Publish Tweet records to Stream</vt:lpstr>
      <vt:lpstr>Drawing OCI Solution Designs on draw.io</vt:lpstr>
      <vt:lpstr>Summary</vt:lpstr>
      <vt:lpstr>Pay per use</vt:lpstr>
      <vt:lpstr>Summary</vt:lpstr>
      <vt:lpstr>Summary</vt:lpstr>
      <vt:lpstr>Thank you  for your attention  I hope  this was useful  </vt:lpstr>
    </vt:vector>
  </TitlesOfParts>
  <Manager/>
  <Company>AMIS 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Cloud Native 2021</dc:title>
  <dc:subject/>
  <dc:creator>Lucas Jellema</dc:creator>
  <cp:keywords/>
  <dc:description>AMIS Conclusion presentatie - versie 2 - juni 2019
Ontwerp: Humming
Template: Ton Persoon</dc:description>
  <cp:lastModifiedBy>Lucas Jellema</cp:lastModifiedBy>
  <cp:revision>2</cp:revision>
  <dcterms:created xsi:type="dcterms:W3CDTF">2021-11-13T20:47:09Z</dcterms:created>
  <dcterms:modified xsi:type="dcterms:W3CDTF">2021-11-25T16:15:27Z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MSIP_Label_36148d1e-9119-4a03-b039-d8188704cf2a_Enabled">
    <vt:lpwstr>true</vt:lpwstr>
  </property>
  <property fmtid="{D5CDD505-2E9C-101B-9397-08002B2CF9AE}" pid="4" name="MSIP_Label_36148d1e-9119-4a03-b039-d8188704cf2a_SetDate">
    <vt:lpwstr>2021-11-25T16:15:26Z</vt:lpwstr>
  </property>
  <property fmtid="{D5CDD505-2E9C-101B-9397-08002B2CF9AE}" pid="5" name="MSIP_Label_36148d1e-9119-4a03-b039-d8188704cf2a_Method">
    <vt:lpwstr>Privileged</vt:lpwstr>
  </property>
  <property fmtid="{D5CDD505-2E9C-101B-9397-08002B2CF9AE}" pid="6" name="MSIP_Label_36148d1e-9119-4a03-b039-d8188704cf2a_Name">
    <vt:lpwstr>Global-Publiek</vt:lpwstr>
  </property>
  <property fmtid="{D5CDD505-2E9C-101B-9397-08002B2CF9AE}" pid="7" name="MSIP_Label_36148d1e-9119-4a03-b039-d8188704cf2a_SiteId">
    <vt:lpwstr>21429da9-e4ad-45f9-9a6f-cd126a64274b</vt:lpwstr>
  </property>
  <property fmtid="{D5CDD505-2E9C-101B-9397-08002B2CF9AE}" pid="8" name="MSIP_Label_36148d1e-9119-4a03-b039-d8188704cf2a_ActionId">
    <vt:lpwstr>87acebce-3f30-4d2d-a896-2e88078258ae</vt:lpwstr>
  </property>
  <property fmtid="{D5CDD505-2E9C-101B-9397-08002B2CF9AE}" pid="9" name="MSIP_Label_36148d1e-9119-4a03-b039-d8188704cf2a_ContentBits">
    <vt:lpwstr>1</vt:lpwstr>
  </property>
</Properties>
</file>